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7" r:id="rId6"/>
    <p:sldId id="299" r:id="rId7"/>
    <p:sldId id="280" r:id="rId8"/>
    <p:sldId id="257" r:id="rId9"/>
    <p:sldId id="296" r:id="rId10"/>
    <p:sldId id="281" r:id="rId11"/>
    <p:sldId id="304" r:id="rId12"/>
    <p:sldId id="291" r:id="rId13"/>
    <p:sldId id="289" r:id="rId14"/>
    <p:sldId id="283" r:id="rId15"/>
    <p:sldId id="294" r:id="rId16"/>
    <p:sldId id="295" r:id="rId17"/>
    <p:sldId id="292" r:id="rId18"/>
    <p:sldId id="290" r:id="rId19"/>
    <p:sldId id="263" r:id="rId2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C6F"/>
    <a:srgbClr val="FEC200"/>
    <a:srgbClr val="A82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63D63C-FF90-41C7-AD40-F1D107CF7A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450650-6D2F-4B59-8E35-9D72FA3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6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50650-6D2F-4B59-8E35-9D72FA3EE9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2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BF23-ADC4-477D-9A99-3F08EBA7DA8C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 blood cells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034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838200"/>
            <a:ext cx="56388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5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Viruses</a:t>
            </a:r>
          </a:p>
        </p:txBody>
      </p:sp>
      <p:pic>
        <p:nvPicPr>
          <p:cNvPr id="5" name="Picture 4" descr="viru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718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3200400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Doesn’t belong to any kingdom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-It’s not a plant or an animal.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-It’s not a fungi, protist, or  bacteria.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WHAT IS A VIRUS?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r>
              <a:rPr lang="en-US" u="sng" dirty="0"/>
              <a:t>Lytic vs. Lysogenic Cycles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51978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4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971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381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  </a:t>
            </a:r>
            <a:r>
              <a:rPr lang="en-US" sz="3600" dirty="0"/>
              <a:t> </a:t>
            </a:r>
            <a:r>
              <a:rPr lang="en-US" sz="3600" b="1" u="sng" dirty="0"/>
              <a:t>LYTIC CYCLE</a:t>
            </a:r>
            <a:endParaRPr lang="en-US" sz="3600" b="1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91050"/>
            <a:ext cx="213868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895600"/>
            <a:ext cx="1600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5181600"/>
            <a:ext cx="1981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946900" y="2133600"/>
            <a:ext cx="21971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Viral DNA is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copied</a:t>
            </a:r>
            <a:r>
              <a:rPr lang="en-US" sz="24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+mj-lt"/>
                <a:cs typeface="Arial" pitchFamily="34" charset="0"/>
              </a:rPr>
              <a:t>&amp; viral parts are made.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429000" y="1981200"/>
            <a:ext cx="3048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Viral DNA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 is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injected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into cell. Bacterial DNA 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is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destroyed.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21336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Virus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attaches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cell.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81200" y="44196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Viral parts are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assembled</a:t>
            </a:r>
            <a:endParaRPr kumimoji="0" lang="en-US" sz="2400" b="1" i="0" u="sng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61100" y="4495800"/>
            <a:ext cx="2882900" cy="13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Cell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bursts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(lyses) and releases new viruses.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    Viruses </a:t>
            </a:r>
            <a:r>
              <a:rPr lang="en-US" sz="2400" b="1" u="sng" dirty="0">
                <a:solidFill>
                  <a:srgbClr val="A82443"/>
                </a:solidFill>
                <a:latin typeface="Calibri" pitchFamily="34" charset="0"/>
                <a:cs typeface="Arial" pitchFamily="34" charset="0"/>
              </a:rPr>
              <a:t>spread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3352800"/>
            <a:ext cx="8382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1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0" y="3276600"/>
            <a:ext cx="979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2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19800" y="3200400"/>
            <a:ext cx="836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3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95400" y="5715000"/>
            <a:ext cx="884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4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19600" y="5715000"/>
            <a:ext cx="808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5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  <p:bldP spid="7171" grpId="0" animBg="1"/>
      <p:bldP spid="7172" grpId="0"/>
      <p:bldP spid="7173" grpId="0"/>
      <p:bldP spid="7174" grpId="0" animBg="1"/>
      <p:bldP spid="7175" grpId="0"/>
      <p:bldP spid="7176" grpId="0"/>
      <p:bldP spid="7177" grpId="0"/>
      <p:bldP spid="71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61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A virus CANNOT reproduce by itself—it must </a:t>
            </a:r>
            <a:r>
              <a:rPr lang="en-US" b="1" u="sng" dirty="0"/>
              <a:t>invade</a:t>
            </a:r>
            <a:r>
              <a:rPr lang="en-US" b="1" dirty="0"/>
              <a:t> a </a:t>
            </a:r>
            <a:r>
              <a:rPr lang="en-US" b="1" u="sng" dirty="0"/>
              <a:t>host</a:t>
            </a:r>
            <a:r>
              <a:rPr lang="en-US" b="1" dirty="0"/>
              <a:t> cell and take over the cell </a:t>
            </a:r>
            <a:r>
              <a:rPr lang="en-US" b="1" u="sng" dirty="0"/>
              <a:t>activities</a:t>
            </a:r>
            <a:r>
              <a:rPr lang="en-US" b="1" dirty="0"/>
              <a:t>, eventually </a:t>
            </a:r>
            <a:r>
              <a:rPr lang="en-US" b="1" u="sng" dirty="0"/>
              <a:t>causing</a:t>
            </a:r>
            <a:r>
              <a:rPr lang="en-US" b="1" dirty="0"/>
              <a:t> </a:t>
            </a:r>
            <a:r>
              <a:rPr lang="en-US" b="1" u="sng" dirty="0"/>
              <a:t>destruction</a:t>
            </a:r>
            <a:r>
              <a:rPr lang="en-US" b="1" dirty="0"/>
              <a:t> of the cell and </a:t>
            </a:r>
            <a:r>
              <a:rPr lang="en-US" b="1" u="sng" dirty="0"/>
              <a:t>killing</a:t>
            </a:r>
            <a:r>
              <a:rPr lang="en-US" b="1" dirty="0"/>
              <a:t> it. (The virus enters a cell, </a:t>
            </a:r>
            <a:r>
              <a:rPr lang="en-US" b="1" u="sng" dirty="0"/>
              <a:t>makes copies</a:t>
            </a:r>
            <a:r>
              <a:rPr lang="en-US" b="1" dirty="0"/>
              <a:t> of itself and causes the cell to </a:t>
            </a:r>
            <a:r>
              <a:rPr lang="en-US" b="1" u="sng" dirty="0"/>
              <a:t>burst</a:t>
            </a:r>
            <a:r>
              <a:rPr lang="en-US" b="1" dirty="0"/>
              <a:t> releasing more viruses.)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81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  </a:t>
            </a:r>
            <a:r>
              <a:rPr lang="en-US" sz="3600" dirty="0"/>
              <a:t> </a:t>
            </a:r>
            <a:r>
              <a:rPr lang="en-US" sz="3600" b="1" u="sng" dirty="0"/>
              <a:t>LYTIC CYCLE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5929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/>
              <a:t>LYSOGENIC CYCLE</a:t>
            </a:r>
            <a:br>
              <a:rPr lang="en-US" b="1" u="sng" dirty="0"/>
            </a:br>
            <a:r>
              <a:rPr lang="en-US" sz="3600" dirty="0"/>
              <a:t>Some viruses like HIV do NOT go straight into the lytic cycle.  </a:t>
            </a:r>
            <a:br>
              <a:rPr lang="en-US" b="1" u="sng" dirty="0"/>
            </a:br>
            <a:r>
              <a:rPr lang="en-US" sz="3600" dirty="0"/>
              <a:t>These viruses enter a </a:t>
            </a:r>
            <a:r>
              <a:rPr lang="en-US" sz="3600" b="1" i="1" u="sng" dirty="0">
                <a:solidFill>
                  <a:srgbClr val="A82443"/>
                </a:solidFill>
              </a:rPr>
              <a:t>long (dormant</a:t>
            </a:r>
            <a:r>
              <a:rPr lang="en-US" sz="3600" dirty="0"/>
              <a:t>) period -   between an infection and the onset of disease.</a:t>
            </a:r>
            <a:br>
              <a:rPr lang="en-US" sz="3600" u="sng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90800"/>
            <a:ext cx="6858000" cy="4722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 =  prophage (viral DNA)</a:t>
            </a:r>
          </a:p>
        </p:txBody>
      </p:sp>
    </p:spTree>
    <p:extLst>
      <p:ext uri="{BB962C8B-B14F-4D97-AF65-F5344CB8AC3E}">
        <p14:creationId xmlns:p14="http://schemas.microsoft.com/office/powerpoint/2010/main" val="373794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653" y="228600"/>
            <a:ext cx="839174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  </a:t>
            </a:r>
            <a:r>
              <a:rPr lang="en-US" sz="3200" b="1" u="sng" dirty="0"/>
              <a:t>LYSOGENIC CYCLE</a:t>
            </a:r>
          </a:p>
          <a:p>
            <a:endParaRPr lang="en-US" sz="2600" u="sng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Viral genetic material (DNA) incorporates into a host’s DNA;  called a </a:t>
            </a:r>
            <a:r>
              <a:rPr lang="en-US" sz="3200" u="sng" dirty="0"/>
              <a:t>prophage (provirus)</a:t>
            </a:r>
            <a:r>
              <a:rPr lang="en-US" sz="3200" dirty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Virus replicates its genetic material </a:t>
            </a:r>
            <a:r>
              <a:rPr lang="en-US" sz="3200" u="sng" dirty="0"/>
              <a:t>without</a:t>
            </a:r>
            <a:r>
              <a:rPr lang="en-US" sz="3200" dirty="0"/>
              <a:t> destroying the host.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Every time the host divides, it copies the viral DNA and passes the copies to the new cells.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Various </a:t>
            </a:r>
            <a:r>
              <a:rPr lang="en-US" sz="3200" b="1" u="sng" dirty="0"/>
              <a:t>factors </a:t>
            </a:r>
            <a:r>
              <a:rPr lang="en-US" sz="3200" dirty="0"/>
              <a:t>such as UV light, stress, or an illness can trigger a virus to enter the LYTIC CYCLE </a:t>
            </a:r>
            <a:r>
              <a:rPr lang="en-US" sz="3200" dirty="0">
                <a:sym typeface="Wingdings"/>
              </a:rPr>
              <a:t> cell bursts 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41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143000"/>
          </a:xfrm>
        </p:spPr>
        <p:txBody>
          <a:bodyPr/>
          <a:lstStyle/>
          <a:p>
            <a:r>
              <a:rPr lang="en-US" u="sng" dirty="0"/>
              <a:t>Lytic vs. Lysogenic Cycles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20229"/>
              </p:ext>
            </p:extLst>
          </p:nvPr>
        </p:nvGraphicFramePr>
        <p:xfrm>
          <a:off x="381000" y="1119661"/>
          <a:ext cx="8610600" cy="5364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3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/>
                        <a:t>Lytic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/>
                        <a:t>Lysogenic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/>
                        <a:t>Rapid: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2400" b="1" baseline="0" dirty="0"/>
                        <a:t>C</a:t>
                      </a:r>
                      <a:r>
                        <a:rPr lang="en-US" sz="2400" b="1" dirty="0"/>
                        <a:t>auses disease right away </a:t>
                      </a:r>
                    </a:p>
                    <a:p>
                      <a:r>
                        <a:rPr lang="en-US" sz="2400" b="1" dirty="0"/>
                        <a:t>Ex. Influenza</a:t>
                      </a:r>
                    </a:p>
                    <a:p>
                      <a:endParaRPr lang="en-US" sz="2400" b="1" dirty="0"/>
                    </a:p>
                    <a:p>
                      <a:r>
                        <a:rPr lang="en-US" sz="2400" b="1" dirty="0"/>
                        <a:t>Does </a:t>
                      </a:r>
                      <a:r>
                        <a:rPr lang="en-US" sz="2400" b="1" u="sng" dirty="0"/>
                        <a:t>NOT</a:t>
                      </a:r>
                      <a:r>
                        <a:rPr lang="en-US" sz="2400" b="1" dirty="0"/>
                        <a:t> involve integration of viral genetic material into the host</a:t>
                      </a:r>
                      <a:r>
                        <a:rPr lang="en-US" sz="2400" b="1" baseline="0" dirty="0"/>
                        <a:t> genetic material. </a:t>
                      </a:r>
                      <a:endParaRPr lang="en-US" sz="2400" b="1" dirty="0"/>
                    </a:p>
                    <a:p>
                      <a:endParaRPr lang="en-US" sz="2400" b="1" dirty="0"/>
                    </a:p>
                    <a:p>
                      <a:endParaRPr lang="en-US" sz="2400" b="1" dirty="0"/>
                    </a:p>
                    <a:p>
                      <a:r>
                        <a:rPr lang="en-US" sz="2400" b="1" dirty="0"/>
                        <a:t>Results in host destruction:</a:t>
                      </a:r>
                    </a:p>
                    <a:p>
                      <a:r>
                        <a:rPr lang="en-US" sz="2400" b="1" dirty="0"/>
                        <a:t>Host cell lyses (bursts) 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Long</a:t>
                      </a:r>
                      <a:r>
                        <a:rPr lang="en-US" sz="2400" b="1" dirty="0"/>
                        <a:t> period</a:t>
                      </a:r>
                      <a:r>
                        <a:rPr lang="en-US" sz="2400" b="1" baseline="0" dirty="0"/>
                        <a:t> between infection and onset of disease (d</a:t>
                      </a:r>
                      <a:r>
                        <a:rPr lang="en-US" sz="2400" b="1" dirty="0"/>
                        <a:t>ormant</a:t>
                      </a:r>
                      <a:r>
                        <a:rPr lang="en-US" sz="2400" b="1" baseline="0" dirty="0"/>
                        <a:t> period). Ex. HIV</a:t>
                      </a:r>
                    </a:p>
                    <a:p>
                      <a:endParaRPr lang="en-US" sz="2400" b="1" baseline="0" dirty="0"/>
                    </a:p>
                    <a:p>
                      <a:r>
                        <a:rPr lang="en-US" sz="2400" b="1" dirty="0"/>
                        <a:t>Involves</a:t>
                      </a:r>
                      <a:r>
                        <a:rPr lang="en-US" sz="2400" b="1" baseline="0" dirty="0"/>
                        <a:t> integration of viral genetic material into the host’s genetic material forming a </a:t>
                      </a:r>
                      <a:r>
                        <a:rPr lang="en-US" sz="2400" b="1" u="sng" baseline="0" dirty="0"/>
                        <a:t>prophage</a:t>
                      </a:r>
                      <a:r>
                        <a:rPr lang="en-US" sz="2400" b="1" baseline="0" dirty="0"/>
                        <a:t>. </a:t>
                      </a:r>
                    </a:p>
                    <a:p>
                      <a:endParaRPr lang="en-US" sz="2400" b="1" baseline="0" dirty="0"/>
                    </a:p>
                    <a:p>
                      <a:r>
                        <a:rPr lang="en-US" sz="2400" b="1" baseline="0" dirty="0"/>
                        <a:t>Eventually enters the Lytic Cycle and host cell lyses. 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065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ringedrop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14714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-1271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How</a:t>
            </a:r>
            <a:r>
              <a:rPr lang="en-US" sz="4800" b="1" u="sng" dirty="0"/>
              <a:t> can </a:t>
            </a:r>
            <a:r>
              <a:rPr lang="en-US" sz="4400" b="1" u="sng" dirty="0"/>
              <a:t>viruses be prevented</a:t>
            </a:r>
            <a:r>
              <a:rPr lang="en-US" sz="3200" b="1" dirty="0"/>
              <a:t>? </a:t>
            </a:r>
            <a:endParaRPr lang="en-US" sz="32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990600"/>
            <a:ext cx="8153400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Viruses </a:t>
            </a:r>
            <a:r>
              <a:rPr lang="en-US" sz="3200" b="1" u="sng" dirty="0"/>
              <a:t>disrupt</a:t>
            </a:r>
            <a:r>
              <a:rPr lang="en-US" sz="3200" b="1" dirty="0"/>
              <a:t> the body’s normal </a:t>
            </a:r>
            <a:r>
              <a:rPr lang="en-US" sz="3200" b="1" u="sng" dirty="0"/>
              <a:t>equilibrium</a:t>
            </a:r>
            <a:r>
              <a:rPr lang="en-US" sz="3200" b="1" dirty="0"/>
              <a:t>/balance (homeostasis) </a:t>
            </a:r>
          </a:p>
          <a:p>
            <a:endParaRPr lang="en-US" sz="1050" b="1" dirty="0"/>
          </a:p>
          <a:p>
            <a:r>
              <a:rPr lang="en-US" sz="3200" b="1" dirty="0"/>
              <a:t>Viruses can be </a:t>
            </a:r>
            <a:r>
              <a:rPr lang="en-US" sz="3200" b="1" u="sng" dirty="0"/>
              <a:t>prevented</a:t>
            </a:r>
            <a:r>
              <a:rPr lang="en-US" sz="3200" b="1" dirty="0"/>
              <a:t> with </a:t>
            </a:r>
            <a:r>
              <a:rPr lang="en-US" sz="3200" b="1" u="sng" dirty="0"/>
              <a:t>vaccines</a:t>
            </a:r>
            <a:r>
              <a:rPr lang="en-US" sz="3200" b="1" dirty="0"/>
              <a:t>, but NOT treated with antibiotics.  A</a:t>
            </a:r>
            <a:r>
              <a:rPr lang="en-US" sz="3200" b="1" u="sng" dirty="0"/>
              <a:t>nti</a:t>
            </a:r>
            <a:r>
              <a:rPr lang="en-US" sz="3200" b="1" u="sng" dirty="0">
                <a:solidFill>
                  <a:srgbClr val="0000FF"/>
                </a:solidFill>
              </a:rPr>
              <a:t>bio</a:t>
            </a:r>
            <a:r>
              <a:rPr lang="en-US" sz="3200" b="1" dirty="0"/>
              <a:t>tics treat living </a:t>
            </a:r>
            <a:r>
              <a:rPr lang="en-US" sz="3200" b="1" u="sng" dirty="0">
                <a:solidFill>
                  <a:srgbClr val="0000FF"/>
                </a:solidFill>
              </a:rPr>
              <a:t>b</a:t>
            </a:r>
            <a:r>
              <a:rPr lang="en-US" sz="3200" b="1" u="sng" dirty="0"/>
              <a:t>acteria.</a:t>
            </a:r>
          </a:p>
          <a:p>
            <a:endParaRPr lang="en-US" sz="3200" b="1" u="sng" dirty="0"/>
          </a:p>
          <a:p>
            <a:r>
              <a:rPr lang="en-US" sz="3200" dirty="0"/>
              <a:t>Vaccine - Partial/weakened live virus </a:t>
            </a:r>
          </a:p>
          <a:p>
            <a:pPr lvl="1"/>
            <a:r>
              <a:rPr lang="en-US" sz="3200" dirty="0"/>
              <a:t>Triggers immune system to “</a:t>
            </a:r>
          </a:p>
          <a:p>
            <a:pPr lvl="1"/>
            <a:r>
              <a:rPr lang="en-US" sz="3200" dirty="0"/>
              <a:t>build its army” in case the live virus is encountered again.</a:t>
            </a:r>
          </a:p>
          <a:p>
            <a:pPr lvl="1"/>
            <a:r>
              <a:rPr lang="en-US" sz="3200" dirty="0"/>
              <a:t>Decreases body’s response time</a:t>
            </a:r>
          </a:p>
          <a:p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421966"/>
            <a:ext cx="1739705" cy="1739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1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virus is an </a:t>
            </a:r>
            <a:r>
              <a:rPr lang="en-US" b="1" u="sng" dirty="0"/>
              <a:t>infectious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agent</a:t>
            </a:r>
            <a:r>
              <a:rPr lang="en-US" b="1" dirty="0"/>
              <a:t> made up of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838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/>
              <a:buChar char="•"/>
            </a:pPr>
            <a:r>
              <a:rPr lang="en-US" sz="3600" b="1" u="sng" dirty="0"/>
              <a:t>nucleic</a:t>
            </a:r>
            <a:r>
              <a:rPr lang="en-US" sz="3600" b="1" dirty="0"/>
              <a:t> acid (</a:t>
            </a:r>
            <a:r>
              <a:rPr lang="en-US" sz="3600" b="1" dirty="0">
                <a:solidFill>
                  <a:srgbClr val="FF0000"/>
                </a:solidFill>
              </a:rPr>
              <a:t>DNA </a:t>
            </a:r>
            <a:r>
              <a:rPr lang="en-US" sz="3600" b="1" u="sng" dirty="0">
                <a:solidFill>
                  <a:srgbClr val="FF0000"/>
                </a:solidFill>
              </a:rPr>
              <a:t>or </a:t>
            </a:r>
            <a:r>
              <a:rPr lang="en-US" sz="3600" b="1" dirty="0">
                <a:solidFill>
                  <a:srgbClr val="FF0000"/>
                </a:solidFill>
              </a:rPr>
              <a:t>RNA</a:t>
            </a:r>
            <a:r>
              <a:rPr lang="en-US" sz="3600" b="1" dirty="0"/>
              <a:t>) wrapped in 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524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en-US" sz="4000" b="1" u="sng" dirty="0"/>
              <a:t>a protein</a:t>
            </a:r>
            <a:r>
              <a:rPr lang="en-US" sz="4000" b="1" dirty="0"/>
              <a:t> coat called a </a:t>
            </a:r>
            <a:r>
              <a:rPr lang="en-US" sz="4000" b="1" u="sng" dirty="0">
                <a:solidFill>
                  <a:srgbClr val="FF0000"/>
                </a:solidFill>
              </a:rPr>
              <a:t>capsid</a:t>
            </a:r>
            <a:r>
              <a:rPr lang="en-US" sz="4000" b="1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" y="2590800"/>
            <a:ext cx="2949678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276600"/>
            <a:ext cx="4991100" cy="295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328826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590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Bacteriophage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2667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Influenza (Flu)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465986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526946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572666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686800" y="565046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86800" y="3657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91600" y="4419600"/>
            <a:ext cx="1219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3276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DNA =  </a:t>
            </a:r>
            <a:r>
              <a:rPr lang="en-US" sz="2400" u="sng" dirty="0"/>
              <a:t>Genetic material </a:t>
            </a:r>
            <a:r>
              <a:rPr lang="en-US" sz="2000" dirty="0"/>
              <a:t>= RNA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600200" y="3657600"/>
            <a:ext cx="1295400" cy="152400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00800" y="3581400"/>
            <a:ext cx="1066800" cy="1066800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0" y="4114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</a:t>
            </a:r>
            <a:r>
              <a:rPr lang="en-US" sz="2800" b="1" u="sng" dirty="0"/>
              <a:t>Capsid </a:t>
            </a:r>
            <a:endParaRPr lang="en-US" sz="2800" dirty="0"/>
          </a:p>
          <a:p>
            <a:r>
              <a:rPr lang="en-US" sz="2000" dirty="0"/>
              <a:t>(Protein Coat)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1828800" y="4191000"/>
            <a:ext cx="1447800" cy="228600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43400" y="4419600"/>
            <a:ext cx="2286000" cy="304800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24400" y="5638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</a:t>
            </a:r>
            <a:r>
              <a:rPr lang="en-US" sz="2400" b="1" u="sng" dirty="0"/>
              <a:t>Envelope</a:t>
            </a:r>
            <a:r>
              <a:rPr lang="en-US" sz="2800" b="1" u="sng" dirty="0"/>
              <a:t> </a:t>
            </a:r>
            <a:endParaRPr lang="en-US" sz="2800" dirty="0"/>
          </a:p>
          <a:p>
            <a:r>
              <a:rPr lang="en-US" sz="2000" dirty="0"/>
              <a:t>(Lipids &amp; Glycoproteins)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172200" y="5715000"/>
            <a:ext cx="685800" cy="381000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4267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</a:t>
            </a:r>
            <a:r>
              <a:rPr lang="en-US" sz="2400" b="1" dirty="0"/>
              <a:t>Tail sheath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38200" y="4648200"/>
            <a:ext cx="533400" cy="152401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-34706" y="6019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</a:t>
            </a:r>
            <a:r>
              <a:rPr lang="en-US" sz="2400" b="1" dirty="0"/>
              <a:t>Tail</a:t>
            </a:r>
          </a:p>
          <a:p>
            <a:r>
              <a:rPr lang="en-US" sz="2400" b="1" dirty="0"/>
              <a:t> fiber</a:t>
            </a:r>
            <a:endParaRPr lang="en-US" sz="2000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762000" y="6096000"/>
            <a:ext cx="1371600" cy="573206"/>
          </a:xfrm>
          <a:prstGeom prst="straightConnector1">
            <a:avLst/>
          </a:prstGeom>
          <a:ln w="57150"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8" grpId="0"/>
      <p:bldP spid="24" grpId="0"/>
      <p:bldP spid="34" grpId="0"/>
      <p:bldP spid="40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2954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V</a:t>
            </a:r>
            <a:r>
              <a:rPr lang="en-US" sz="4000" b="1" dirty="0"/>
              <a:t>iruses can only attack certain cell types. They are said to be </a:t>
            </a:r>
            <a:r>
              <a:rPr lang="en-US" sz="4000" b="1" dirty="0">
                <a:solidFill>
                  <a:srgbClr val="0000FF"/>
                </a:solidFill>
              </a:rPr>
              <a:t>HOST </a:t>
            </a:r>
            <a:r>
              <a:rPr lang="en-US" sz="4000" b="1" u="sng" dirty="0">
                <a:solidFill>
                  <a:srgbClr val="0000FF"/>
                </a:solidFill>
              </a:rPr>
              <a:t>specific</a:t>
            </a:r>
            <a:r>
              <a:rPr lang="en-US" sz="4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It’s like the pieces of a puzzle. The ends have to match up so only certain pieces fit (“Lock &amp; Key” fit).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505200"/>
            <a:ext cx="6172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Example: </a:t>
            </a:r>
            <a:endParaRPr lang="en-US" sz="2600" b="1" dirty="0"/>
          </a:p>
          <a:p>
            <a:r>
              <a:rPr lang="en-US" sz="3600" b="1" dirty="0"/>
              <a:t>The rabies virus only attacks </a:t>
            </a:r>
            <a:r>
              <a:rPr lang="en-US" sz="3600" b="1" u="sng" dirty="0"/>
              <a:t>brain</a:t>
            </a:r>
            <a:r>
              <a:rPr lang="en-US" sz="3600" b="1" dirty="0"/>
              <a:t> or </a:t>
            </a:r>
            <a:r>
              <a:rPr lang="en-US" sz="3600" b="1" u="sng" dirty="0"/>
              <a:t>nervous</a:t>
            </a:r>
            <a:r>
              <a:rPr lang="en-US" sz="3600" b="1" dirty="0"/>
              <a:t> cells.</a:t>
            </a:r>
            <a:endParaRPr lang="en-US" sz="2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00200" y="228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Can viruses infect any cell?</a:t>
            </a:r>
            <a:endParaRPr lang="en-US" sz="4400" b="1" u="sng" dirty="0"/>
          </a:p>
        </p:txBody>
      </p:sp>
      <p:pic>
        <p:nvPicPr>
          <p:cNvPr id="3" name="Picture 2" descr="Screen Shot 2015-09-07 at 11.0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90800"/>
            <a:ext cx="20574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Viruses vs. Cells</a:t>
            </a:r>
            <a:br>
              <a:rPr lang="en-US" u="sng" dirty="0"/>
            </a:br>
            <a:r>
              <a:rPr lang="en-US" dirty="0"/>
              <a:t>(structure)</a:t>
            </a:r>
          </a:p>
        </p:txBody>
      </p:sp>
      <p:pic>
        <p:nvPicPr>
          <p:cNvPr id="3" name="Picture 2" descr="vir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2438400" cy="2611120"/>
          </a:xfrm>
          <a:prstGeom prst="rect">
            <a:avLst/>
          </a:prstGeom>
          <a:ln w="57150">
            <a:solidFill>
              <a:srgbClr val="A82443"/>
            </a:solidFill>
          </a:ln>
        </p:spPr>
      </p:pic>
      <p:pic>
        <p:nvPicPr>
          <p:cNvPr id="4" name="Picture 3" descr="Animal-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600200"/>
            <a:ext cx="3063274" cy="2738143"/>
          </a:xfrm>
          <a:prstGeom prst="rect">
            <a:avLst/>
          </a:prstGeom>
          <a:ln w="57150">
            <a:solidFill>
              <a:srgbClr val="A8244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33800" y="25146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vs.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724400"/>
            <a:ext cx="4038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en-US" sz="6200" dirty="0"/>
              <a:t>DNA </a:t>
            </a:r>
            <a:r>
              <a:rPr lang="en-US" sz="6200" u="sng" dirty="0">
                <a:solidFill>
                  <a:srgbClr val="FF0000"/>
                </a:solidFill>
              </a:rPr>
              <a:t>or </a:t>
            </a:r>
            <a:r>
              <a:rPr lang="en-US" sz="6200" dirty="0"/>
              <a:t>RNA</a:t>
            </a:r>
          </a:p>
          <a:p>
            <a:pPr marL="571500" indent="-571500" algn="l">
              <a:buFont typeface="Arial"/>
              <a:buChar char="•"/>
            </a:pPr>
            <a:r>
              <a:rPr lang="en-US" sz="6200" dirty="0"/>
              <a:t>Capsid (protein coat)</a:t>
            </a:r>
          </a:p>
          <a:p>
            <a:pPr marL="571500" indent="-571500" algn="l">
              <a:buFont typeface="Arial"/>
              <a:buChar char="•"/>
            </a:pPr>
            <a:r>
              <a:rPr lang="en-US" sz="6200" dirty="0">
                <a:solidFill>
                  <a:srgbClr val="FF0000"/>
                </a:solidFill>
              </a:rPr>
              <a:t>No </a:t>
            </a:r>
            <a:r>
              <a:rPr lang="en-US" sz="6200" dirty="0"/>
              <a:t>organelles</a:t>
            </a:r>
          </a:p>
          <a:p>
            <a:pPr marL="571500" indent="-571500" algn="l">
              <a:buFont typeface="Arial"/>
              <a:buChar char="•"/>
            </a:pPr>
            <a:r>
              <a:rPr lang="en-US" sz="6200" dirty="0">
                <a:solidFill>
                  <a:srgbClr val="FF0000"/>
                </a:solidFill>
              </a:rPr>
              <a:t>No</a:t>
            </a:r>
            <a:r>
              <a:rPr lang="en-US" sz="6200" dirty="0"/>
              <a:t> cytoplasm</a:t>
            </a:r>
          </a:p>
          <a:p>
            <a:pPr marL="571500" indent="-571500" algn="l">
              <a:buFont typeface="Arial"/>
              <a:buChar char="•"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86400" y="4953000"/>
            <a:ext cx="3276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en-US" sz="6200" dirty="0"/>
              <a:t>DNA </a:t>
            </a:r>
            <a:r>
              <a:rPr lang="en-US" sz="6200" u="sng" dirty="0">
                <a:solidFill>
                  <a:srgbClr val="FF0000"/>
                </a:solidFill>
              </a:rPr>
              <a:t>and</a:t>
            </a:r>
            <a:r>
              <a:rPr lang="en-US" sz="6200" dirty="0"/>
              <a:t> RNA</a:t>
            </a:r>
          </a:p>
          <a:p>
            <a:pPr marL="571500" indent="-571500" algn="l">
              <a:buFont typeface="Arial"/>
              <a:buChar char="•"/>
            </a:pPr>
            <a:r>
              <a:rPr lang="en-US" sz="6200" dirty="0"/>
              <a:t>Organelles</a:t>
            </a:r>
          </a:p>
          <a:p>
            <a:pPr marL="571500" indent="-571500" algn="l">
              <a:buFont typeface="Arial"/>
              <a:buChar char="•"/>
            </a:pPr>
            <a:r>
              <a:rPr lang="en-US" sz="6200" dirty="0"/>
              <a:t>Cytoplasm </a:t>
            </a:r>
          </a:p>
          <a:p>
            <a:pPr marL="571500" indent="-5715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7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Are viruses alive?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62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Made of one or more cells?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295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Grow and develop?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Metabolize nutrients?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752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Eat for energy?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2743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Respond to stimuli?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762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Non-cellular - </a:t>
            </a:r>
            <a:r>
              <a:rPr lang="en-US" sz="2000" b="1" i="1" dirty="0">
                <a:solidFill>
                  <a:srgbClr val="FF0000"/>
                </a:solidFill>
              </a:rPr>
              <a:t>NOT organisms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129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No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1752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No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2286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No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2743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No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3276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Maintain homeostasis?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3200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No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Adapt to environment? (change over time)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38862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Yes – viruses can mutate (change). Ex. Influenza-new vaccine every year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4876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Reproduce?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7000" y="4876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Yes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5486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/>
              <a:t>Reproduce on their own?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0600" y="5486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No – need a host.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" y="5926245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</a:rPr>
              <a:t>Viruses share some characteristics of living things, but need to meet all criteria to be considered living.  </a:t>
            </a:r>
            <a:endParaRPr lang="en-US" sz="2800" b="1" i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6" grpId="0"/>
      <p:bldP spid="28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u-virus-e06074-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2286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How many characteristics of life do viruses possess?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5804" y="1371600"/>
            <a:ext cx="1623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TWO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2286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*Genetic Material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4267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Are viruses </a:t>
            </a:r>
            <a:r>
              <a:rPr lang="en-US" sz="7200" b="1" dirty="0">
                <a:solidFill>
                  <a:srgbClr val="FFFFFF"/>
                </a:solidFill>
              </a:rPr>
              <a:t>living?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5200" y="5486400"/>
            <a:ext cx="15620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2895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*Change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2311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6  -0.029 -0.01199  -0.044 -0.01199  C -0.114 -0.01199  -0.169 0.06394  -0.169 0.15586  C -0.169 0.24644  -0.114 0.32104  -0.044 0.32104  C -0.029 0.32104  -0.014 0.31704  0 0.31038  C -0.047 0.2864  -0.08 0.22646  -0.08 0.15586  C -0.08 0.08392  -0.047 0.02398 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dinfo.info/words/images/zoo-dog-scratch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4062174"/>
            <a:ext cx="4591753" cy="24910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920104" y="41910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Ex.</a:t>
            </a:r>
            <a:r>
              <a:rPr lang="en-US" sz="2800" dirty="0"/>
              <a:t> A flea is a parasite to a dog and is harmful to the dog.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2098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A</a:t>
            </a:r>
            <a:r>
              <a:rPr lang="en-US" sz="3200" b="1" dirty="0"/>
              <a:t> parasite </a:t>
            </a:r>
            <a:r>
              <a:rPr lang="en-US" sz="3200" dirty="0"/>
              <a:t>is</a:t>
            </a:r>
            <a:r>
              <a:rPr lang="en-US" sz="3200" b="1" dirty="0"/>
              <a:t> </a:t>
            </a:r>
            <a:r>
              <a:rPr lang="en-US" sz="3200" dirty="0"/>
              <a:t>an organism that </a:t>
            </a:r>
            <a:r>
              <a:rPr lang="en-US" sz="3200" b="1" u="sng" dirty="0"/>
              <a:t>depends</a:t>
            </a:r>
            <a:r>
              <a:rPr lang="en-US" sz="3200" dirty="0"/>
              <a:t> entirely upon another </a:t>
            </a:r>
            <a:r>
              <a:rPr lang="en-US" sz="3200" b="1" u="sng" dirty="0"/>
              <a:t>living</a:t>
            </a:r>
            <a:r>
              <a:rPr lang="en-US" sz="3200" dirty="0"/>
              <a:t> organism (a </a:t>
            </a:r>
            <a:r>
              <a:rPr lang="en-US" sz="3200" b="1" u="sng" dirty="0"/>
              <a:t>host</a:t>
            </a:r>
            <a:r>
              <a:rPr lang="en-US" sz="3200" dirty="0"/>
              <a:t>) for its existence in such a way that it </a:t>
            </a:r>
            <a:r>
              <a:rPr lang="en-US" sz="3200" b="1" u="sng" dirty="0"/>
              <a:t>harms</a:t>
            </a:r>
            <a:r>
              <a:rPr lang="en-US" sz="3200" dirty="0"/>
              <a:t> that organism.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Aharoni" pitchFamily="2" charset="-79"/>
                <a:cs typeface="Aharoni" pitchFamily="2" charset="-79"/>
              </a:rPr>
              <a:t>Viruses are parasites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1219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Aharoni" pitchFamily="2" charset="-79"/>
                <a:cs typeface="Aharoni" pitchFamily="2" charset="-79"/>
              </a:rPr>
              <a:t>What is a parasite?</a:t>
            </a:r>
          </a:p>
        </p:txBody>
      </p:sp>
    </p:spTree>
    <p:extLst>
      <p:ext uri="{BB962C8B-B14F-4D97-AF65-F5344CB8AC3E}">
        <p14:creationId xmlns:p14="http://schemas.microsoft.com/office/powerpoint/2010/main" val="3150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715"/>
            <a:ext cx="8229600" cy="1143000"/>
          </a:xfrm>
        </p:spPr>
        <p:txBody>
          <a:bodyPr/>
          <a:lstStyle/>
          <a:p>
            <a:r>
              <a:rPr lang="en-US" u="sng" dirty="0"/>
              <a:t>Viruses are pathogens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What is a pathogen?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6002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i="1" dirty="0"/>
              <a:t>Pathogen is any agent that causes diseases.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97241"/>
            <a:ext cx="5638800" cy="4229100"/>
          </a:xfrm>
          <a:prstGeom prst="rect">
            <a:avLst/>
          </a:prstGeom>
        </p:spPr>
      </p:pic>
      <p:pic>
        <p:nvPicPr>
          <p:cNvPr id="6" name="Picture 5" descr="Screen Shot 2015-09-07 at 9.09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29200"/>
            <a:ext cx="849008" cy="1056083"/>
          </a:xfrm>
          <a:prstGeom prst="rect">
            <a:avLst/>
          </a:prstGeom>
        </p:spPr>
      </p:pic>
      <p:pic>
        <p:nvPicPr>
          <p:cNvPr id="7" name="Picture 6" descr="Screen Shot 2015-09-07 at 9.09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59" y="5181600"/>
            <a:ext cx="2133897" cy="1277333"/>
          </a:xfrm>
          <a:prstGeom prst="rect">
            <a:avLst/>
          </a:prstGeom>
        </p:spPr>
      </p:pic>
      <p:pic>
        <p:nvPicPr>
          <p:cNvPr id="8" name="Picture 7" descr="Screen Shot 2015-09-07 at 9.10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24" y="3027712"/>
            <a:ext cx="1981200" cy="1670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480060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3124200"/>
            <a:ext cx="533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 descr="Screen Shot 2015-09-07 at 10.30.2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50" y="1"/>
            <a:ext cx="181834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9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15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/>
              <a:t>Two types of viral reproduction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en-US" sz="4000" dirty="0"/>
              <a:t>An </a:t>
            </a:r>
            <a:r>
              <a:rPr lang="en-US" sz="4000" dirty="0">
                <a:solidFill>
                  <a:srgbClr val="FF0000"/>
                </a:solidFill>
              </a:rPr>
              <a:t>active</a:t>
            </a:r>
            <a:r>
              <a:rPr lang="en-US" sz="4000" dirty="0"/>
              <a:t>, infectious stage. It is called a </a:t>
            </a:r>
            <a:r>
              <a:rPr lang="en-US" sz="4000" b="1" u="sng" dirty="0"/>
              <a:t>Lytic infection</a:t>
            </a:r>
            <a:r>
              <a:rPr lang="en-US" sz="4000" dirty="0"/>
              <a:t>. </a:t>
            </a:r>
          </a:p>
          <a:p>
            <a:pPr algn="l"/>
            <a:r>
              <a:rPr lang="en-US" sz="4000" dirty="0"/>
              <a:t>     Ex. Influenza (Flu virus)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96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dormant </a:t>
            </a:r>
            <a:r>
              <a:rPr lang="en-US" dirty="0"/>
              <a:t>(sleeping) stage. It is called a </a:t>
            </a:r>
            <a:r>
              <a:rPr lang="en-US" b="1" u="sng" dirty="0"/>
              <a:t>Lysogenic infection</a:t>
            </a:r>
            <a:r>
              <a:rPr lang="en-US" dirty="0"/>
              <a:t>. </a:t>
            </a:r>
          </a:p>
          <a:p>
            <a:pPr algn="l"/>
            <a:r>
              <a:rPr lang="en-US" dirty="0"/>
              <a:t>    Ex. HIV </a:t>
            </a:r>
          </a:p>
          <a:p>
            <a:pPr algn="l"/>
            <a:r>
              <a:rPr lang="en-US" dirty="0"/>
              <a:t>   (</a:t>
            </a:r>
            <a:r>
              <a:rPr lang="en-US" i="1" dirty="0"/>
              <a:t>Human Immunodeficiency Virus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28024415"/>
      </p:ext>
    </p:extLst>
  </p:cSld>
  <p:clrMapOvr>
    <a:masterClrMapping/>
  </p:clrMapOvr>
</p:sld>
</file>

<file path=ppt/theme/theme1.xml><?xml version="1.0" encoding="utf-8"?>
<a:theme xmlns:a="http://schemas.openxmlformats.org/drawingml/2006/main" name="Red blood cells-closeup-D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C19EBF5C5C1146BDD7B7B83092017A" ma:contentTypeVersion="2" ma:contentTypeDescription="Create a new document." ma:contentTypeScope="" ma:versionID="369348628622300bf2f7eb8aa2ece34b">
  <xsd:schema xmlns:xsd="http://www.w3.org/2001/XMLSchema" xmlns:xs="http://www.w3.org/2001/XMLSchema" xmlns:p="http://schemas.microsoft.com/office/2006/metadata/properties" xmlns:ns2="08907d21-f6c0-413e-b50b-ae5aa0c927b9" targetNamespace="http://schemas.microsoft.com/office/2006/metadata/properties" ma:root="true" ma:fieldsID="8a50089006b6152146d56611c5141a44" ns2:_="">
    <xsd:import namespace="08907d21-f6c0-413e-b50b-ae5aa0c927b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07d21-f6c0-413e-b50b-ae5aa0c927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3D52D04-489F-44F8-90A7-77179241B3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295609-A998-4701-9CF8-4BAC7A742A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907d21-f6c0-413e-b50b-ae5aa0c927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1A2FBB-372A-455D-805E-1CB8F4013EA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8907d21-f6c0-413e-b50b-ae5aa0c927b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blood cells-closeup-DNA</Template>
  <TotalTime>1690</TotalTime>
  <Words>793</Words>
  <Application>Microsoft Office PowerPoint</Application>
  <PresentationFormat>On-screen Show (4:3)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Aharoni</vt:lpstr>
      <vt:lpstr>Arial</vt:lpstr>
      <vt:lpstr>Calibri</vt:lpstr>
      <vt:lpstr>Times New Roman</vt:lpstr>
      <vt:lpstr>Red blood cells-closeup-DNA</vt:lpstr>
      <vt:lpstr>PowerPoint Presentation</vt:lpstr>
      <vt:lpstr>A virus is an infectious agent made up of </vt:lpstr>
      <vt:lpstr>PowerPoint Presentation</vt:lpstr>
      <vt:lpstr>Viruses vs. Cells (structure)</vt:lpstr>
      <vt:lpstr>PowerPoint Presentation</vt:lpstr>
      <vt:lpstr>PowerPoint Presentation</vt:lpstr>
      <vt:lpstr>PowerPoint Presentation</vt:lpstr>
      <vt:lpstr>Viruses are pathogens</vt:lpstr>
      <vt:lpstr>Two types of viral reproduction</vt:lpstr>
      <vt:lpstr>Lytic vs. Lysogenic Cycles</vt:lpstr>
      <vt:lpstr>PowerPoint Presentation</vt:lpstr>
      <vt:lpstr>A virus CANNOT reproduce by itself—it must invade a host cell and take over the cell activities, eventually causing destruction of the cell and killing it. (The virus enters a cell, makes copies of itself and causes the cell to burst releasing more viruses.) </vt:lpstr>
      <vt:lpstr>LYSOGENIC CYCLE Some viruses like HIV do NOT go straight into the lytic cycle.   These viruses enter a long (dormant) period -   between an infection and the onset of disease. </vt:lpstr>
      <vt:lpstr>PowerPoint Presentation</vt:lpstr>
      <vt:lpstr>Lytic vs. Lysogenic Cycles</vt:lpstr>
      <vt:lpstr>PowerPoint Presentation</vt:lpstr>
    </vt:vector>
  </TitlesOfParts>
  <Company>Katy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PowerPoint</dc:title>
  <dc:creator>D0803679</dc:creator>
  <cp:lastModifiedBy>cthomason@wcpschools.wcpss.local</cp:lastModifiedBy>
  <cp:revision>145</cp:revision>
  <cp:lastPrinted>2019-12-19T15:21:53Z</cp:lastPrinted>
  <dcterms:created xsi:type="dcterms:W3CDTF">2009-01-15T23:49:33Z</dcterms:created>
  <dcterms:modified xsi:type="dcterms:W3CDTF">2019-12-19T16:37:59Z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TC300024511033</vt:lpwstr>
  </property>
  <property fmtid="{D5CDD505-2E9C-101B-9397-08002B2CF9AE}" pid="3" name="ContentTypeId">
    <vt:lpwstr>0x0101005CC19EBF5C5C1146BDD7B7B83092017A</vt:lpwstr>
  </property>
</Properties>
</file>