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84" r:id="rId17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09291C-0851-4F9C-A55E-BF1F798BC04C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E5A63C-3693-4977-88D7-E535B9F32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4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50650-6D2F-4B59-8E35-9D72FA3EE9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70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d blood cells 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24348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838201"/>
            <a:ext cx="56388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5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Viruses</a:t>
            </a:r>
          </a:p>
        </p:txBody>
      </p:sp>
      <p:pic>
        <p:nvPicPr>
          <p:cNvPr id="5" name="Picture 4" descr="viru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1" y="0"/>
            <a:ext cx="357187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3200400"/>
            <a:ext cx="5562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Doesn’t belong to any kingdom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-It’s not a plant or an animal.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-It’s not a fungi, protist, or  bacteria.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WHAT IS A VIRUS?</a:t>
            </a:r>
          </a:p>
        </p:txBody>
      </p:sp>
    </p:spTree>
    <p:extLst>
      <p:ext uri="{BB962C8B-B14F-4D97-AF65-F5344CB8AC3E}">
        <p14:creationId xmlns:p14="http://schemas.microsoft.com/office/powerpoint/2010/main" val="3531127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-152400"/>
            <a:ext cx="8229600" cy="1143000"/>
          </a:xfrm>
        </p:spPr>
        <p:txBody>
          <a:bodyPr/>
          <a:lstStyle/>
          <a:p>
            <a:r>
              <a:rPr lang="en-US" u="sng" dirty="0"/>
              <a:t>Lytic vs. Lysogenic Cycles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143000"/>
            <a:ext cx="8519786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71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971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76400" y="381001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   </a:t>
            </a:r>
            <a:r>
              <a:rPr lang="en-US" sz="3600" dirty="0"/>
              <a:t> </a:t>
            </a:r>
            <a:r>
              <a:rPr lang="en-US" sz="3600" b="1" u="sng" dirty="0"/>
              <a:t>LYTIC CYCLE</a:t>
            </a:r>
            <a:endParaRPr lang="en-US" sz="3600" b="1" dirty="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591050"/>
            <a:ext cx="213868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2895601"/>
            <a:ext cx="16002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30480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5181600"/>
            <a:ext cx="19812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8470900" y="2133600"/>
            <a:ext cx="21971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n-US" sz="2400" dirty="0">
                <a:latin typeface="Calibri" pitchFamily="34" charset="0"/>
                <a:cs typeface="Arial" pitchFamily="34" charset="0"/>
              </a:rPr>
              <a:t>Viral DNA is </a:t>
            </a: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copied</a:t>
            </a:r>
            <a:r>
              <a:rPr lang="en-US" sz="24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latin typeface="+mj-lt"/>
                <a:cs typeface="Arial" pitchFamily="34" charset="0"/>
              </a:rPr>
              <a:t>&amp; viral parts are made.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953000" y="1981200"/>
            <a:ext cx="3048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n-US" sz="2400" dirty="0">
                <a:latin typeface="Calibri" pitchFamily="34" charset="0"/>
                <a:cs typeface="Arial" pitchFamily="34" charset="0"/>
              </a:rPr>
              <a:t>Viral DNA is </a:t>
            </a: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injected</a:t>
            </a:r>
            <a:r>
              <a:rPr lang="en-US" sz="2400" dirty="0">
                <a:latin typeface="Calibri" pitchFamily="34" charset="0"/>
                <a:cs typeface="Arial" pitchFamily="34" charset="0"/>
              </a:rPr>
              <a:t> into cell. Bacterial DNA is destroyed.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09800" y="2514600"/>
            <a:ext cx="21336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n-US" sz="2400" dirty="0">
                <a:latin typeface="Calibri" pitchFamily="34" charset="0"/>
                <a:cs typeface="Arial" pitchFamily="34" charset="0"/>
              </a:rPr>
              <a:t>Virus </a:t>
            </a: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attaches</a:t>
            </a:r>
            <a:r>
              <a:rPr lang="en-US" sz="2400" dirty="0">
                <a:latin typeface="Calibri" pitchFamily="34" charset="0"/>
                <a:cs typeface="Arial" pitchFamily="34" charset="0"/>
              </a:rPr>
              <a:t> to cell.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505200" y="4419601"/>
            <a:ext cx="2286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n-US" sz="2400" dirty="0">
                <a:latin typeface="Calibri" pitchFamily="34" charset="0"/>
                <a:cs typeface="Arial" pitchFamily="34" charset="0"/>
              </a:rPr>
              <a:t>Viral parts are 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assembled</a:t>
            </a:r>
            <a:endParaRPr lang="en-US" sz="2400" b="1" u="sng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785100" y="4495801"/>
            <a:ext cx="2882900" cy="132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n-US" sz="2400" dirty="0">
                <a:latin typeface="Calibri" pitchFamily="34" charset="0"/>
                <a:cs typeface="Arial" pitchFamily="34" charset="0"/>
              </a:rPr>
              <a:t>Cell </a:t>
            </a: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bursts</a:t>
            </a:r>
            <a:r>
              <a:rPr lang="en-US" sz="2400" dirty="0">
                <a:latin typeface="Calibri" pitchFamily="34" charset="0"/>
                <a:cs typeface="Arial" pitchFamily="34" charset="0"/>
              </a:rPr>
              <a:t> (lyses) and releases new viruses.</a:t>
            </a:r>
          </a:p>
          <a:p>
            <a:pPr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n-US" sz="2400" dirty="0">
                <a:latin typeface="Calibri" pitchFamily="34" charset="0"/>
                <a:cs typeface="Arial" pitchFamily="34" charset="0"/>
              </a:rPr>
              <a:t>    Viruses </a:t>
            </a:r>
            <a:r>
              <a:rPr lang="en-US" sz="2400" b="1" u="sng" dirty="0">
                <a:solidFill>
                  <a:srgbClr val="A82443"/>
                </a:solidFill>
                <a:latin typeface="Calibri" pitchFamily="34" charset="0"/>
                <a:cs typeface="Arial" pitchFamily="34" charset="0"/>
              </a:rPr>
              <a:t>spread</a:t>
            </a:r>
            <a:r>
              <a:rPr lang="en-US" sz="2400" dirty="0">
                <a:latin typeface="Calibri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524000" y="3352800"/>
            <a:ext cx="83820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n-US" b="1" dirty="0">
                <a:latin typeface="Calibri" pitchFamily="34" charset="0"/>
                <a:cs typeface="Arial" pitchFamily="34" charset="0"/>
              </a:rPr>
              <a:t>Step 1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572000" y="3276600"/>
            <a:ext cx="979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n-US" b="1" dirty="0">
                <a:latin typeface="Calibri" pitchFamily="34" charset="0"/>
                <a:cs typeface="Arial" pitchFamily="34" charset="0"/>
              </a:rPr>
              <a:t>Step 2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7543801" y="3200400"/>
            <a:ext cx="836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n-US" b="1" dirty="0">
                <a:latin typeface="Calibri" pitchFamily="34" charset="0"/>
                <a:cs typeface="Arial" pitchFamily="34" charset="0"/>
              </a:rPr>
              <a:t>Step 3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819401" y="5715000"/>
            <a:ext cx="8842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n-US" b="1" dirty="0">
                <a:latin typeface="Calibri" pitchFamily="34" charset="0"/>
                <a:cs typeface="Arial" pitchFamily="34" charset="0"/>
              </a:rPr>
              <a:t>Step 4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943601" y="5715000"/>
            <a:ext cx="808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n-US" b="1" dirty="0">
                <a:latin typeface="Calibri" pitchFamily="34" charset="0"/>
                <a:cs typeface="Arial" pitchFamily="34" charset="0"/>
              </a:rPr>
              <a:t>Step 5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85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7170" grpId="0"/>
      <p:bldP spid="7171" grpId="0" animBg="1"/>
      <p:bldP spid="7172" grpId="0"/>
      <p:bldP spid="7173" grpId="0"/>
      <p:bldP spid="7174" grpId="0" animBg="1"/>
      <p:bldP spid="7175" grpId="0"/>
      <p:bldP spid="7176" grpId="0"/>
      <p:bldP spid="7177" grpId="0"/>
      <p:bldP spid="71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0"/>
            <a:ext cx="8610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A virus CANNOT _____________________</a:t>
            </a:r>
            <a:br>
              <a:rPr lang="en-US" b="1" dirty="0"/>
            </a:br>
            <a:r>
              <a:rPr lang="en-US" b="1" dirty="0"/>
              <a:t>________________—it must </a:t>
            </a:r>
            <a:r>
              <a:rPr lang="en-US" b="1" u="sng" dirty="0"/>
              <a:t>invade</a:t>
            </a:r>
            <a:r>
              <a:rPr lang="en-US" b="1" dirty="0"/>
              <a:t> a </a:t>
            </a:r>
            <a:r>
              <a:rPr lang="en-US" b="1" u="sng" dirty="0"/>
              <a:t>host</a:t>
            </a:r>
            <a:r>
              <a:rPr lang="en-US" b="1" dirty="0"/>
              <a:t> cell and take over the cell </a:t>
            </a:r>
            <a:r>
              <a:rPr lang="en-US" b="1" u="sng" dirty="0"/>
              <a:t>activities</a:t>
            </a:r>
            <a:r>
              <a:rPr lang="en-US" b="1" dirty="0"/>
              <a:t>, eventually </a:t>
            </a:r>
            <a:r>
              <a:rPr lang="en-US" b="1" u="sng" dirty="0"/>
              <a:t>_____________________________</a:t>
            </a:r>
            <a:br>
              <a:rPr lang="en-US" b="1" u="sng" dirty="0"/>
            </a:br>
            <a:r>
              <a:rPr lang="en-US" b="1" u="sng" dirty="0"/>
              <a:t>________________________________________</a:t>
            </a:r>
            <a:r>
              <a:rPr lang="en-US" b="1" dirty="0"/>
              <a:t>. (The virus enters a cell, </a:t>
            </a:r>
            <a:r>
              <a:rPr lang="en-US" b="1" u="sng" dirty="0"/>
              <a:t>makes copies</a:t>
            </a:r>
            <a:r>
              <a:rPr lang="en-US" b="1" dirty="0"/>
              <a:t> of itself and causes the cell to </a:t>
            </a:r>
            <a:r>
              <a:rPr lang="en-US" b="1" u="sng" dirty="0"/>
              <a:t>burst</a:t>
            </a:r>
            <a:r>
              <a:rPr lang="en-US" b="1" dirty="0"/>
              <a:t> releasing more viruses.)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381001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   </a:t>
            </a:r>
            <a:r>
              <a:rPr lang="en-US" sz="3600" dirty="0"/>
              <a:t> </a:t>
            </a:r>
            <a:r>
              <a:rPr lang="en-US" sz="3600" b="1" u="sng" dirty="0"/>
              <a:t>LYTIC CYCLE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27053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344" y="1066800"/>
            <a:ext cx="953036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/>
              <a:t>LYSOGENIC CYCLE</a:t>
            </a:r>
            <a:br>
              <a:rPr lang="en-US" b="1" u="sng" dirty="0"/>
            </a:br>
            <a:r>
              <a:rPr lang="en-US" dirty="0"/>
              <a:t>Some viruses like HIV do NOT go straight into the lytic cycle.  </a:t>
            </a:r>
            <a:br>
              <a:rPr lang="en-US" b="1" u="sng" dirty="0"/>
            </a:br>
            <a:r>
              <a:rPr lang="en-US" dirty="0"/>
              <a:t>These viruses enter a </a:t>
            </a:r>
            <a:r>
              <a:rPr lang="en-US" b="1" i="1" u="sng" dirty="0">
                <a:solidFill>
                  <a:srgbClr val="A82443"/>
                </a:solidFill>
              </a:rPr>
              <a:t>long (dormant</a:t>
            </a:r>
            <a:r>
              <a:rPr lang="en-US" dirty="0"/>
              <a:t>) period</a:t>
            </a:r>
            <a:br>
              <a:rPr lang="en-US" dirty="0"/>
            </a:br>
            <a:r>
              <a:rPr lang="en-US" dirty="0"/>
              <a:t>___________________________________________________________________________________________.</a:t>
            </a:r>
            <a:br>
              <a:rPr lang="en-US" u="sng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717816"/>
            <a:ext cx="6710966" cy="46217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91400" y="6172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 =  prophage (viral DNA)</a:t>
            </a:r>
          </a:p>
        </p:txBody>
      </p:sp>
    </p:spTree>
    <p:extLst>
      <p:ext uri="{BB962C8B-B14F-4D97-AF65-F5344CB8AC3E}">
        <p14:creationId xmlns:p14="http://schemas.microsoft.com/office/powerpoint/2010/main" val="3791502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47654" y="228600"/>
            <a:ext cx="839174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   </a:t>
            </a:r>
            <a:r>
              <a:rPr lang="en-US" sz="3200" b="1" u="sng" dirty="0"/>
              <a:t>LYSOGENIC CYCLE</a:t>
            </a:r>
          </a:p>
          <a:p>
            <a:endParaRPr lang="en-US" sz="2600" u="sng" dirty="0"/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Viral genetic material (DNA) ______________</a:t>
            </a:r>
          </a:p>
          <a:p>
            <a:r>
              <a:rPr lang="en-US" sz="3200" dirty="0"/>
              <a:t>____________________________;  called a </a:t>
            </a:r>
            <a:r>
              <a:rPr lang="en-US" sz="3200" u="sng" dirty="0"/>
              <a:t>prophage (provirus)</a:t>
            </a:r>
            <a:r>
              <a:rPr lang="en-US" sz="3200" dirty="0"/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Virus replicates its genetic material </a:t>
            </a:r>
            <a:r>
              <a:rPr lang="en-US" sz="3200" u="sng" dirty="0"/>
              <a:t>_________</a:t>
            </a:r>
          </a:p>
          <a:p>
            <a:r>
              <a:rPr lang="en-US" sz="3200" u="sng" dirty="0"/>
              <a:t>_______________________________________</a:t>
            </a:r>
            <a:r>
              <a:rPr lang="en-US" sz="3200" dirty="0"/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Every time the host divides, it copies the viral DNA and _____________________________.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Various </a:t>
            </a:r>
            <a:r>
              <a:rPr lang="en-US" sz="3200" b="1" u="sng" dirty="0"/>
              <a:t>factors </a:t>
            </a:r>
            <a:r>
              <a:rPr lang="en-US" sz="3200" dirty="0"/>
              <a:t>such as ___________________</a:t>
            </a:r>
          </a:p>
          <a:p>
            <a:r>
              <a:rPr lang="en-US" sz="3200" dirty="0"/>
              <a:t>______________________ can trigger a virus to enter the LYTIC CYCLE </a:t>
            </a:r>
            <a:r>
              <a:rPr lang="en-US" sz="3200" dirty="0">
                <a:sym typeface="Wingdings"/>
              </a:rPr>
              <a:t> cell bursts 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0895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-152400"/>
            <a:ext cx="8229600" cy="1143000"/>
          </a:xfrm>
        </p:spPr>
        <p:txBody>
          <a:bodyPr/>
          <a:lstStyle/>
          <a:p>
            <a:r>
              <a:rPr lang="en-US" u="sng" dirty="0"/>
              <a:t>Lytic vs. Lysogenic Cycles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05000" y="1119661"/>
          <a:ext cx="8610600" cy="5364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37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b="1" dirty="0"/>
                        <a:t>Lytic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/>
                        <a:t>Lysogenic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/>
                        <a:t>Rapid:</a:t>
                      </a:r>
                      <a:r>
                        <a:rPr lang="en-US" sz="3600" b="1" baseline="0" dirty="0"/>
                        <a:t> </a:t>
                      </a:r>
                      <a:r>
                        <a:rPr lang="en-US" sz="2400" b="1" baseline="0" dirty="0"/>
                        <a:t>C</a:t>
                      </a:r>
                      <a:r>
                        <a:rPr lang="en-US" sz="2400" b="1" dirty="0"/>
                        <a:t>auses disease right away </a:t>
                      </a:r>
                    </a:p>
                    <a:p>
                      <a:r>
                        <a:rPr lang="en-US" sz="2400" b="1" dirty="0"/>
                        <a:t>Ex. Influenza</a:t>
                      </a:r>
                    </a:p>
                    <a:p>
                      <a:endParaRPr lang="en-US" sz="2400" b="1" dirty="0"/>
                    </a:p>
                    <a:p>
                      <a:r>
                        <a:rPr lang="en-US" sz="2400" b="1" dirty="0"/>
                        <a:t>Does </a:t>
                      </a:r>
                      <a:r>
                        <a:rPr lang="en-US" sz="2400" b="1" u="sng" dirty="0"/>
                        <a:t>NOT</a:t>
                      </a:r>
                      <a:r>
                        <a:rPr lang="en-US" sz="2400" b="1" dirty="0"/>
                        <a:t> involve integration of viral genetic material into the host</a:t>
                      </a:r>
                      <a:r>
                        <a:rPr lang="en-US" sz="2400" b="1" baseline="0" dirty="0"/>
                        <a:t> genetic material. </a:t>
                      </a:r>
                      <a:endParaRPr lang="en-US" sz="2400" b="1" dirty="0"/>
                    </a:p>
                    <a:p>
                      <a:endParaRPr lang="en-US" sz="2400" b="1" dirty="0"/>
                    </a:p>
                    <a:p>
                      <a:endParaRPr lang="en-US" sz="2400" b="1" dirty="0"/>
                    </a:p>
                    <a:p>
                      <a:r>
                        <a:rPr lang="en-US" sz="2400" b="1" dirty="0"/>
                        <a:t>Results in host destruction:</a:t>
                      </a:r>
                    </a:p>
                    <a:p>
                      <a:r>
                        <a:rPr lang="en-US" sz="2400" b="1" dirty="0"/>
                        <a:t>Host cell lyses (bursts) </a:t>
                      </a:r>
                      <a:r>
                        <a:rPr lang="en-US" sz="2400" b="1" baseline="0" dirty="0"/>
                        <a:t>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Long</a:t>
                      </a:r>
                      <a:r>
                        <a:rPr lang="en-US" sz="2400" b="1" dirty="0"/>
                        <a:t> period</a:t>
                      </a:r>
                      <a:r>
                        <a:rPr lang="en-US" sz="2400" b="1" baseline="0" dirty="0"/>
                        <a:t> between infection and onset of disease (d</a:t>
                      </a:r>
                      <a:r>
                        <a:rPr lang="en-US" sz="2400" b="1" dirty="0"/>
                        <a:t>ormant</a:t>
                      </a:r>
                      <a:r>
                        <a:rPr lang="en-US" sz="2400" b="1" baseline="0" dirty="0"/>
                        <a:t> period). Ex. HIV</a:t>
                      </a:r>
                    </a:p>
                    <a:p>
                      <a:endParaRPr lang="en-US" sz="2400" b="1" baseline="0" dirty="0"/>
                    </a:p>
                    <a:p>
                      <a:r>
                        <a:rPr lang="en-US" sz="2400" b="1" dirty="0"/>
                        <a:t>Involves</a:t>
                      </a:r>
                      <a:r>
                        <a:rPr lang="en-US" sz="2400" b="1" baseline="0" dirty="0"/>
                        <a:t> integration of viral genetic material into the host’s genetic material forming a </a:t>
                      </a:r>
                      <a:r>
                        <a:rPr lang="en-US" sz="2400" b="1" u="sng" baseline="0" dirty="0"/>
                        <a:t>prophage</a:t>
                      </a:r>
                      <a:r>
                        <a:rPr lang="en-US" sz="2400" b="1" baseline="0" dirty="0"/>
                        <a:t>. </a:t>
                      </a:r>
                    </a:p>
                    <a:p>
                      <a:endParaRPr lang="en-US" sz="2400" b="1" baseline="0" dirty="0"/>
                    </a:p>
                    <a:p>
                      <a:r>
                        <a:rPr lang="en-US" sz="2400" b="1" baseline="0" dirty="0"/>
                        <a:t>Eventually enters the Lytic Cycle and host cell lyses. </a:t>
                      </a:r>
                    </a:p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073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yringedrop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24000" y="-214714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0" y="-12719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/>
              <a:t>How</a:t>
            </a:r>
            <a:r>
              <a:rPr lang="en-US" sz="4800" b="1" u="sng" dirty="0"/>
              <a:t> can </a:t>
            </a:r>
            <a:r>
              <a:rPr lang="en-US" sz="4400" b="1" u="sng" dirty="0"/>
              <a:t>viruses be prevented</a:t>
            </a:r>
            <a:r>
              <a:rPr lang="en-US" sz="3200" b="1" dirty="0"/>
              <a:t>? </a:t>
            </a:r>
            <a:endParaRPr lang="en-US" sz="32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990600"/>
            <a:ext cx="8153400" cy="27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Viruses </a:t>
            </a:r>
            <a:r>
              <a:rPr lang="en-US" sz="3200" b="1" u="sng" dirty="0"/>
              <a:t>disrupt</a:t>
            </a:r>
            <a:r>
              <a:rPr lang="en-US" sz="3200" b="1" dirty="0"/>
              <a:t> __________________________</a:t>
            </a:r>
          </a:p>
          <a:p>
            <a:r>
              <a:rPr lang="en-US" sz="3200" b="1" dirty="0"/>
              <a:t>___________________________ (homeostasis) </a:t>
            </a:r>
          </a:p>
          <a:p>
            <a:endParaRPr lang="en-US" sz="1050" b="1" dirty="0"/>
          </a:p>
          <a:p>
            <a:r>
              <a:rPr lang="en-US" sz="3200" b="1" dirty="0"/>
              <a:t>Viruses can be </a:t>
            </a:r>
            <a:r>
              <a:rPr lang="en-US" sz="3200" b="1" u="sng" dirty="0"/>
              <a:t>prevented</a:t>
            </a:r>
            <a:r>
              <a:rPr lang="en-US" sz="3200" b="1" dirty="0"/>
              <a:t> with </a:t>
            </a:r>
            <a:r>
              <a:rPr lang="en-US" sz="3200" b="1" u="sng" dirty="0"/>
              <a:t>_____________</a:t>
            </a:r>
            <a:r>
              <a:rPr lang="en-US" sz="3200" b="1" dirty="0"/>
              <a:t>, but NOT treated with antibiotics.  Antibiotics treat living bacteria.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81199" y="3728457"/>
            <a:ext cx="63809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Vaccine – Partial/_______________.  Triggers immune system to “build it’s army” in case the _____________is encountered again.  </a:t>
            </a:r>
          </a:p>
          <a:p>
            <a:r>
              <a:rPr lang="en-US" sz="3200" dirty="0"/>
              <a:t>_________ the body’s response time.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4358" y="3422407"/>
            <a:ext cx="1868963" cy="186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7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5419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/>
              <a:t>A virus is an </a:t>
            </a:r>
            <a:r>
              <a:rPr lang="en-US" b="1" u="sng" dirty="0"/>
              <a:t>infectious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agent</a:t>
            </a:r>
            <a:r>
              <a:rPr lang="en-US" b="1" dirty="0"/>
              <a:t> made up of 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76400" y="838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/>
              <a:buChar char="•"/>
            </a:pPr>
            <a:r>
              <a:rPr lang="en-US" sz="3600" b="1" u="sng" dirty="0"/>
              <a:t>nucleic</a:t>
            </a:r>
            <a:r>
              <a:rPr lang="en-US" sz="3600" b="1" dirty="0"/>
              <a:t> acid (</a:t>
            </a:r>
            <a:r>
              <a:rPr lang="en-US" sz="3600" b="1" dirty="0">
                <a:solidFill>
                  <a:srgbClr val="FF0000"/>
                </a:solidFill>
              </a:rPr>
              <a:t>DNA </a:t>
            </a:r>
            <a:r>
              <a:rPr lang="en-US" sz="3600" b="1" u="sng" dirty="0">
                <a:solidFill>
                  <a:srgbClr val="FF0000"/>
                </a:solidFill>
              </a:rPr>
              <a:t>or </a:t>
            </a:r>
            <a:r>
              <a:rPr lang="en-US" sz="3600" b="1" dirty="0">
                <a:solidFill>
                  <a:srgbClr val="FF0000"/>
                </a:solidFill>
              </a:rPr>
              <a:t>RNA</a:t>
            </a:r>
            <a:r>
              <a:rPr lang="en-US" sz="3600" b="1" dirty="0"/>
              <a:t>) wrapped in </a:t>
            </a: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62200" y="1524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/>
              <a:t>     </a:t>
            </a:r>
            <a:r>
              <a:rPr lang="en-US" sz="4000" b="1" u="sng" dirty="0"/>
              <a:t>_________________________________</a:t>
            </a:r>
            <a:r>
              <a:rPr lang="en-US" sz="4000" b="1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213" y="2590800"/>
            <a:ext cx="2949678" cy="571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276600"/>
            <a:ext cx="4991100" cy="2959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10400" y="3288268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57400" y="2590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Bacteriophage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96200" y="2667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Influenza (Flu)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8400" y="4659868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00800" y="5269468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53200" y="5726668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210800" y="5650468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210800" y="36576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515600" y="4419600"/>
            <a:ext cx="1219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343400" y="3276601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DNA =  </a:t>
            </a:r>
            <a:r>
              <a:rPr lang="en-US" sz="2400" u="sng" dirty="0"/>
              <a:t>Genetic material </a:t>
            </a:r>
            <a:r>
              <a:rPr lang="en-US" sz="2000" dirty="0"/>
              <a:t>= RNA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124200" y="3657600"/>
            <a:ext cx="1295400" cy="152400"/>
          </a:xfrm>
          <a:prstGeom prst="straightConnector1">
            <a:avLst/>
          </a:prstGeom>
          <a:ln w="57150">
            <a:solidFill>
              <a:schemeClr val="tx1">
                <a:alpha val="99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924800" y="3581400"/>
            <a:ext cx="1066800" cy="1066800"/>
          </a:xfrm>
          <a:prstGeom prst="straightConnector1">
            <a:avLst/>
          </a:prstGeom>
          <a:ln w="57150">
            <a:solidFill>
              <a:schemeClr val="tx1">
                <a:alpha val="99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0" y="4114801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   </a:t>
            </a:r>
            <a:r>
              <a:rPr lang="en-US" sz="2800" b="1" u="sng" dirty="0"/>
              <a:t>Capsid </a:t>
            </a:r>
            <a:endParaRPr lang="en-US" sz="2800" dirty="0"/>
          </a:p>
          <a:p>
            <a:r>
              <a:rPr lang="en-US" sz="2000" dirty="0"/>
              <a:t>(Protein Coat)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3352800" y="4191000"/>
            <a:ext cx="1447800" cy="228600"/>
          </a:xfrm>
          <a:prstGeom prst="straightConnector1">
            <a:avLst/>
          </a:prstGeom>
          <a:ln w="57150">
            <a:solidFill>
              <a:schemeClr val="tx1">
                <a:alpha val="99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867400" y="4419600"/>
            <a:ext cx="2286000" cy="304800"/>
          </a:xfrm>
          <a:prstGeom prst="straightConnector1">
            <a:avLst/>
          </a:prstGeom>
          <a:ln w="57150">
            <a:solidFill>
              <a:schemeClr val="tx1">
                <a:alpha val="99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248400" y="5638801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   </a:t>
            </a:r>
            <a:r>
              <a:rPr lang="en-US" sz="2400" b="1" u="sng" dirty="0"/>
              <a:t>Envelope</a:t>
            </a:r>
            <a:r>
              <a:rPr lang="en-US" sz="2800" b="1" u="sng" dirty="0"/>
              <a:t> </a:t>
            </a:r>
            <a:endParaRPr lang="en-US" sz="2800" dirty="0"/>
          </a:p>
          <a:p>
            <a:r>
              <a:rPr lang="en-US" sz="2000" dirty="0"/>
              <a:t>(Lipids &amp; Glycoproteins)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7696200" y="5715000"/>
            <a:ext cx="685800" cy="381000"/>
          </a:xfrm>
          <a:prstGeom prst="straightConnector1">
            <a:avLst/>
          </a:prstGeom>
          <a:ln w="57150">
            <a:solidFill>
              <a:schemeClr val="tx1">
                <a:alpha val="99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524000" y="4267201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   </a:t>
            </a:r>
            <a:r>
              <a:rPr lang="en-US" sz="2400" b="1" dirty="0"/>
              <a:t>Tail sheath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362200" y="4648201"/>
            <a:ext cx="533400" cy="152401"/>
          </a:xfrm>
          <a:prstGeom prst="straightConnector1">
            <a:avLst/>
          </a:prstGeom>
          <a:ln w="57150">
            <a:solidFill>
              <a:schemeClr val="tx1">
                <a:alpha val="99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489294" y="6019801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  </a:t>
            </a:r>
            <a:r>
              <a:rPr lang="en-US" sz="2400" b="1" dirty="0"/>
              <a:t>Tail</a:t>
            </a:r>
          </a:p>
          <a:p>
            <a:r>
              <a:rPr lang="en-US" sz="2400" b="1" dirty="0"/>
              <a:t> fiber</a:t>
            </a:r>
            <a:endParaRPr lang="en-US" sz="2000" dirty="0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2286000" y="6096000"/>
            <a:ext cx="1371600" cy="573206"/>
          </a:xfrm>
          <a:prstGeom prst="straightConnector1">
            <a:avLst/>
          </a:prstGeom>
          <a:ln w="57150">
            <a:solidFill>
              <a:schemeClr val="tx1">
                <a:alpha val="99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26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18" grpId="0"/>
      <p:bldP spid="24" grpId="0"/>
      <p:bldP spid="34" grpId="0"/>
      <p:bldP spid="40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12954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V</a:t>
            </a:r>
            <a:r>
              <a:rPr lang="en-US" sz="4000" b="1" dirty="0"/>
              <a:t>iruses can only attack certain cell types. They are said to be </a:t>
            </a:r>
            <a:r>
              <a:rPr lang="en-US" sz="4000" b="1" dirty="0">
                <a:solidFill>
                  <a:srgbClr val="0000FF"/>
                </a:solidFill>
              </a:rPr>
              <a:t>__________</a:t>
            </a:r>
          </a:p>
          <a:p>
            <a:r>
              <a:rPr lang="en-US" sz="4000" b="1" dirty="0">
                <a:solidFill>
                  <a:srgbClr val="0000FF"/>
                </a:solidFill>
              </a:rPr>
              <a:t>________________.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5715001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It’s like the pieces of a puzzle. The ends have to match up so only certain pieces fit (“Lock &amp; Key” fit).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28800" y="3505201"/>
            <a:ext cx="6172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Example: </a:t>
            </a:r>
            <a:endParaRPr lang="en-US" sz="2600" b="1" dirty="0"/>
          </a:p>
          <a:p>
            <a:r>
              <a:rPr lang="en-US" sz="3600" b="1" dirty="0"/>
              <a:t>___________________________________________________.</a:t>
            </a:r>
            <a:endParaRPr lang="en-US" sz="2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124200" y="2286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/>
              <a:t>Can viruses infect any cell?</a:t>
            </a:r>
            <a:endParaRPr lang="en-US" sz="4400" b="1" u="sng" dirty="0"/>
          </a:p>
        </p:txBody>
      </p:sp>
      <p:pic>
        <p:nvPicPr>
          <p:cNvPr id="3" name="Picture 2" descr="Screen Shot 2015-09-07 at 11.06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590800"/>
            <a:ext cx="20574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0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070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Viruses vs. Cells</a:t>
            </a:r>
            <a:br>
              <a:rPr lang="en-US" u="sng" dirty="0"/>
            </a:br>
            <a:r>
              <a:rPr lang="en-US" dirty="0"/>
              <a:t>(structure)</a:t>
            </a:r>
          </a:p>
        </p:txBody>
      </p:sp>
      <p:pic>
        <p:nvPicPr>
          <p:cNvPr id="3" name="Picture 2" descr="viru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676400"/>
            <a:ext cx="2438400" cy="2611120"/>
          </a:xfrm>
          <a:prstGeom prst="rect">
            <a:avLst/>
          </a:prstGeom>
          <a:ln w="57150">
            <a:solidFill>
              <a:srgbClr val="A82443"/>
            </a:solidFill>
          </a:ln>
        </p:spPr>
      </p:pic>
      <p:pic>
        <p:nvPicPr>
          <p:cNvPr id="4" name="Picture 3" descr="Animal-Ce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1600201"/>
            <a:ext cx="3063274" cy="2738143"/>
          </a:xfrm>
          <a:prstGeom prst="rect">
            <a:avLst/>
          </a:prstGeom>
          <a:ln w="57150">
            <a:solidFill>
              <a:srgbClr val="A82443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57800" y="251460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vs.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199" y="4724400"/>
            <a:ext cx="4174901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/>
              <a:buChar char="•"/>
            </a:pPr>
            <a:r>
              <a:rPr lang="en-US" sz="6200" dirty="0"/>
              <a:t>DNA </a:t>
            </a:r>
            <a:r>
              <a:rPr lang="en-US" sz="6200" u="sng" dirty="0">
                <a:solidFill>
                  <a:srgbClr val="FF0000"/>
                </a:solidFill>
              </a:rPr>
              <a:t>________</a:t>
            </a:r>
            <a:r>
              <a:rPr lang="en-US" sz="6200" dirty="0"/>
              <a:t>RNA</a:t>
            </a:r>
          </a:p>
          <a:p>
            <a:pPr marL="571500" indent="-571500" algn="l">
              <a:buFont typeface="Arial"/>
              <a:buChar char="•"/>
            </a:pPr>
            <a:r>
              <a:rPr lang="en-US" sz="6200" dirty="0"/>
              <a:t>Capsid (protein coat)</a:t>
            </a:r>
          </a:p>
          <a:p>
            <a:pPr marL="571500" indent="-571500" algn="l">
              <a:buFont typeface="Arial"/>
              <a:buChar char="•"/>
            </a:pPr>
            <a:r>
              <a:rPr lang="en-US" sz="6200" dirty="0">
                <a:solidFill>
                  <a:srgbClr val="FF0000"/>
                </a:solidFill>
              </a:rPr>
              <a:t>_________________</a:t>
            </a:r>
            <a:endParaRPr lang="en-US" sz="6200" dirty="0"/>
          </a:p>
          <a:p>
            <a:pPr marL="571500" indent="-571500" algn="l">
              <a:buFont typeface="Arial"/>
              <a:buChar char="•"/>
            </a:pPr>
            <a:r>
              <a:rPr lang="en-US" sz="6200" dirty="0">
                <a:solidFill>
                  <a:srgbClr val="FF0000"/>
                </a:solidFill>
              </a:rPr>
              <a:t>No</a:t>
            </a:r>
            <a:r>
              <a:rPr lang="en-US" sz="6200" dirty="0"/>
              <a:t> cytoplasm</a:t>
            </a:r>
          </a:p>
          <a:p>
            <a:pPr marL="571500" indent="-571500" algn="l">
              <a:buFont typeface="Arial"/>
              <a:buChar char="•"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10400" y="4953000"/>
            <a:ext cx="3276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/>
              <a:buChar char="•"/>
            </a:pPr>
            <a:r>
              <a:rPr lang="en-US" sz="6200" dirty="0"/>
              <a:t>DNA </a:t>
            </a:r>
            <a:r>
              <a:rPr lang="en-US" sz="6200" u="sng" dirty="0">
                <a:solidFill>
                  <a:srgbClr val="FF0000"/>
                </a:solidFill>
              </a:rPr>
              <a:t>_____</a:t>
            </a:r>
            <a:r>
              <a:rPr lang="en-US" sz="6200" dirty="0"/>
              <a:t> RNA</a:t>
            </a:r>
          </a:p>
          <a:p>
            <a:pPr marL="571500" indent="-571500" algn="l">
              <a:buFont typeface="Arial"/>
              <a:buChar char="•"/>
            </a:pPr>
            <a:r>
              <a:rPr lang="en-US" sz="6200" dirty="0"/>
              <a:t>Organelles</a:t>
            </a:r>
          </a:p>
          <a:p>
            <a:pPr marL="571500" indent="-571500" algn="l">
              <a:buFont typeface="Arial"/>
              <a:buChar char="•"/>
            </a:pPr>
            <a:r>
              <a:rPr lang="en-US" sz="6200" dirty="0"/>
              <a:t>_____________</a:t>
            </a:r>
          </a:p>
          <a:p>
            <a:pPr marL="571500" indent="-571500" algn="l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13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1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Are viruses alive?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7620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/>
              <a:t>Made of one or more cells? 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1295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/>
              <a:t>Grow and develop?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22860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/>
              <a:t>Metabolize nutrients?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17526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/>
              <a:t>Eat for energy?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27432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/>
              <a:t>Respond to stimuli? 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3200" y="762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Non-cellular - </a:t>
            </a:r>
            <a:r>
              <a:rPr lang="en-US" sz="2000" b="1" i="1" dirty="0">
                <a:solidFill>
                  <a:srgbClr val="FF0000"/>
                </a:solidFill>
              </a:rPr>
              <a:t>NOT organisms</a:t>
            </a:r>
            <a:endParaRPr lang="en-US" sz="2000" b="1" i="1" u="sng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0" y="129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 ___________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4400" y="1752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_______________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0" y="2286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_______________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200" y="2743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_________________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28800" y="32766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/>
              <a:t>Maintain homeostasis? 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3600" y="3200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_________________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28800" y="3886201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/>
              <a:t>Adapt to environment? (change over time) 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3600" y="3886200"/>
            <a:ext cx="449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Yes – ___________________</a:t>
            </a:r>
          </a:p>
          <a:p>
            <a:r>
              <a:rPr lang="en-US" sz="2800" b="1" i="1" dirty="0">
                <a:solidFill>
                  <a:srgbClr val="FF0000"/>
                </a:solidFill>
              </a:rPr>
              <a:t>________________________</a:t>
            </a:r>
          </a:p>
          <a:p>
            <a:r>
              <a:rPr lang="en-US" sz="2800" b="1" i="1" dirty="0">
                <a:solidFill>
                  <a:srgbClr val="FF0000"/>
                </a:solidFill>
              </a:rPr>
              <a:t>________________________________________________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28800" y="48768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/>
              <a:t>Reproduce? 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91000" y="4876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Yes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05000" y="5486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/>
              <a:t>Reproduce on their own? 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24600" y="5486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No – need a host.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33600" y="5926246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00FF"/>
                </a:solidFill>
              </a:rPr>
              <a:t>Viruses share some characteristics of living things, but need to meet all criteria to be considered living.  </a:t>
            </a:r>
            <a:endParaRPr lang="en-US" sz="2800" b="1" i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077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4" grpId="0"/>
      <p:bldP spid="26" grpId="0"/>
      <p:bldP spid="28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u-virus-e06074-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2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22860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How many characteristics of life do viruses possess?</a:t>
            </a:r>
          </a:p>
        </p:txBody>
      </p:sp>
      <p:sp>
        <p:nvSpPr>
          <p:cNvPr id="6" name="Rectangle 5"/>
          <p:cNvSpPr/>
          <p:nvPr/>
        </p:nvSpPr>
        <p:spPr>
          <a:xfrm>
            <a:off x="7379804" y="1371600"/>
            <a:ext cx="1623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TWO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22860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*Genetic Material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4600" y="4267201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Are viruses </a:t>
            </a:r>
            <a:r>
              <a:rPr lang="en-US" sz="7200" b="1" dirty="0">
                <a:solidFill>
                  <a:srgbClr val="FFFFFF"/>
                </a:solidFill>
              </a:rPr>
              <a:t>living?</a:t>
            </a:r>
          </a:p>
        </p:txBody>
      </p:sp>
      <p:sp>
        <p:nvSpPr>
          <p:cNvPr id="9" name="Rectangle 8"/>
          <p:cNvSpPr/>
          <p:nvPr/>
        </p:nvSpPr>
        <p:spPr>
          <a:xfrm>
            <a:off x="5029201" y="5486400"/>
            <a:ext cx="156205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4200" y="2895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*Change over time</a:t>
            </a:r>
          </a:p>
        </p:txBody>
      </p:sp>
    </p:spTree>
    <p:extLst>
      <p:ext uri="{BB962C8B-B14F-4D97-AF65-F5344CB8AC3E}">
        <p14:creationId xmlns:p14="http://schemas.microsoft.com/office/powerpoint/2010/main" val="37057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14 -0.00666  -0.029 -0.01199  -0.044 -0.01199  C -0.114 -0.01199  -0.169 0.06394  -0.169 0.15586  C -0.169 0.24644  -0.114 0.32104  -0.044 0.32104  C -0.029 0.32104  -0.014 0.31704  0 0.31038  C -0.047 0.2864  -0.08 0.22646  -0.08 0.15586  C -0.08 0.08392  -0.047 0.02398  0 0  Z" pathEditMode="relative" ptsTypes="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ordinfo.info/words/images/zoo-dog-scratch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6647" y="4191001"/>
            <a:ext cx="4591753" cy="249102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444104" y="4191001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Ex.</a:t>
            </a:r>
            <a:r>
              <a:rPr lang="en-US" sz="2800" dirty="0"/>
              <a:t> A flea is a parasite to a dog and is harmful to the dog.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2599" y="2209800"/>
            <a:ext cx="94648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/>
              <a:t>A</a:t>
            </a:r>
            <a:r>
              <a:rPr lang="en-US" sz="3200" b="1" dirty="0"/>
              <a:t> parasite </a:t>
            </a:r>
            <a:r>
              <a:rPr lang="en-US" sz="3200" dirty="0"/>
              <a:t>is</a:t>
            </a:r>
            <a:r>
              <a:rPr lang="en-US" sz="3200" b="1" dirty="0"/>
              <a:t> </a:t>
            </a:r>
            <a:r>
              <a:rPr lang="en-US" sz="3200" dirty="0"/>
              <a:t>an organism ________________________</a:t>
            </a:r>
          </a:p>
          <a:p>
            <a:pPr lvl="0"/>
            <a:r>
              <a:rPr lang="en-US" sz="3200" dirty="0"/>
              <a:t>_____________________________________________ for its existence in such a way that it </a:t>
            </a:r>
            <a:r>
              <a:rPr lang="en-US" sz="3200" b="1" u="sng" dirty="0"/>
              <a:t>harms</a:t>
            </a:r>
            <a:r>
              <a:rPr lang="en-US" sz="3200" dirty="0"/>
              <a:t> that organism.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3048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latin typeface="Aharoni" pitchFamily="2" charset="-79"/>
                <a:cs typeface="Aharoni" pitchFamily="2" charset="-79"/>
              </a:rPr>
              <a:t>Viruses are parasites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1219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Aharoni" pitchFamily="2" charset="-79"/>
                <a:cs typeface="Aharoni" pitchFamily="2" charset="-79"/>
              </a:rPr>
              <a:t>What is a parasite?</a:t>
            </a:r>
          </a:p>
        </p:txBody>
      </p:sp>
    </p:spTree>
    <p:extLst>
      <p:ext uri="{BB962C8B-B14F-4D97-AF65-F5344CB8AC3E}">
        <p14:creationId xmlns:p14="http://schemas.microsoft.com/office/powerpoint/2010/main" val="64441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4715"/>
            <a:ext cx="8229600" cy="1143000"/>
          </a:xfrm>
        </p:spPr>
        <p:txBody>
          <a:bodyPr/>
          <a:lstStyle/>
          <a:p>
            <a:r>
              <a:rPr lang="en-US" u="sng" dirty="0"/>
              <a:t>Viruses are pathogens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05000" y="6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/>
              <a:t>What is a pathogen?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1600200"/>
            <a:ext cx="99961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i="1" dirty="0"/>
              <a:t>A pathogen _________________________________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597241"/>
            <a:ext cx="5638800" cy="4229100"/>
          </a:xfrm>
          <a:prstGeom prst="rect">
            <a:avLst/>
          </a:prstGeom>
        </p:spPr>
      </p:pic>
      <p:pic>
        <p:nvPicPr>
          <p:cNvPr id="6" name="Picture 5" descr="Screen Shot 2015-09-07 at 9.09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029201"/>
            <a:ext cx="849008" cy="1056083"/>
          </a:xfrm>
          <a:prstGeom prst="rect">
            <a:avLst/>
          </a:prstGeom>
        </p:spPr>
      </p:pic>
      <p:pic>
        <p:nvPicPr>
          <p:cNvPr id="7" name="Picture 6" descr="Screen Shot 2015-09-07 at 9.09.3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260" y="5181601"/>
            <a:ext cx="2133897" cy="1277333"/>
          </a:xfrm>
          <a:prstGeom prst="rect">
            <a:avLst/>
          </a:prstGeom>
        </p:spPr>
      </p:pic>
      <p:pic>
        <p:nvPicPr>
          <p:cNvPr id="8" name="Picture 7" descr="Screen Shot 2015-09-07 at 9.10.1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824" y="3027712"/>
            <a:ext cx="1981200" cy="16703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05600" y="4800600"/>
            <a:ext cx="914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458200" y="3124200"/>
            <a:ext cx="5334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 descr="Screen Shot 2015-09-07 at 10.30.2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651" y="1"/>
            <a:ext cx="181834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80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7415"/>
            <a:ext cx="8229600" cy="1143000"/>
          </a:xfrm>
        </p:spPr>
        <p:txBody>
          <a:bodyPr>
            <a:normAutofit/>
          </a:bodyPr>
          <a:lstStyle/>
          <a:p>
            <a:r>
              <a:rPr lang="en-US" u="sng" dirty="0"/>
              <a:t>Two types of viral reproduction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80315" y="1600200"/>
            <a:ext cx="89250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/>
              <a:buChar char="•"/>
            </a:pPr>
            <a:r>
              <a:rPr lang="en-US" sz="4000" dirty="0"/>
              <a:t>____________________________. It is called a </a:t>
            </a:r>
            <a:r>
              <a:rPr lang="en-US" sz="4000" b="1" u="sng" dirty="0"/>
              <a:t>Lytic infection</a:t>
            </a:r>
            <a:r>
              <a:rPr lang="en-US" sz="4000" dirty="0"/>
              <a:t>. </a:t>
            </a:r>
          </a:p>
          <a:p>
            <a:pPr algn="l"/>
            <a:r>
              <a:rPr lang="en-US" sz="4000" dirty="0"/>
              <a:t>     Ex. Influenza (Flu virus)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09799" y="3962400"/>
            <a:ext cx="85955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/>
              <a:buChar char="•"/>
            </a:pPr>
            <a:r>
              <a:rPr lang="en-US" dirty="0"/>
              <a:t>A </a:t>
            </a:r>
            <a:r>
              <a:rPr lang="en-US" dirty="0">
                <a:solidFill>
                  <a:srgbClr val="0000FF"/>
                </a:solidFill>
              </a:rPr>
              <a:t>dormant </a:t>
            </a:r>
            <a:r>
              <a:rPr lang="en-US" dirty="0"/>
              <a:t>(sleeping) stage. It is called a </a:t>
            </a:r>
            <a:r>
              <a:rPr lang="en-US" b="1" u="sng" dirty="0"/>
              <a:t>___________________</a:t>
            </a:r>
            <a:r>
              <a:rPr lang="en-US" dirty="0"/>
              <a:t>. </a:t>
            </a:r>
          </a:p>
          <a:p>
            <a:pPr algn="l"/>
            <a:r>
              <a:rPr lang="en-US" dirty="0"/>
              <a:t>    Ex. HIV </a:t>
            </a:r>
          </a:p>
          <a:p>
            <a:pPr algn="l"/>
            <a:r>
              <a:rPr lang="en-US" dirty="0"/>
              <a:t>   (</a:t>
            </a:r>
            <a:r>
              <a:rPr lang="en-US" i="1" dirty="0"/>
              <a:t>Human Immunodeficiency Virus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61716101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150</TotalTime>
  <Words>706</Words>
  <Application>Microsoft Office PowerPoint</Application>
  <PresentationFormat>Widescreen</PresentationFormat>
  <Paragraphs>129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Aharoni</vt:lpstr>
      <vt:lpstr>Arial</vt:lpstr>
      <vt:lpstr>Calibri</vt:lpstr>
      <vt:lpstr>Times New Roman</vt:lpstr>
      <vt:lpstr>Tw Cen MT</vt:lpstr>
      <vt:lpstr>Droplet</vt:lpstr>
      <vt:lpstr>PowerPoint Presentation</vt:lpstr>
      <vt:lpstr>A virus is an infectious agent made up of </vt:lpstr>
      <vt:lpstr>PowerPoint Presentation</vt:lpstr>
      <vt:lpstr>Viruses vs. Cells (structure)</vt:lpstr>
      <vt:lpstr>PowerPoint Presentation</vt:lpstr>
      <vt:lpstr>PowerPoint Presentation</vt:lpstr>
      <vt:lpstr>PowerPoint Presentation</vt:lpstr>
      <vt:lpstr>Viruses are pathogens</vt:lpstr>
      <vt:lpstr>Two types of viral reproduction</vt:lpstr>
      <vt:lpstr>Lytic vs. Lysogenic Cycles</vt:lpstr>
      <vt:lpstr>PowerPoint Presentation</vt:lpstr>
      <vt:lpstr>A virus CANNOT _____________________ ________________—it must invade a host cell and take over the cell activities, eventually _____________________________ ________________________________________. (The virus enters a cell, makes copies of itself and causes the cell to burst releasing more viruses.) </vt:lpstr>
      <vt:lpstr>LYSOGENIC CYCLE Some viruses like HIV do NOT go straight into the lytic cycle.   These viruses enter a long (dormant) period ___________________________________________________________________________________________. </vt:lpstr>
      <vt:lpstr>PowerPoint Presentation</vt:lpstr>
      <vt:lpstr>Lytic vs. Lysogenic Cycles</vt:lpstr>
      <vt:lpstr>PowerPoint Presentation</vt:lpstr>
    </vt:vector>
  </TitlesOfParts>
  <Company>Wake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lblake</dc:creator>
  <cp:lastModifiedBy>cthomason@wcpschools.wcpss.local</cp:lastModifiedBy>
  <cp:revision>9</cp:revision>
  <cp:lastPrinted>2019-12-19T15:41:42Z</cp:lastPrinted>
  <dcterms:created xsi:type="dcterms:W3CDTF">2019-04-23T16:09:05Z</dcterms:created>
  <dcterms:modified xsi:type="dcterms:W3CDTF">2019-12-19T16:34:41Z</dcterms:modified>
</cp:coreProperties>
</file>