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  <p:sldMasterId id="2147483662" r:id="rId3"/>
    <p:sldMasterId id="2147483663" r:id="rId4"/>
    <p:sldMasterId id="2147483664" r:id="rId5"/>
    <p:sldMasterId id="2147483665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embeddedFontLst>
    <p:embeddedFont>
      <p:font typeface="Libre Baskerville" panose="020B0604020202020204" charset="0"/>
      <p:regular r:id="rId23"/>
      <p:bold r:id="rId24"/>
      <p:italic r:id="rId25"/>
    </p:embeddedFont>
    <p:embeddedFont>
      <p:font typeface="Source Sans Pro" panose="020B060402020202020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64206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106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344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6276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219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8080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451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4168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8185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1260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5035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9352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6460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5630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0486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650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6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ctr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ctr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ctr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2743200" marR="0" lvl="6" indent="0" algn="ctr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200400" marR="0" lvl="7" indent="0" algn="ctr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3657600" marR="0" lvl="8" indent="0" algn="ctr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1400" b="0" i="0" u="none" strike="noStrike" cap="none">
                <a:solidFill>
                  <a:srgbClr val="888888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7" name="Google Shape;127;p1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2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1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29336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82575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85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74319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720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8575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Libre Baskerville"/>
              <a:buChar char="o"/>
              <a:defRPr sz="9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548640" marR="0" lvl="1" indent="-231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822960" marR="0" lvl="2" indent="-23876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097280" marR="0" lvl="3" indent="-23368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3716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1645920" marR="0" lvl="5" indent="-23622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1920240" marR="0" lvl="6" indent="-231139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2194560" marR="0" lvl="7" indent="-23876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2468880" marR="0" lvl="8" indent="-233679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5" name="Google Shape;145;p18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 rot="5400000">
            <a:off x="4709477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 rot="5400000">
            <a:off x="769937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2286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228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None/>
              <a:defRPr sz="16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1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65087" y="69850"/>
            <a:ext cx="9013825" cy="6691312"/>
          </a:xfrm>
          <a:prstGeom prst="roundRect">
            <a:avLst>
              <a:gd name="adj" fmla="val 1065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 w="9525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63500" y="1449387"/>
            <a:ext cx="9020175" cy="1527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rgbClr val="E3D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4" name="Google Shape;14;p1"/>
          <p:cNvSpPr txBox="1"/>
          <p:nvPr/>
        </p:nvSpPr>
        <p:spPr>
          <a:xfrm>
            <a:off x="63500" y="2976562"/>
            <a:ext cx="9020175" cy="111125"/>
          </a:xfrm>
          <a:prstGeom prst="rect">
            <a:avLst/>
          </a:prstGeom>
          <a:solidFill>
            <a:srgbClr val="7E6B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>
            <a:spLocks noGrp="1"/>
          </p:cNvSpPr>
          <p:nvPr>
            <p:ph type="sldNum" idx="12"/>
          </p:nvPr>
        </p:nvSpPr>
        <p:spPr>
          <a:xfrm>
            <a:off x="6553200" y="6243637"/>
            <a:ext cx="21336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ftr" idx="11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60325" y="60325"/>
            <a:ext cx="9028112" cy="6711950"/>
            <a:chOff x="60325" y="60325"/>
            <a:chExt cx="9028112" cy="6711950"/>
          </a:xfrm>
        </p:grpSpPr>
        <p:pic>
          <p:nvPicPr>
            <p:cNvPr id="95" name="Google Shape;95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0325" y="60325"/>
              <a:ext cx="9028112" cy="67119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6" name="Google Shape;96;p13"/>
            <p:cNvSpPr txBox="1"/>
            <p:nvPr/>
          </p:nvSpPr>
          <p:spPr>
            <a:xfrm>
              <a:off x="161925" y="166687"/>
              <a:ext cx="8820150" cy="64992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97" name="Google Shape;97;p13"/>
          <p:cNvSpPr txBox="1"/>
          <p:nvPr/>
        </p:nvSpPr>
        <p:spPr>
          <a:xfrm rot="10800000" flipH="1">
            <a:off x="69850" y="2376487"/>
            <a:ext cx="901382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69850" y="2341562"/>
            <a:ext cx="9013825" cy="46037"/>
          </a:xfrm>
          <a:prstGeom prst="rect">
            <a:avLst/>
          </a:prstGeom>
          <a:solidFill>
            <a:srgbClr val="E3D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68262" y="2468562"/>
            <a:ext cx="9015412" cy="46037"/>
          </a:xfrm>
          <a:prstGeom prst="rect">
            <a:avLst/>
          </a:prstGeom>
          <a:solidFill>
            <a:srgbClr val="7E6B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3" name="Google Shape;113;p1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6" name="Google Shape;116;p1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20" name="Google Shape;120;p15"/>
          <p:cNvSpPr>
            <a:spLocks noGrp="1"/>
          </p:cNvSpPr>
          <p:nvPr>
            <p:ph type="sldNum" idx="12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1065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 rot="10800000" flipH="1">
            <a:off x="68262" y="4683125"/>
            <a:ext cx="9007475" cy="9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68262" y="4649787"/>
            <a:ext cx="9007475" cy="46037"/>
          </a:xfrm>
          <a:prstGeom prst="rect">
            <a:avLst/>
          </a:prstGeom>
          <a:solidFill>
            <a:srgbClr val="E3D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8262" y="4773612"/>
            <a:ext cx="9007475" cy="47625"/>
          </a:xfrm>
          <a:prstGeom prst="rect">
            <a:avLst/>
          </a:prstGeom>
          <a:solidFill>
            <a:srgbClr val="7E6BC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3D8B7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BD4C1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>
            <a:spLocks noGrp="1"/>
          </p:cNvSpPr>
          <p:nvPr>
            <p:ph type="sldNum" idx="12"/>
          </p:nvPr>
        </p:nvSpPr>
        <p:spPr>
          <a:xfrm>
            <a:off x="146050" y="6208712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  <a:defRPr sz="1400" b="0" i="0" u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endParaRPr sz="2600" b="0" i="0" u="none" strike="noStrike" cap="non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51" name="Google Shape;151;p19"/>
          <p:cNvSpPr txBox="1">
            <a:spLocks noGrp="1"/>
          </p:cNvSpPr>
          <p:nvPr>
            <p:ph type="ctrTitle"/>
          </p:nvPr>
        </p:nvSpPr>
        <p:spPr>
          <a:xfrm>
            <a:off x="457200" y="1506537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Proteins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Quaternary Structure</a:t>
            </a:r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6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Some proteins are made up of more than one polypeptide chain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Form multi-subunit structures with other proteins in order to form one large protein</a:t>
            </a:r>
            <a:endParaRPr/>
          </a:p>
        </p:txBody>
      </p:sp>
      <p:pic>
        <p:nvPicPr>
          <p:cNvPr id="210" name="Google Shape;210;p28" descr="The image “http://www.medical-definitions.net/images/hemoglobin.jpg” cannot be displayed, because it contains errors.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1524000"/>
            <a:ext cx="41148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endParaRPr sz="4000" b="0" i="0" u="none" strike="noStrike" cap="none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6" name="Google Shape;216;p29" descr="protei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8610600" cy="6653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Denaturation</a:t>
            </a:r>
            <a:endParaRPr/>
          </a:p>
        </p:txBody>
      </p:sp>
      <p:sp>
        <p:nvSpPr>
          <p:cNvPr id="222" name="Google Shape;222;p3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Change 3D shape</a:t>
            </a:r>
            <a:endParaRPr/>
          </a:p>
          <a:p>
            <a:pPr marL="273050" marR="0" lvl="0" indent="-2730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Break bonds</a:t>
            </a:r>
            <a:endParaRPr/>
          </a:p>
          <a:p>
            <a:pPr marL="273050" marR="0" lvl="0" indent="-2730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Causes of Denaturation:</a:t>
            </a:r>
            <a:endParaRPr/>
          </a:p>
          <a:p>
            <a:pPr marL="547687" marR="0" lvl="1" indent="-230187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pH changes</a:t>
            </a: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47687" marR="0" lvl="1" indent="-230187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Temperature changes</a:t>
            </a: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marR="0" lvl="0" indent="-2730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Destroying protein shape disrupts function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Sources of Proteins</a:t>
            </a:r>
            <a:endParaRPr/>
          </a:p>
        </p:txBody>
      </p:sp>
      <p:sp>
        <p:nvSpPr>
          <p:cNvPr id="228" name="Google Shape;228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High Biological Value </a:t>
            </a: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Animal foods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Meat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Fish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Eggs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Cheese 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Milk</a:t>
            </a:r>
            <a:endParaRPr sz="20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Low Biological Value </a:t>
            </a: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Plant foods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Peas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Beans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Whole cereals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Nuts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Contain fiber and are low in fat</a:t>
            </a:r>
            <a:endParaRPr/>
          </a:p>
        </p:txBody>
      </p:sp>
      <p:pic>
        <p:nvPicPr>
          <p:cNvPr id="229" name="Google Shape;229;p31" descr="lbv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886200"/>
            <a:ext cx="3816350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1"/>
          <p:cNvSpPr txBox="1"/>
          <p:nvPr/>
        </p:nvSpPr>
        <p:spPr>
          <a:xfrm>
            <a:off x="6646862" y="4275137"/>
            <a:ext cx="23018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Baskerville"/>
              <a:buNone/>
            </a:pPr>
            <a:r>
              <a:rPr lang="en-US" sz="1400" b="1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 </a:t>
            </a:r>
            <a:endParaRPr/>
          </a:p>
        </p:txBody>
      </p:sp>
      <p:pic>
        <p:nvPicPr>
          <p:cNvPr id="231" name="Google Shape;231;p31" descr="hb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24400" y="1295400"/>
            <a:ext cx="3810000" cy="27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Functions of Proteins</a:t>
            </a:r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Growth of new cells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Repair of damaged cells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Production of heat and energy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Manufacture of enzymes, hormones and antibodies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Deficiency of Proteins</a:t>
            </a:r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Slowed growth in children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Worn out cells are not replaced, prevents healing of wounds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Malfunction of organs due to hormone or enzyme deficiency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Susceptibility to disease, due to lack of antibodies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Proteins</a:t>
            </a:r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Long linear chains of polypeptides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Polypeptide – chain of amino acids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Types of Proteins</a:t>
            </a:r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Structural proteins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Regulatory proteins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Contractile proteins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Transport proteins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Storage proteins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Protective proteins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Membrane proteins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Toxins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Enzymes</a:t>
            </a:r>
            <a:endParaRPr/>
          </a:p>
          <a:p>
            <a:pPr marL="274320" marR="0" lvl="0" indent="-13398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Amino Acids</a:t>
            </a:r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6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20 amino acids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Combine to form every protein in body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Elements</a:t>
            </a:r>
            <a:endParaRPr/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Carbon</a:t>
            </a:r>
            <a:endParaRPr/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Hydrogen</a:t>
            </a:r>
            <a:endParaRPr/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Oxygen</a:t>
            </a:r>
            <a:endParaRPr/>
          </a:p>
          <a:p>
            <a:pPr marL="547687" marR="0" lvl="1" indent="-23018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Nitrogen</a:t>
            </a:r>
            <a:endParaRPr/>
          </a:p>
          <a:p>
            <a:pPr marL="274320" marR="0" lvl="0" indent="-144780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0" name="Google Shape;170;p22" descr="http://www.langara.bc.ca/biology/mario/Assets/aminoAcidStru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9587" y="1371600"/>
            <a:ext cx="4310062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Making Proteins</a:t>
            </a:r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6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Cannot make all amino acids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Eat protein in diet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Proteins broken down into amino acids in the digestive system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Amino acids used to build up proteins</a:t>
            </a:r>
            <a:endParaRPr/>
          </a:p>
          <a:p>
            <a:pPr marL="274320" marR="0" lvl="0" indent="-13398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None/>
            </a:pPr>
            <a:endParaRPr sz="2600" b="0" i="0" u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7" name="Google Shape;177;p23" descr="enzymes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1219200"/>
            <a:ext cx="4113212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Peptide Bond</a:t>
            </a:r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228600" y="1752600"/>
            <a:ext cx="4572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Type of bond formed between two amino acids</a:t>
            </a:r>
            <a:endParaRPr/>
          </a:p>
        </p:txBody>
      </p:sp>
      <p:pic>
        <p:nvPicPr>
          <p:cNvPr id="184" name="Google Shape;184;p24" descr="The image “http://homepages.ius.edu/GKIRCHNE/peptide.jpg” cannot be displayed, because it contains error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905000"/>
            <a:ext cx="4065587" cy="323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Primary Structure</a:t>
            </a: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Linear order of amino acid chain</a:t>
            </a:r>
            <a:endParaRPr/>
          </a:p>
          <a:p>
            <a:pPr marL="273050" marR="0" lvl="0" indent="-27305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Sequence of amino acids</a:t>
            </a:r>
            <a:endParaRPr/>
          </a:p>
          <a:p>
            <a:pPr marL="547687" marR="0" lvl="1" indent="-230187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Glycine – Leucine – Glycine – Alanine - Lysine</a:t>
            </a:r>
            <a:endParaRPr/>
          </a:p>
          <a:p>
            <a:pPr marL="273050" marR="0" lvl="0" indent="-27305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Unique for each protein</a:t>
            </a:r>
            <a:endParaRPr/>
          </a:p>
          <a:p>
            <a:pPr marL="273050" marR="0" lvl="0" indent="-273050" algn="l" rtl="0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Dictates the secondary and tertiary structures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6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Secondary Structure</a:t>
            </a:r>
            <a:endParaRPr/>
          </a:p>
        </p:txBody>
      </p:sp>
      <p:pic>
        <p:nvPicPr>
          <p:cNvPr id="196" name="Google Shape;196;p26" descr="The image “http://www.mdx.ac.uk/www/lifesciences/alex/images/0321_1.gif” cannot be displayed, because it contains errors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52600"/>
            <a:ext cx="4970462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6"/>
          <p:cNvSpPr txBox="1">
            <a:spLocks noGrp="1"/>
          </p:cNvSpPr>
          <p:nvPr>
            <p:ph type="body" idx="2"/>
          </p:nvPr>
        </p:nvSpPr>
        <p:spPr>
          <a:xfrm>
            <a:off x="5394325" y="1676400"/>
            <a:ext cx="3749675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Helices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25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Tightly wound coils 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Pleated Sheets</a:t>
            </a:r>
            <a:endParaRPr/>
          </a:p>
          <a:p>
            <a:pPr marL="547687" marR="0" lvl="1" indent="-2301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125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Straight chains of aa held above or below in a parallel arrangement</a:t>
            </a:r>
            <a:endParaRPr/>
          </a:p>
          <a:p>
            <a:pPr marL="273050" marR="0" lvl="0" indent="-2730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95"/>
              <a:buFont typeface="Noto Sans Symbols"/>
              <a:buChar char="●"/>
            </a:pPr>
            <a:r>
              <a:rPr lang="en-US" sz="27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Helices and Sheets add 3D structure to the overall protein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>
            <a:spLocks noGrp="1"/>
          </p:cNvSpPr>
          <p:nvPr>
            <p:ph type="title"/>
          </p:nvPr>
        </p:nvSpPr>
        <p:spPr>
          <a:xfrm>
            <a:off x="914400" y="27463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Source Sans Pro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Tertiary Structure</a:t>
            </a:r>
            <a:endParaRPr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Further bonding and interactions between amino acids</a:t>
            </a:r>
            <a:endParaRPr/>
          </a:p>
          <a:p>
            <a:pPr marL="273050" marR="0" lvl="0" indent="-2730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</a:pPr>
            <a:r>
              <a:rPr lang="en-US" sz="2600" b="0" i="0" u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Gives the whole protein its overall 3D structure essential for function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Equity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Equity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quity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Equity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Equity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On-screen Show (4:3)</PresentationFormat>
  <Paragraphs>80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Libre Baskerville</vt:lpstr>
      <vt:lpstr>Source Sans Pro</vt:lpstr>
      <vt:lpstr>Calibri</vt:lpstr>
      <vt:lpstr>Noto Sans Symbols</vt:lpstr>
      <vt:lpstr>Arial</vt:lpstr>
      <vt:lpstr>1_Equity</vt:lpstr>
      <vt:lpstr>Equity</vt:lpstr>
      <vt:lpstr>5_Equity</vt:lpstr>
      <vt:lpstr>2_Equity</vt:lpstr>
      <vt:lpstr>3_Equity</vt:lpstr>
      <vt:lpstr>4_Equity</vt:lpstr>
      <vt:lpstr>Proteins</vt:lpstr>
      <vt:lpstr>Proteins</vt:lpstr>
      <vt:lpstr>Types of Proteins</vt:lpstr>
      <vt:lpstr>Amino Acids</vt:lpstr>
      <vt:lpstr>Making Proteins</vt:lpstr>
      <vt:lpstr>Peptide Bond</vt:lpstr>
      <vt:lpstr>Primary Structure</vt:lpstr>
      <vt:lpstr>Secondary Structure</vt:lpstr>
      <vt:lpstr>Tertiary Structure</vt:lpstr>
      <vt:lpstr>Quaternary Structure</vt:lpstr>
      <vt:lpstr>PowerPoint Presentation</vt:lpstr>
      <vt:lpstr>Denaturation</vt:lpstr>
      <vt:lpstr>Sources of Proteins</vt:lpstr>
      <vt:lpstr>Functions of Proteins</vt:lpstr>
      <vt:lpstr>Deficiency of Proteins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</dc:title>
  <dc:creator>Carolynn Thomason</dc:creator>
  <cp:lastModifiedBy>Carolynn Thomason</cp:lastModifiedBy>
  <cp:revision>1</cp:revision>
  <dcterms:modified xsi:type="dcterms:W3CDTF">2019-08-19T15:54:45Z</dcterms:modified>
</cp:coreProperties>
</file>