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4"/>
  </p:notesMasterIdLst>
  <p:sldIdLst>
    <p:sldId id="256" r:id="rId2"/>
    <p:sldId id="257" r:id="rId3"/>
    <p:sldId id="273" r:id="rId4"/>
    <p:sldId id="258" r:id="rId5"/>
    <p:sldId id="260" r:id="rId6"/>
    <p:sldId id="292" r:id="rId7"/>
    <p:sldId id="284" r:id="rId8"/>
    <p:sldId id="288" r:id="rId9"/>
    <p:sldId id="285" r:id="rId10"/>
    <p:sldId id="289" r:id="rId11"/>
    <p:sldId id="290" r:id="rId12"/>
    <p:sldId id="291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8000"/>
    <a:srgbClr val="660066"/>
    <a:srgbClr val="0033CC"/>
    <a:srgbClr val="0099FF"/>
    <a:srgbClr val="00FFCC"/>
    <a:srgbClr val="00CC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56" autoAdjust="0"/>
    <p:restoredTop sz="94836" autoAdjust="0"/>
  </p:normalViewPr>
  <p:slideViewPr>
    <p:cSldViewPr snapToGrid="0">
      <p:cViewPr varScale="1">
        <p:scale>
          <a:sx n="74" d="100"/>
          <a:sy n="74" d="100"/>
        </p:scale>
        <p:origin x="7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/>
            </a:lvl1pPr>
          </a:lstStyle>
          <a:p>
            <a:fld id="{E7BAB0F5-D604-45A5-9AEC-6C3E7942A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63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 b="0">
                <a:effectLst/>
                <a:latin typeface="+mn-lt"/>
              </a:defRPr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5E1E4A-E581-4038-94FE-F22BAD4393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23036-D47B-497D-9794-4E2F12BD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E594-8669-4580-95DE-E7921099D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A184B-AF9E-49B8-AEF0-184454BCB6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7E63D-9950-49D8-9E10-6D7D90BAB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07197-8609-45F1-A70D-704563F82D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22036-9411-4BD8-BBB9-8A48261E33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380F4-2A92-4889-B6A1-D99968DC1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D6B2A-EECD-4AD2-8E7A-5514D1768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434B8-7037-4B04-9EB1-CE1B44AC6B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178B-A6F6-4356-A091-475D2394B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41725" y="6400800"/>
            <a:ext cx="332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/>
              <a:t>Created by G.Baker www.thesciencequeen.net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fld id="{E9C1418B-1E55-44DA-93B9-F7AA0C14D9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ducation.jlab.org/atomtour/fact3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Elements &amp; Atoms</a:t>
            </a:r>
          </a:p>
        </p:txBody>
      </p:sp>
      <p:pic>
        <p:nvPicPr>
          <p:cNvPr id="74757" name="Picture 5" descr="C:\Documents and Settings\Geneva Baker\Application Data\Microsoft\Media Catalog\Downloaded Clips\cl6b\j026895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847975"/>
            <a:ext cx="2847975" cy="26098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365" y="1395413"/>
            <a:ext cx="7839635" cy="4572000"/>
          </a:xfrm>
        </p:spPr>
        <p:txBody>
          <a:bodyPr/>
          <a:lstStyle/>
          <a:p>
            <a:r>
              <a:rPr lang="en-US" dirty="0" smtClean="0"/>
              <a:t>How many protons and electrons are in each atom?</a:t>
            </a:r>
          </a:p>
          <a:p>
            <a:pPr lvl="1"/>
            <a:r>
              <a:rPr lang="en-US" dirty="0" smtClean="0"/>
              <a:t>Fluorine</a:t>
            </a:r>
          </a:p>
          <a:p>
            <a:pPr lvl="1"/>
            <a:r>
              <a:rPr lang="en-US" dirty="0" smtClean="0"/>
              <a:t>Aluminum</a:t>
            </a:r>
          </a:p>
          <a:p>
            <a:pPr lvl="1"/>
            <a:r>
              <a:rPr lang="en-US" dirty="0" smtClean="0"/>
              <a:t>Calcium</a:t>
            </a:r>
          </a:p>
          <a:p>
            <a:r>
              <a:rPr lang="en-US" sz="2000" dirty="0" smtClean="0"/>
              <a:t>Hint:</a:t>
            </a:r>
          </a:p>
          <a:p>
            <a:pPr lvl="1">
              <a:buNone/>
            </a:pPr>
            <a:r>
              <a:rPr lang="en-US" sz="2000" dirty="0" smtClean="0"/>
              <a:t>Atomic number = number of protons = number of electrons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Answer:</a:t>
            </a:r>
          </a:p>
          <a:p>
            <a:pPr lvl="1">
              <a:buNone/>
            </a:pPr>
            <a:r>
              <a:rPr lang="en-US" sz="2000" dirty="0" smtClean="0"/>
              <a:t>Fluorine:    9,9</a:t>
            </a:r>
          </a:p>
          <a:p>
            <a:pPr lvl="1">
              <a:buNone/>
            </a:pPr>
            <a:r>
              <a:rPr lang="en-US" sz="2000" dirty="0" smtClean="0"/>
              <a:t>Aluminum:    13, 13</a:t>
            </a:r>
          </a:p>
          <a:p>
            <a:pPr lvl="1">
              <a:buNone/>
            </a:pPr>
            <a:r>
              <a:rPr lang="en-US" sz="2000" dirty="0" smtClean="0"/>
              <a:t>Calcium:    20, 20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Complete the following table.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52600" y="1395412"/>
          <a:ext cx="7010400" cy="3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969983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Complete the following table.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52600" y="1395412"/>
          <a:ext cx="7010400" cy="3741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969983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Atomic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Electrons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</a:tr>
              <a:tr h="55427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4675" y="368300"/>
            <a:ext cx="7994650" cy="1143000"/>
          </a:xfrm>
        </p:spPr>
        <p:txBody>
          <a:bodyPr/>
          <a:lstStyle/>
          <a:p>
            <a:pPr algn="ctr"/>
            <a:r>
              <a:rPr lang="en-US" altLang="en-US" sz="4800"/>
              <a:t>Ch. 5 - Atomic Structure </a:t>
            </a:r>
            <a:br>
              <a:rPr lang="en-US" altLang="en-US" sz="4800"/>
            </a:br>
            <a:r>
              <a:rPr lang="en-US" altLang="en-US" sz="2000"/>
              <a:t>http://www.nisd.net/communicationsarts/pages/chem/index.html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1638" y="2916238"/>
            <a:ext cx="8340725" cy="1325562"/>
          </a:xfrm>
        </p:spPr>
        <p:txBody>
          <a:bodyPr/>
          <a:lstStyle/>
          <a:p>
            <a:r>
              <a:rPr lang="en-US" altLang="en-US" sz="3800" b="1"/>
              <a:t>II.</a:t>
            </a:r>
            <a:r>
              <a:rPr lang="en-US" altLang="en-US" sz="3800"/>
              <a:t> </a:t>
            </a:r>
            <a:r>
              <a:rPr lang="en-US" altLang="en-US" sz="3800" b="1"/>
              <a:t>Masses of Atoms</a:t>
            </a:r>
            <a:endParaRPr lang="en-US" altLang="en-US" sz="3400"/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/>
              <a:t>Mass Number</a:t>
            </a:r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/>
              <a:t>Isotopes</a:t>
            </a:r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/>
              <a:t>Relative Atomic Mass</a:t>
            </a:r>
          </a:p>
          <a:p>
            <a:pPr marL="2282825" lvl="4" indent="-454025">
              <a:spcBef>
                <a:spcPct val="30000"/>
              </a:spcBef>
              <a:buSzPct val="90000"/>
              <a:buFont typeface="Symbol" pitchFamily="18" charset="2"/>
              <a:buChar char="¨"/>
            </a:pPr>
            <a:r>
              <a:rPr lang="en-US" altLang="en-US"/>
              <a:t>Average Atomic Mass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Mass Number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5353" y="1526242"/>
            <a:ext cx="6946247" cy="1633817"/>
          </a:xfrm>
        </p:spPr>
        <p:txBody>
          <a:bodyPr/>
          <a:lstStyle/>
          <a:p>
            <a:pPr>
              <a:buNone/>
            </a:pPr>
            <a:r>
              <a:rPr lang="en-US" dirty="0"/>
              <a:t>mass # = protons + </a:t>
            </a:r>
            <a:r>
              <a:rPr lang="en-US" dirty="0" smtClean="0"/>
              <a:t>neutrons</a:t>
            </a:r>
          </a:p>
          <a:p>
            <a:pPr lvl="1"/>
            <a:r>
              <a:rPr lang="en-US" sz="2400" dirty="0" smtClean="0">
                <a:latin typeface="Arial" charset="0"/>
              </a:rPr>
              <a:t>always a whole number</a:t>
            </a:r>
          </a:p>
          <a:p>
            <a:pPr lvl="1"/>
            <a:r>
              <a:rPr lang="en-US" sz="2400" dirty="0" smtClean="0">
                <a:latin typeface="Arial" charset="0"/>
              </a:rPr>
              <a:t>NOT on the </a:t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Periodic Table!</a:t>
            </a:r>
          </a:p>
          <a:p>
            <a:pPr lvl="1"/>
            <a:endParaRPr lang="en-US" sz="2400" dirty="0" smtClean="0">
              <a:latin typeface="Arial" charset="0"/>
            </a:endParaRPr>
          </a:p>
          <a:p>
            <a:pPr lvl="1"/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08500" y="3302000"/>
            <a:ext cx="4146550" cy="3397250"/>
            <a:chOff x="3080" y="1579"/>
            <a:chExt cx="2413" cy="1977"/>
          </a:xfrm>
        </p:grpSpPr>
        <p:pic>
          <p:nvPicPr>
            <p:cNvPr id="52230" name="Picture 6" descr="carbon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" y="1579"/>
              <a:ext cx="2362" cy="1839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3080" y="3396"/>
              <a:ext cx="1743" cy="16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© Addison-Wesley Publishing Company, Inc.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Isotopes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4671" y="1290919"/>
            <a:ext cx="6884894" cy="94129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 - Atoms </a:t>
            </a:r>
            <a:r>
              <a:rPr lang="en-US" dirty="0"/>
              <a:t>of the same element with different mass numbers.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845175" y="3079376"/>
            <a:ext cx="3055938" cy="2894762"/>
            <a:chOff x="3156" y="2239"/>
            <a:chExt cx="1925" cy="1960"/>
          </a:xfrm>
        </p:grpSpPr>
        <p:sp>
          <p:nvSpPr>
            <p:cNvPr id="53253" name="AutoShape 5"/>
            <p:cNvSpPr>
              <a:spLocks noChangeArrowheads="1"/>
            </p:cNvSpPr>
            <p:nvPr/>
          </p:nvSpPr>
          <p:spPr bwMode="auto">
            <a:xfrm>
              <a:off x="3156" y="2290"/>
              <a:ext cx="1925" cy="1909"/>
            </a:xfrm>
            <a:prstGeom prst="star24">
              <a:avLst>
                <a:gd name="adj" fmla="val 4356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3254" name="Object 6"/>
            <p:cNvGraphicFramePr>
              <a:graphicFrameLocks noChangeAspect="1"/>
            </p:cNvGraphicFramePr>
            <p:nvPr/>
          </p:nvGraphicFramePr>
          <p:xfrm>
            <a:off x="3359" y="2239"/>
            <a:ext cx="1520" cy="1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7285" name="Equation" r:id="rId3" imgW="253800" imgH="241200" progId="Equation.3">
                    <p:embed/>
                  </p:oleObj>
                </mc:Choice>
                <mc:Fallback>
                  <p:oleObj name="Equation" r:id="rId3" imgW="253800" imgH="241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9" y="2239"/>
                          <a:ext cx="1520" cy="15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2498725" y="3424237"/>
            <a:ext cx="3862388" cy="762000"/>
            <a:chOff x="1048" y="2357"/>
            <a:chExt cx="2433" cy="480"/>
          </a:xfrm>
        </p:grpSpPr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1048" y="2357"/>
              <a:ext cx="1251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en-US" sz="4400" dirty="0">
                  <a:latin typeface="Arial" charset="0"/>
                </a:rPr>
                <a:t>Mass #</a:t>
              </a:r>
            </a:p>
          </p:txBody>
        </p:sp>
        <p:sp>
          <p:nvSpPr>
            <p:cNvPr id="53257" name="AutoShape 9"/>
            <p:cNvSpPr>
              <a:spLocks noChangeArrowheads="1"/>
            </p:cNvSpPr>
            <p:nvPr/>
          </p:nvSpPr>
          <p:spPr bwMode="auto">
            <a:xfrm>
              <a:off x="2324" y="2370"/>
              <a:ext cx="1157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184401" y="4575175"/>
            <a:ext cx="4251325" cy="762000"/>
            <a:chOff x="850" y="3058"/>
            <a:chExt cx="2678" cy="480"/>
          </a:xfrm>
        </p:grpSpPr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850" y="3058"/>
              <a:ext cx="1516" cy="48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r"/>
              <a:r>
                <a:rPr lang="en-US" sz="4400" dirty="0">
                  <a:latin typeface="Arial" charset="0"/>
                </a:rPr>
                <a:t>Atomic #</a:t>
              </a:r>
            </a:p>
          </p:txBody>
        </p:sp>
        <p:sp>
          <p:nvSpPr>
            <p:cNvPr id="53260" name="AutoShape 12"/>
            <p:cNvSpPr>
              <a:spLocks noChangeArrowheads="1"/>
            </p:cNvSpPr>
            <p:nvPr/>
          </p:nvSpPr>
          <p:spPr bwMode="auto">
            <a:xfrm>
              <a:off x="2352" y="3106"/>
              <a:ext cx="1176" cy="265"/>
            </a:xfrm>
            <a:prstGeom prst="rightArrow">
              <a:avLst>
                <a:gd name="adj1" fmla="val 32833"/>
                <a:gd name="adj2" fmla="val 89063"/>
              </a:avLst>
            </a:prstGeom>
            <a:solidFill>
              <a:schemeClr val="tx1"/>
            </a:solidFill>
            <a:ln w="28575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1815353" y="2487706"/>
            <a:ext cx="3501278" cy="918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sz="3400" dirty="0">
                <a:latin typeface="Arial" charset="0"/>
              </a:rPr>
              <a:t>Nuclear symbol: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2151530" y="6043052"/>
            <a:ext cx="610477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90000"/>
            </a:pPr>
            <a:r>
              <a:rPr lang="en-US" sz="3400" dirty="0">
                <a:latin typeface="Arial" charset="0"/>
              </a:rPr>
              <a:t>Hyphen notation: </a:t>
            </a:r>
            <a:r>
              <a:rPr lang="en-US" sz="3400" dirty="0">
                <a:solidFill>
                  <a:schemeClr val="accent1"/>
                </a:solidFill>
                <a:latin typeface="Arial" charset="0"/>
              </a:rPr>
              <a:t>carbon-12</a:t>
            </a:r>
            <a:endParaRPr lang="en-US" sz="34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61" grpId="0" autoUpdateAnimBg="0"/>
      <p:bldP spid="5326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Isotopes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1850" y="2063750"/>
            <a:ext cx="7389813" cy="4770438"/>
            <a:chOff x="524" y="1300"/>
            <a:chExt cx="4655" cy="3005"/>
          </a:xfrm>
        </p:grpSpPr>
        <p:pic>
          <p:nvPicPr>
            <p:cNvPr id="54276" name="Picture 4" descr="Isotopes"/>
            <p:cNvPicPr>
              <a:picLocks noChangeAspect="1" noChangeArrowheads="1"/>
            </p:cNvPicPr>
            <p:nvPr/>
          </p:nvPicPr>
          <p:blipFill>
            <a:blip r:embed="rId2" cstate="print"/>
            <a:srcRect t="1595" b="5563"/>
            <a:stretch>
              <a:fillRect/>
            </a:stretch>
          </p:blipFill>
          <p:spPr bwMode="auto">
            <a:xfrm>
              <a:off x="580" y="1300"/>
              <a:ext cx="4599" cy="2862"/>
            </a:xfrm>
            <a:prstGeom prst="rect">
              <a:avLst/>
            </a:prstGeom>
            <a:noFill/>
          </p:spPr>
        </p:pic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524" y="4132"/>
              <a:ext cx="2478" cy="17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© Addison-Wesley Publishing Company, Inc.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Isotopes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6412" y="2071688"/>
            <a:ext cx="4155141" cy="4572000"/>
          </a:xfrm>
        </p:spPr>
        <p:txBody>
          <a:bodyPr/>
          <a:lstStyle/>
          <a:p>
            <a:r>
              <a:rPr lang="en-US" b="1" dirty="0"/>
              <a:t>Chlorine-37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atomic </a:t>
            </a:r>
            <a:r>
              <a:rPr lang="en-US" dirty="0" smtClean="0"/>
              <a:t>#:  17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dirty="0"/>
              <a:t>mass </a:t>
            </a:r>
            <a:r>
              <a:rPr lang="en-US" dirty="0" smtClean="0"/>
              <a:t>#:  37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dirty="0"/>
              <a:t># of protons</a:t>
            </a:r>
            <a:r>
              <a:rPr lang="en-US" dirty="0" smtClean="0"/>
              <a:t>:  17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dirty="0"/>
              <a:t># of electrons</a:t>
            </a:r>
            <a:r>
              <a:rPr lang="en-US" dirty="0" smtClean="0"/>
              <a:t>:  17</a:t>
            </a:r>
            <a:endParaRPr lang="en-US" dirty="0"/>
          </a:p>
          <a:p>
            <a:pPr lvl="1">
              <a:lnSpc>
                <a:spcPct val="130000"/>
              </a:lnSpc>
            </a:pPr>
            <a:r>
              <a:rPr lang="en-US" dirty="0"/>
              <a:t># of neutrons</a:t>
            </a:r>
            <a:r>
              <a:rPr lang="en-US" dirty="0" smtClean="0"/>
              <a:t>:  20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794375" y="3189288"/>
            <a:ext cx="3055938" cy="3030537"/>
            <a:chOff x="3650" y="2009"/>
            <a:chExt cx="1925" cy="1909"/>
          </a:xfrm>
        </p:grpSpPr>
        <p:sp>
          <p:nvSpPr>
            <p:cNvPr id="55302" name="AutoShape 6"/>
            <p:cNvSpPr>
              <a:spLocks noChangeArrowheads="1"/>
            </p:cNvSpPr>
            <p:nvPr/>
          </p:nvSpPr>
          <p:spPr bwMode="auto">
            <a:xfrm>
              <a:off x="3650" y="2009"/>
              <a:ext cx="1925" cy="1909"/>
            </a:xfrm>
            <a:prstGeom prst="star24">
              <a:avLst>
                <a:gd name="adj" fmla="val 43560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5303" name="Object 7"/>
            <p:cNvGraphicFramePr>
              <a:graphicFrameLocks noChangeAspect="1"/>
            </p:cNvGraphicFramePr>
            <p:nvPr/>
          </p:nvGraphicFramePr>
          <p:xfrm>
            <a:off x="3839" y="2334"/>
            <a:ext cx="1616" cy="1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8309" name="Equation" r:id="rId3" imgW="304560" imgH="228600" progId="Equation.3">
                    <p:embed/>
                  </p:oleObj>
                </mc:Choice>
                <mc:Fallback>
                  <p:oleObj name="Equation" r:id="rId3" imgW="304560" imgH="2286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9" y="2334"/>
                          <a:ext cx="1616" cy="1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Relative Atomic Mass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2436" y="1156447"/>
            <a:ext cx="7107382" cy="790575"/>
          </a:xfrm>
        </p:spPr>
        <p:txBody>
          <a:bodyPr/>
          <a:lstStyle/>
          <a:p>
            <a:pPr defTabSz="1147763">
              <a:lnSpc>
                <a:spcPct val="120000"/>
              </a:lnSpc>
              <a:spcBef>
                <a:spcPct val="40000"/>
              </a:spcBef>
              <a:buNone/>
              <a:tabLst>
                <a:tab pos="1657350" algn="l"/>
              </a:tabLst>
            </a:pPr>
            <a:r>
              <a:rPr lang="en-US" baseline="30000" dirty="0"/>
              <a:t>12</a:t>
            </a:r>
            <a:r>
              <a:rPr lang="en-US" dirty="0"/>
              <a:t>C atom = 1.992 × 10</a:t>
            </a:r>
            <a:r>
              <a:rPr lang="en-US" baseline="30000" dirty="0"/>
              <a:t>-23</a:t>
            </a:r>
            <a:r>
              <a:rPr lang="en-US" dirty="0"/>
              <a:t> g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527753" y="2840615"/>
            <a:ext cx="53800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defTabSz="1147763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SzPct val="90000"/>
              <a:tabLst>
                <a:tab pos="1200150" algn="l"/>
              </a:tabLst>
            </a:pPr>
            <a:r>
              <a:rPr lang="en-US" sz="3000" dirty="0">
                <a:latin typeface="Arial" charset="0"/>
                <a:sym typeface="Symbol" pitchFamily="18" charset="2"/>
              </a:rPr>
              <a:t>1 p	= 1.007276 </a:t>
            </a:r>
            <a:r>
              <a:rPr lang="en-US" sz="3000" dirty="0" err="1" smtClean="0">
                <a:latin typeface="Arial" charset="0"/>
                <a:sym typeface="Symbol" pitchFamily="18" charset="2"/>
              </a:rPr>
              <a:t>amu</a:t>
            </a:r>
            <a:endParaRPr lang="en-US" sz="3000" dirty="0" smtClean="0">
              <a:sym typeface="Symbol" pitchFamily="18" charset="2"/>
            </a:endParaRPr>
          </a:p>
          <a:p>
            <a:pPr marL="342900" indent="-342900" defTabSz="1147763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SzPct val="90000"/>
              <a:tabLst>
                <a:tab pos="1200150" algn="l"/>
              </a:tabLst>
            </a:pPr>
            <a:r>
              <a:rPr lang="en-US" sz="3000" dirty="0" smtClean="0">
                <a:latin typeface="Arial" charset="0"/>
                <a:sym typeface="Symbol" pitchFamily="18" charset="2"/>
              </a:rPr>
              <a:t>1 </a:t>
            </a:r>
            <a:r>
              <a:rPr lang="en-US" sz="3000" dirty="0">
                <a:latin typeface="Arial" charset="0"/>
                <a:sym typeface="Symbol" pitchFamily="18" charset="2"/>
              </a:rPr>
              <a:t>n 	= 1.008665 </a:t>
            </a:r>
            <a:r>
              <a:rPr lang="en-US" sz="3000" dirty="0" err="1" smtClean="0">
                <a:latin typeface="Arial" charset="0"/>
                <a:sym typeface="Symbol" pitchFamily="18" charset="2"/>
              </a:rPr>
              <a:t>amu</a:t>
            </a:r>
            <a:endParaRPr lang="en-US" sz="3000" dirty="0" smtClean="0">
              <a:sym typeface="Symbol" pitchFamily="18" charset="2"/>
            </a:endParaRPr>
          </a:p>
          <a:p>
            <a:pPr marL="342900" indent="-342900" defTabSz="1147763">
              <a:lnSpc>
                <a:spcPct val="120000"/>
              </a:lnSpc>
              <a:spcBef>
                <a:spcPct val="40000"/>
              </a:spcBef>
              <a:buClr>
                <a:schemeClr val="accent1"/>
              </a:buClr>
              <a:buSzPct val="90000"/>
              <a:tabLst>
                <a:tab pos="1200150" algn="l"/>
              </a:tabLst>
            </a:pPr>
            <a:r>
              <a:rPr lang="en-US" sz="3000" dirty="0" smtClean="0">
                <a:latin typeface="Arial" charset="0"/>
                <a:sym typeface="Symbol" pitchFamily="18" charset="2"/>
              </a:rPr>
              <a:t>1 </a:t>
            </a:r>
            <a:r>
              <a:rPr lang="en-US" sz="3000" dirty="0">
                <a:latin typeface="Arial" charset="0"/>
                <a:sym typeface="Symbol" pitchFamily="18" charset="2"/>
              </a:rPr>
              <a:t>e</a:t>
            </a:r>
            <a:r>
              <a:rPr lang="en-US" sz="3000" baseline="30000" dirty="0">
                <a:latin typeface="Arial" charset="0"/>
                <a:sym typeface="Symbol" pitchFamily="18" charset="2"/>
              </a:rPr>
              <a:t>-</a:t>
            </a:r>
            <a:r>
              <a:rPr lang="en-US" sz="3000" dirty="0">
                <a:latin typeface="Arial" charset="0"/>
                <a:sym typeface="Symbol" pitchFamily="18" charset="2"/>
              </a:rPr>
              <a:t>	= 0.0005486 </a:t>
            </a:r>
            <a:r>
              <a:rPr lang="en-US" sz="3000" dirty="0" err="1">
                <a:latin typeface="Arial" charset="0"/>
                <a:sym typeface="Symbol" pitchFamily="18" charset="2"/>
              </a:rPr>
              <a:t>amu</a:t>
            </a:r>
            <a:endParaRPr lang="en-US" sz="3000" dirty="0">
              <a:latin typeface="Arial" charset="0"/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905500" y="4151313"/>
            <a:ext cx="3238500" cy="2706687"/>
            <a:chOff x="2900" y="2110"/>
            <a:chExt cx="2750" cy="2311"/>
          </a:xfrm>
        </p:grpSpPr>
        <p:pic>
          <p:nvPicPr>
            <p:cNvPr id="56326" name="Picture 6" descr="carbon1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3" y="2110"/>
              <a:ext cx="2697" cy="2099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2900" y="4187"/>
              <a:ext cx="2544" cy="2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/>
                <a:t>© Addison-Wesley Publishing Company, Inc.</a:t>
              </a:r>
            </a:p>
          </p:txBody>
        </p:sp>
      </p:grp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1591686" y="1725467"/>
            <a:ext cx="7552313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defTabSz="1147763">
              <a:spcBef>
                <a:spcPct val="40000"/>
              </a:spcBef>
              <a:buClr>
                <a:schemeClr val="accent1"/>
              </a:buClr>
              <a:buSzPct val="90000"/>
              <a:tabLst>
                <a:tab pos="1657350" algn="l"/>
              </a:tabLst>
            </a:pPr>
            <a:r>
              <a:rPr lang="en-US" sz="3400" dirty="0">
                <a:latin typeface="Arial" charset="0"/>
              </a:rPr>
              <a:t>atomic mass unit (</a:t>
            </a:r>
            <a:r>
              <a:rPr lang="en-US" sz="3400" dirty="0" err="1">
                <a:latin typeface="Arial" charset="0"/>
              </a:rPr>
              <a:t>amu</a:t>
            </a:r>
            <a:r>
              <a:rPr lang="en-US" sz="3400" dirty="0">
                <a:latin typeface="Arial" charset="0"/>
              </a:rPr>
              <a:t>)</a:t>
            </a:r>
          </a:p>
          <a:p>
            <a:pPr marL="342900" indent="-342900" defTabSz="1147763">
              <a:spcBef>
                <a:spcPct val="40000"/>
              </a:spcBef>
              <a:buClr>
                <a:schemeClr val="accent1"/>
              </a:buClr>
              <a:buSzPct val="90000"/>
              <a:tabLst>
                <a:tab pos="1657350" algn="l"/>
              </a:tabLst>
            </a:pPr>
            <a:r>
              <a:rPr lang="en-US" sz="3400" dirty="0">
                <a:latin typeface="Arial" charset="0"/>
                <a:sym typeface="Symbol" pitchFamily="18" charset="2"/>
              </a:rPr>
              <a:t>1 </a:t>
            </a:r>
            <a:r>
              <a:rPr lang="en-US" sz="3400" dirty="0" err="1">
                <a:latin typeface="Arial" charset="0"/>
                <a:sym typeface="Symbol" pitchFamily="18" charset="2"/>
              </a:rPr>
              <a:t>amu</a:t>
            </a:r>
            <a:r>
              <a:rPr lang="en-US" sz="3400" dirty="0">
                <a:latin typeface="Arial" charset="0"/>
                <a:sym typeface="Symbol" pitchFamily="18" charset="2"/>
              </a:rPr>
              <a:t>	= </a:t>
            </a:r>
            <a:r>
              <a:rPr lang="en-US" sz="3400" baseline="30000" dirty="0">
                <a:latin typeface="Arial" charset="0"/>
                <a:sym typeface="Symbol" pitchFamily="18" charset="2"/>
              </a:rPr>
              <a:t>1</a:t>
            </a:r>
            <a:r>
              <a:rPr lang="en-US" sz="3400" dirty="0">
                <a:latin typeface="Arial" charset="0"/>
                <a:sym typeface="Symbol" pitchFamily="18" charset="2"/>
              </a:rPr>
              <a:t>/</a:t>
            </a:r>
            <a:r>
              <a:rPr lang="en-US" sz="3400" baseline="-25000" dirty="0">
                <a:latin typeface="Arial" charset="0"/>
                <a:sym typeface="Symbol" pitchFamily="18" charset="2"/>
              </a:rPr>
              <a:t>12</a:t>
            </a:r>
            <a:r>
              <a:rPr lang="en-US" sz="3400" dirty="0">
                <a:latin typeface="Arial" charset="0"/>
                <a:sym typeface="Symbol" pitchFamily="18" charset="2"/>
              </a:rPr>
              <a:t> the mass of a </a:t>
            </a:r>
            <a:r>
              <a:rPr lang="en-US" sz="3400" baseline="30000" dirty="0">
                <a:latin typeface="Arial" charset="0"/>
                <a:sym typeface="Symbol" pitchFamily="18" charset="2"/>
              </a:rPr>
              <a:t>12</a:t>
            </a:r>
            <a:r>
              <a:rPr lang="en-US" sz="3400" dirty="0">
                <a:latin typeface="Arial" charset="0"/>
                <a:sym typeface="Symbol" pitchFamily="18" charset="2"/>
              </a:rPr>
              <a:t>C atom</a:t>
            </a:r>
            <a:endParaRPr lang="en-US" sz="3400" dirty="0"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 advAuto="0"/>
      <p:bldP spid="56324" grpId="0" build="p" autoUpdateAnimBg="0"/>
      <p:bldP spid="5632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Average Atomic Mass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776" y="1159248"/>
            <a:ext cx="7149540" cy="1641475"/>
          </a:xfrm>
        </p:spPr>
        <p:txBody>
          <a:bodyPr/>
          <a:lstStyle/>
          <a:p>
            <a:r>
              <a:rPr lang="en-US" dirty="0"/>
              <a:t>weighted average of all isotopes</a:t>
            </a:r>
            <a:endParaRPr lang="en-US" dirty="0">
              <a:sym typeface="Symbol" pitchFamily="18" charset="2"/>
            </a:endParaRPr>
          </a:p>
          <a:p>
            <a:r>
              <a:rPr lang="en-US" dirty="0"/>
              <a:t>on the Periodic Table</a:t>
            </a:r>
          </a:p>
          <a:p>
            <a:r>
              <a:rPr lang="en-US" dirty="0"/>
              <a:t>round to 2 decimal places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3513" y="3456268"/>
            <a:ext cx="8980487" cy="1844675"/>
            <a:chOff x="51" y="2948"/>
            <a:chExt cx="5657" cy="1162"/>
          </a:xfrm>
        </p:grpSpPr>
        <p:sp>
          <p:nvSpPr>
            <p:cNvPr id="57349" name="AutoShape 5"/>
            <p:cNvSpPr>
              <a:spLocks noChangeArrowheads="1"/>
            </p:cNvSpPr>
            <p:nvPr/>
          </p:nvSpPr>
          <p:spPr bwMode="auto">
            <a:xfrm>
              <a:off x="51" y="2948"/>
              <a:ext cx="5657" cy="11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57350" name="Object 6"/>
            <p:cNvGraphicFramePr>
              <a:graphicFrameLocks noChangeAspect="1"/>
            </p:cNvGraphicFramePr>
            <p:nvPr/>
          </p:nvGraphicFramePr>
          <p:xfrm>
            <a:off x="1733" y="3138"/>
            <a:ext cx="3518" cy="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9333" name="Equation" r:id="rId3" imgW="1765080" imgH="393480" progId="Equation.3">
                    <p:embed/>
                  </p:oleObj>
                </mc:Choice>
                <mc:Fallback>
                  <p:oleObj name="Equation" r:id="rId3" imgW="176508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3" y="3138"/>
                          <a:ext cx="3518" cy="7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404" y="2981"/>
              <a:ext cx="1092" cy="109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3600" b="1">
                  <a:solidFill>
                    <a:schemeClr val="bg1"/>
                  </a:solidFill>
                  <a:latin typeface="Arial" charset="0"/>
                </a:rPr>
                <a:t>Avg.</a:t>
              </a:r>
            </a:p>
            <a:p>
              <a:pPr algn="ctr"/>
              <a:r>
                <a:rPr lang="en-US" sz="3600" b="1">
                  <a:solidFill>
                    <a:schemeClr val="bg1"/>
                  </a:solidFill>
                  <a:latin typeface="Arial" charset="0"/>
                </a:rPr>
                <a:t>Atomic</a:t>
              </a:r>
            </a:p>
            <a:p>
              <a:pPr algn="ctr"/>
              <a:r>
                <a:rPr lang="en-US" sz="3600" b="1">
                  <a:solidFill>
                    <a:schemeClr val="bg1"/>
                  </a:solidFill>
                  <a:latin typeface="Arial" charset="0"/>
                </a:rPr>
                <a:t>Mass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38313" y="304800"/>
            <a:ext cx="7024687" cy="8382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efresher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Matter is anything that takes up space and has mass.</a:t>
            </a:r>
          </a:p>
          <a:p>
            <a:r>
              <a:rPr lang="en-US" dirty="0"/>
              <a:t>All matter is made of atoms</a:t>
            </a:r>
          </a:p>
          <a:p>
            <a:r>
              <a:rPr lang="en-US" dirty="0"/>
              <a:t>Atoms are the building blocks of matter, sort of how bricks are the building blocks of houses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963" y="4078288"/>
            <a:ext cx="8980487" cy="2154237"/>
            <a:chOff x="51" y="2569"/>
            <a:chExt cx="5657" cy="1357"/>
          </a:xfrm>
        </p:grpSpPr>
        <p:sp>
          <p:nvSpPr>
            <p:cNvPr id="58371" name="AutoShape 3"/>
            <p:cNvSpPr>
              <a:spLocks noChangeArrowheads="1"/>
            </p:cNvSpPr>
            <p:nvPr/>
          </p:nvSpPr>
          <p:spPr bwMode="auto">
            <a:xfrm>
              <a:off x="51" y="2569"/>
              <a:ext cx="5657" cy="13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372" name="Text Box 4"/>
            <p:cNvSpPr txBox="1">
              <a:spLocks noChangeArrowheads="1"/>
            </p:cNvSpPr>
            <p:nvPr/>
          </p:nvSpPr>
          <p:spPr bwMode="auto">
            <a:xfrm>
              <a:off x="176" y="2807"/>
              <a:ext cx="876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Avg.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Atomic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Mass</a:t>
              </a:r>
            </a:p>
          </p:txBody>
        </p:sp>
      </p:grpSp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Average Atomic Mass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94328" y="2057400"/>
            <a:ext cx="7449671" cy="1443038"/>
          </a:xfrm>
        </p:spPr>
        <p:txBody>
          <a:bodyPr/>
          <a:lstStyle/>
          <a:p>
            <a:r>
              <a:rPr lang="en-US" u="sng" dirty="0"/>
              <a:t>EX</a:t>
            </a:r>
            <a:r>
              <a:rPr lang="en-US" dirty="0"/>
              <a:t>: Calculate the avg. atomic mass of oxygen if its abundance in nature is 99.76% </a:t>
            </a:r>
            <a:r>
              <a:rPr lang="en-US" baseline="30000" dirty="0"/>
              <a:t>16</a:t>
            </a:r>
            <a:r>
              <a:rPr lang="en-US" dirty="0"/>
              <a:t>O, 0.04% </a:t>
            </a:r>
            <a:r>
              <a:rPr lang="en-US" baseline="30000" dirty="0"/>
              <a:t>17</a:t>
            </a:r>
            <a:r>
              <a:rPr lang="en-US" dirty="0"/>
              <a:t>O, and 0.20% </a:t>
            </a:r>
            <a:r>
              <a:rPr lang="en-US" baseline="30000" dirty="0"/>
              <a:t>18</a:t>
            </a:r>
            <a:r>
              <a:rPr lang="en-US" dirty="0"/>
              <a:t>O.</a:t>
            </a:r>
          </a:p>
        </p:txBody>
      </p: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1620838" y="4721225"/>
          <a:ext cx="59118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57" name="Equation" r:id="rId3" imgW="2666880" imgH="393480" progId="Equation.3">
                  <p:embed/>
                </p:oleObj>
              </mc:Choice>
              <mc:Fallback>
                <p:oleObj name="Equation" r:id="rId3" imgW="2666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4721225"/>
                        <a:ext cx="59118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7659688" y="4748213"/>
            <a:ext cx="107632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16.00</a:t>
            </a:r>
          </a:p>
          <a:p>
            <a:pPr algn="ctr"/>
            <a:r>
              <a:rPr lang="en-US" sz="2800" b="1">
                <a:solidFill>
                  <a:schemeClr val="bg1"/>
                </a:solidFill>
                <a:latin typeface="Arial" charset="0"/>
              </a:rPr>
              <a:t>amu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build="p" autoUpdateAnimBg="0" advAuto="0"/>
      <p:bldP spid="5837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0963" y="4078288"/>
            <a:ext cx="8980487" cy="2154237"/>
            <a:chOff x="51" y="2569"/>
            <a:chExt cx="5657" cy="1357"/>
          </a:xfrm>
        </p:grpSpPr>
        <p:sp>
          <p:nvSpPr>
            <p:cNvPr id="59395" name="AutoShape 3"/>
            <p:cNvSpPr>
              <a:spLocks noChangeArrowheads="1"/>
            </p:cNvSpPr>
            <p:nvPr/>
          </p:nvSpPr>
          <p:spPr bwMode="auto">
            <a:xfrm>
              <a:off x="51" y="2569"/>
              <a:ext cx="5657" cy="13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9396" name="Text Box 4"/>
            <p:cNvSpPr txBox="1">
              <a:spLocks noChangeArrowheads="1"/>
            </p:cNvSpPr>
            <p:nvPr/>
          </p:nvSpPr>
          <p:spPr bwMode="auto">
            <a:xfrm>
              <a:off x="176" y="2807"/>
              <a:ext cx="876" cy="8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Avg.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Atomic</a:t>
              </a:r>
            </a:p>
            <a:p>
              <a:pPr algn="ctr"/>
              <a:r>
                <a:rPr lang="en-US" sz="2800" b="1">
                  <a:solidFill>
                    <a:schemeClr val="bg1"/>
                  </a:solidFill>
                  <a:latin typeface="Arial" charset="0"/>
                </a:rPr>
                <a:t>Mass</a:t>
              </a:r>
            </a:p>
          </p:txBody>
        </p:sp>
      </p:grpSp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Average Atomic Mass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13646" y="2057400"/>
            <a:ext cx="7530353" cy="14430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EX</a:t>
            </a:r>
            <a:r>
              <a:rPr lang="en-US" dirty="0"/>
              <a:t>: </a:t>
            </a:r>
            <a:r>
              <a:rPr lang="en-US" dirty="0">
                <a:cs typeface="Times New Roman" pitchFamily="18" charset="0"/>
              </a:rPr>
              <a:t>Find chlorine’s average atomic mass if approximately 8 of every 10 atoms are chlorine-35 and 2 are chlorine-37.</a:t>
            </a:r>
            <a:endParaRPr lang="en-US" dirty="0"/>
          </a:p>
        </p:txBody>
      </p:sp>
      <p:graphicFrame>
        <p:nvGraphicFramePr>
          <p:cNvPr id="59399" name="Object 7"/>
          <p:cNvGraphicFramePr>
            <a:graphicFrameLocks noChangeAspect="1"/>
          </p:cNvGraphicFramePr>
          <p:nvPr/>
        </p:nvGraphicFramePr>
        <p:xfrm>
          <a:off x="1709738" y="4613275"/>
          <a:ext cx="38814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Equation" r:id="rId3" imgW="1358640" imgH="393480" progId="Equation.3">
                  <p:embed/>
                </p:oleObj>
              </mc:Choice>
              <mc:Fallback>
                <p:oleObj name="Equation" r:id="rId3" imgW="1358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4613275"/>
                        <a:ext cx="3881437" cy="1120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370513" y="4894263"/>
            <a:ext cx="25812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charset="0"/>
              </a:rPr>
              <a:t>35.40 amu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build="p" autoUpdateAnimBg="0" advAuto="0"/>
      <p:bldP spid="5940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941" y="2846294"/>
            <a:ext cx="7010400" cy="838200"/>
          </a:xfrm>
        </p:spPr>
        <p:txBody>
          <a:bodyPr/>
          <a:lstStyle/>
          <a:p>
            <a:r>
              <a:rPr lang="en-US" dirty="0" smtClean="0"/>
              <a:t>Atomic Mass - End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812" y="0"/>
            <a:ext cx="7010400" cy="838200"/>
          </a:xfrm>
        </p:spPr>
        <p:txBody>
          <a:bodyPr/>
          <a:lstStyle/>
          <a:p>
            <a:r>
              <a:rPr lang="en-US" dirty="0" smtClean="0"/>
              <a:t>Definitions /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5729" y="749954"/>
            <a:ext cx="7409330" cy="4572000"/>
          </a:xfrm>
        </p:spPr>
        <p:txBody>
          <a:bodyPr/>
          <a:lstStyle/>
          <a:p>
            <a:r>
              <a:rPr lang="en-US" dirty="0" smtClean="0"/>
              <a:t>Atom – smallest particle of an element that retains the properties of that element.</a:t>
            </a:r>
          </a:p>
          <a:p>
            <a:r>
              <a:rPr lang="en-US" dirty="0" smtClean="0"/>
              <a:t>Proton – positively charges subatomic particle fount in the nucleus of an atom. Has mass.</a:t>
            </a:r>
          </a:p>
          <a:p>
            <a:r>
              <a:rPr lang="en-US" dirty="0" smtClean="0"/>
              <a:t>Neutron – subatomic particle with no charge found in the nucleus of an atom.  Has mass.</a:t>
            </a:r>
          </a:p>
          <a:p>
            <a:r>
              <a:rPr lang="en-US" dirty="0" smtClean="0"/>
              <a:t>Nucleus – dense central portion of an atom, composed of protons and neutrons. </a:t>
            </a:r>
          </a:p>
          <a:p>
            <a:r>
              <a:rPr lang="en-US" dirty="0" smtClean="0"/>
              <a:t>Electron – negatively charges subatomic particle found in an atom, but not in the nucleus.  VERY LITTLE MASS.</a:t>
            </a:r>
          </a:p>
          <a:p>
            <a:r>
              <a:rPr lang="en-US" dirty="0" smtClean="0"/>
              <a:t>Isotope – atoms of the same element that have the same atomic number but different atomic masses due to a different number of neutrons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smtClean="0"/>
              <a:t>Atom </a:t>
            </a: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30338"/>
            <a:ext cx="4375150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 atom has three parts:</a:t>
            </a:r>
          </a:p>
          <a:p>
            <a:pPr>
              <a:lnSpc>
                <a:spcPct val="90000"/>
              </a:lnSpc>
            </a:pPr>
            <a:r>
              <a:rPr lang="en-US" b="1" u="sng"/>
              <a:t>Proton</a:t>
            </a:r>
            <a:r>
              <a:rPr lang="en-US"/>
              <a:t> = positive</a:t>
            </a:r>
          </a:p>
          <a:p>
            <a:pPr>
              <a:lnSpc>
                <a:spcPct val="90000"/>
              </a:lnSpc>
            </a:pPr>
            <a:r>
              <a:rPr lang="en-US" b="1" u="sng"/>
              <a:t>Neutron</a:t>
            </a:r>
            <a:r>
              <a:rPr lang="en-US"/>
              <a:t> = no charge</a:t>
            </a:r>
          </a:p>
          <a:p>
            <a:pPr>
              <a:lnSpc>
                <a:spcPct val="90000"/>
              </a:lnSpc>
            </a:pPr>
            <a:r>
              <a:rPr lang="en-US" b="1" u="sng"/>
              <a:t>Electron</a:t>
            </a:r>
            <a:r>
              <a:rPr lang="en-US"/>
              <a:t> = negative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 proton &amp; neutron are found in the center of the atom, a place called the </a:t>
            </a:r>
            <a:r>
              <a:rPr lang="en-US" b="1" u="sng"/>
              <a:t>nucleus</a:t>
            </a:r>
            <a:r>
              <a:rPr lang="en-US"/>
              <a:t>.</a:t>
            </a:r>
          </a:p>
          <a:p>
            <a:pPr>
              <a:lnSpc>
                <a:spcPct val="90000"/>
              </a:lnSpc>
            </a:pPr>
            <a:r>
              <a:rPr lang="en-US"/>
              <a:t>The </a:t>
            </a:r>
            <a:r>
              <a:rPr lang="en-US" i="1" u="sng"/>
              <a:t>electrons </a:t>
            </a:r>
            <a:r>
              <a:rPr lang="en-US"/>
              <a:t>orbit the nucleus. </a:t>
            </a:r>
          </a:p>
        </p:txBody>
      </p:sp>
      <p:pic>
        <p:nvPicPr>
          <p:cNvPr id="76805" name="Picture 5" descr="http://wzus.ask.com/r?t=a&amp;d=us&amp;s=a&amp;c=p&amp;ti=1&amp;ai=30751&amp;l=dir&amp;o=0&amp;sv=0a300523&amp;ip=3fe6e06d&amp;u=http%3A%2F%2Feducation.jlab.org%2Fqa%2Fatom_model_03.gif"/>
          <p:cNvPicPr>
            <a:picLocks noChangeAspect="1" noChangeArrowheads="1"/>
          </p:cNvPicPr>
          <p:nvPr/>
        </p:nvPicPr>
        <p:blipFill>
          <a:blip r:embed="rId2" cstate="print"/>
          <a:srcRect l="17053" r="11925"/>
          <a:stretch>
            <a:fillRect/>
          </a:stretch>
        </p:blipFill>
        <p:spPr bwMode="auto">
          <a:xfrm>
            <a:off x="5924550" y="2124075"/>
            <a:ext cx="2770188" cy="2608263"/>
          </a:xfrm>
          <a:prstGeom prst="rect">
            <a:avLst/>
          </a:prstGeom>
          <a:noFill/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5934075" y="4616450"/>
            <a:ext cx="2789238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Picture from http://education.jlab.org/qa/atom_model_03.gif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6" name="Picture 8" descr="Fact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b="7745"/>
          <a:stretch>
            <a:fillRect/>
          </a:stretch>
        </p:blipFill>
        <p:spPr bwMode="auto">
          <a:xfrm>
            <a:off x="1165225" y="754063"/>
            <a:ext cx="7429500" cy="4935537"/>
          </a:xfrm>
          <a:prstGeom prst="rect">
            <a:avLst/>
          </a:prstGeom>
          <a:noFill/>
        </p:spPr>
      </p:pic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1479550" y="5902325"/>
            <a:ext cx="7081838" cy="28733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/>
              <a:t>Graphic from http://education.jlab.org/atomtour/fact2.html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Table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576888" y="1597025"/>
            <a:ext cx="2543175" cy="32385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2165" y="1976718"/>
            <a:ext cx="591670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8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6454588" y="2581835"/>
            <a:ext cx="739588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/>
              <a:t>O</a:t>
            </a:r>
            <a:endParaRPr lang="en-US" sz="33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173506"/>
            <a:ext cx="1600200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Oxygen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6629400" y="3832412"/>
            <a:ext cx="779929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16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88459" y="1506071"/>
            <a:ext cx="2823882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Atomic Number</a:t>
            </a:r>
            <a:endParaRPr 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1775012" y="2393576"/>
            <a:ext cx="2904565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Symbol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55695" y="3321424"/>
            <a:ext cx="2918012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Chemical Name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1936376" y="4114800"/>
            <a:ext cx="2568387" cy="41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Mass Number</a:t>
            </a:r>
            <a:endParaRPr lang="en-US" sz="2600" dirty="0"/>
          </a:p>
        </p:txBody>
      </p:sp>
      <p:sp>
        <p:nvSpPr>
          <p:cNvPr id="26" name="Right Arrow 25"/>
          <p:cNvSpPr/>
          <p:nvPr/>
        </p:nvSpPr>
        <p:spPr bwMode="auto">
          <a:xfrm rot="638885">
            <a:off x="4298727" y="1551719"/>
            <a:ext cx="2286000" cy="623614"/>
          </a:xfrm>
          <a:prstGeom prst="rightArrow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160822">
            <a:off x="3344557" y="2376550"/>
            <a:ext cx="2834364" cy="623614"/>
          </a:xfrm>
          <a:prstGeom prst="rightArrow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ight Arrow 27"/>
          <p:cNvSpPr/>
          <p:nvPr/>
        </p:nvSpPr>
        <p:spPr bwMode="auto">
          <a:xfrm>
            <a:off x="4424082" y="3164542"/>
            <a:ext cx="1887071" cy="623614"/>
          </a:xfrm>
          <a:prstGeom prst="rightArrow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4307541" y="3810002"/>
            <a:ext cx="2286000" cy="623614"/>
          </a:xfrm>
          <a:prstGeom prst="rightArrow">
            <a:avLst/>
          </a:prstGeom>
          <a:solidFill>
            <a:srgbClr val="C0C0C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365" y="1395413"/>
            <a:ext cx="7839635" cy="4572000"/>
          </a:xfrm>
        </p:spPr>
        <p:txBody>
          <a:bodyPr/>
          <a:lstStyle/>
          <a:p>
            <a:r>
              <a:rPr lang="en-US" dirty="0" smtClean="0"/>
              <a:t>Nitrogen has an atomic number of 7. How many protons and how many electrons are in a neutral nitrogen atom?</a:t>
            </a:r>
          </a:p>
          <a:p>
            <a:r>
              <a:rPr lang="en-US" sz="2000" dirty="0" smtClean="0"/>
              <a:t>Hint:</a:t>
            </a:r>
          </a:p>
          <a:p>
            <a:pPr lvl="1">
              <a:buNone/>
            </a:pPr>
            <a:r>
              <a:rPr lang="en-US" sz="2000" dirty="0" smtClean="0"/>
              <a:t>Atomic number = number of protons = number of electrons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365" y="1395413"/>
            <a:ext cx="7839635" cy="4572000"/>
          </a:xfrm>
        </p:spPr>
        <p:txBody>
          <a:bodyPr/>
          <a:lstStyle/>
          <a:p>
            <a:r>
              <a:rPr lang="en-US" dirty="0" smtClean="0"/>
              <a:t>Nitrogen has an atomic number of 7. How many protons and how many electrons are in a neutral nitrogen atom?</a:t>
            </a:r>
          </a:p>
          <a:p>
            <a:r>
              <a:rPr lang="en-US" sz="2000" dirty="0" smtClean="0"/>
              <a:t>Hint:</a:t>
            </a:r>
          </a:p>
          <a:p>
            <a:pPr lvl="1">
              <a:buNone/>
            </a:pPr>
            <a:r>
              <a:rPr lang="en-US" sz="2000" dirty="0" smtClean="0"/>
              <a:t>Atomic number = number of protons = number of electrons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Answer:</a:t>
            </a:r>
          </a:p>
          <a:p>
            <a:pPr lvl="1">
              <a:buNone/>
            </a:pPr>
            <a:r>
              <a:rPr lang="en-US" sz="2000" dirty="0" smtClean="0"/>
              <a:t>	Protons = 7</a:t>
            </a:r>
          </a:p>
          <a:p>
            <a:pPr lvl="1">
              <a:buNone/>
            </a:pPr>
            <a:r>
              <a:rPr lang="en-US" sz="2000" dirty="0" smtClean="0"/>
              <a:t>	Electrons = 7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365" y="1395413"/>
            <a:ext cx="7839635" cy="4572000"/>
          </a:xfrm>
        </p:spPr>
        <p:txBody>
          <a:bodyPr/>
          <a:lstStyle/>
          <a:p>
            <a:r>
              <a:rPr lang="en-US" dirty="0" smtClean="0"/>
              <a:t>How many protons and electrons are in each atom?</a:t>
            </a:r>
          </a:p>
          <a:p>
            <a:pPr lvl="1"/>
            <a:r>
              <a:rPr lang="en-US" dirty="0" smtClean="0"/>
              <a:t>Fluorine</a:t>
            </a:r>
          </a:p>
          <a:p>
            <a:pPr lvl="1"/>
            <a:r>
              <a:rPr lang="en-US" dirty="0" smtClean="0"/>
              <a:t>Aluminum</a:t>
            </a:r>
          </a:p>
          <a:p>
            <a:pPr lvl="1"/>
            <a:r>
              <a:rPr lang="en-US" dirty="0" smtClean="0"/>
              <a:t>Calcium</a:t>
            </a:r>
          </a:p>
          <a:p>
            <a:r>
              <a:rPr lang="en-US" sz="2000" dirty="0" smtClean="0"/>
              <a:t>Hint:</a:t>
            </a:r>
          </a:p>
          <a:p>
            <a:pPr lvl="1">
              <a:buNone/>
            </a:pPr>
            <a:r>
              <a:rPr lang="en-US" sz="2000" dirty="0" smtClean="0"/>
              <a:t>Atomic number = number of protons = number of electrons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58951">
  <a:themeElements>
    <a:clrScheme name="011589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895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1589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89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8951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637</Words>
  <Application>Microsoft Office PowerPoint</Application>
  <PresentationFormat>On-screen Show (4:3)</PresentationFormat>
  <Paragraphs>152</Paragraphs>
  <Slides>22</Slides>
  <Notes>0</Notes>
  <HiddenSlides>4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Comic Sans MS</vt:lpstr>
      <vt:lpstr>Symbol</vt:lpstr>
      <vt:lpstr>Tahoma</vt:lpstr>
      <vt:lpstr>Times New Roman</vt:lpstr>
      <vt:lpstr>Wingdings</vt:lpstr>
      <vt:lpstr>01158951</vt:lpstr>
      <vt:lpstr>Equation</vt:lpstr>
      <vt:lpstr>Elements &amp; Atoms</vt:lpstr>
      <vt:lpstr>Refresher</vt:lpstr>
      <vt:lpstr>Definitions / Vocabulary</vt:lpstr>
      <vt:lpstr>An Atom </vt:lpstr>
      <vt:lpstr>PowerPoint Presentation</vt:lpstr>
      <vt:lpstr>Periodic Table</vt:lpstr>
      <vt:lpstr>Example</vt:lpstr>
      <vt:lpstr>Example</vt:lpstr>
      <vt:lpstr>Example</vt:lpstr>
      <vt:lpstr>Example</vt:lpstr>
      <vt:lpstr>Practice: Complete the following table.</vt:lpstr>
      <vt:lpstr>Practice: Complete the following table.</vt:lpstr>
      <vt:lpstr>Ch. 5 - Atomic Structure  http://www.nisd.net/communicationsarts/pages/chem/index.html</vt:lpstr>
      <vt:lpstr>A. Mass Number</vt:lpstr>
      <vt:lpstr>B. Isotopes</vt:lpstr>
      <vt:lpstr>B. Isotopes</vt:lpstr>
      <vt:lpstr>B. Isotopes</vt:lpstr>
      <vt:lpstr>C. Relative Atomic Mass</vt:lpstr>
      <vt:lpstr>D. Average Atomic Mass</vt:lpstr>
      <vt:lpstr>D. Average Atomic Mass</vt:lpstr>
      <vt:lpstr>D. Average Atomic Mass</vt:lpstr>
      <vt:lpstr>Atomic Mass - End</vt:lpstr>
    </vt:vector>
  </TitlesOfParts>
  <Manager/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Geneva Baker</dc:creator>
  <cp:keywords/>
  <dc:description/>
  <cp:lastModifiedBy>cthomason</cp:lastModifiedBy>
  <cp:revision>26</cp:revision>
  <dcterms:created xsi:type="dcterms:W3CDTF">2007-10-09T01:14:18Z</dcterms:created>
  <dcterms:modified xsi:type="dcterms:W3CDTF">2016-09-23T12:38:46Z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