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38"/>
  </p:notesMasterIdLst>
  <p:handoutMasterIdLst>
    <p:handoutMasterId r:id="rId39"/>
  </p:handoutMasterIdLst>
  <p:sldIdLst>
    <p:sldId id="257" r:id="rId2"/>
    <p:sldId id="482" r:id="rId3"/>
    <p:sldId id="267" r:id="rId4"/>
    <p:sldId id="455" r:id="rId5"/>
    <p:sldId id="457" r:id="rId6"/>
    <p:sldId id="268" r:id="rId7"/>
    <p:sldId id="487" r:id="rId8"/>
    <p:sldId id="484" r:id="rId9"/>
    <p:sldId id="485" r:id="rId10"/>
    <p:sldId id="486" r:id="rId11"/>
    <p:sldId id="405" r:id="rId12"/>
    <p:sldId id="406" r:id="rId13"/>
    <p:sldId id="408" r:id="rId14"/>
    <p:sldId id="488" r:id="rId15"/>
    <p:sldId id="409" r:id="rId16"/>
    <p:sldId id="472" r:id="rId17"/>
    <p:sldId id="475" r:id="rId18"/>
    <p:sldId id="481" r:id="rId19"/>
    <p:sldId id="269" r:id="rId20"/>
    <p:sldId id="474" r:id="rId21"/>
    <p:sldId id="272" r:id="rId22"/>
    <p:sldId id="273" r:id="rId23"/>
    <p:sldId id="476" r:id="rId24"/>
    <p:sldId id="274" r:id="rId25"/>
    <p:sldId id="489" r:id="rId26"/>
    <p:sldId id="477" r:id="rId27"/>
    <p:sldId id="478" r:id="rId28"/>
    <p:sldId id="270" r:id="rId29"/>
    <p:sldId id="275" r:id="rId30"/>
    <p:sldId id="410" r:id="rId31"/>
    <p:sldId id="276" r:id="rId32"/>
    <p:sldId id="322" r:id="rId33"/>
    <p:sldId id="473" r:id="rId34"/>
    <p:sldId id="479" r:id="rId35"/>
    <p:sldId id="480" r:id="rId36"/>
    <p:sldId id="471" r:id="rId37"/>
  </p:sldIdLst>
  <p:sldSz cx="9144000" cy="6858000" type="screen4x3"/>
  <p:notesSz cx="6934200" cy="939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B10"/>
    <a:srgbClr val="000000"/>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9474" autoAdjust="0"/>
  </p:normalViewPr>
  <p:slideViewPr>
    <p:cSldViewPr>
      <p:cViewPr varScale="1">
        <p:scale>
          <a:sx n="72" d="100"/>
          <a:sy n="72" d="100"/>
        </p:scale>
        <p:origin x="106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pitchFamily="18" charset="0"/>
              </a:defRPr>
            </a:lvl1pPr>
          </a:lstStyle>
          <a:p>
            <a:pPr>
              <a:defRPr/>
            </a:pPr>
            <a:r>
              <a:rPr lang="en-US"/>
              <a:t>Mark Rosengarten</a:t>
            </a:r>
          </a:p>
        </p:txBody>
      </p:sp>
      <p:sp>
        <p:nvSpPr>
          <p:cNvPr id="15363" name="Rectangle 3"/>
          <p:cNvSpPr>
            <a:spLocks noGrp="1" noChangeArrowheads="1"/>
          </p:cNvSpPr>
          <p:nvPr>
            <p:ph type="dt" sz="quarter" idx="1"/>
          </p:nvPr>
        </p:nvSpPr>
        <p:spPr bwMode="auto">
          <a:xfrm>
            <a:off x="39624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US"/>
          </a:p>
        </p:txBody>
      </p:sp>
      <p:sp>
        <p:nvSpPr>
          <p:cNvPr id="15364" name="Rectangle 4"/>
          <p:cNvSpPr>
            <a:spLocks noGrp="1" noChangeArrowheads="1"/>
          </p:cNvSpPr>
          <p:nvPr>
            <p:ph type="ftr" sz="quarter" idx="2"/>
          </p:nvPr>
        </p:nvSpPr>
        <p:spPr bwMode="auto">
          <a:xfrm>
            <a:off x="0" y="89154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pitchFamily="18" charset="0"/>
              </a:defRPr>
            </a:lvl1pPr>
          </a:lstStyle>
          <a:p>
            <a:pPr>
              <a:defRPr/>
            </a:pPr>
            <a:r>
              <a:rPr lang="en-US"/>
              <a:t>Regents Review Live</a:t>
            </a:r>
          </a:p>
        </p:txBody>
      </p:sp>
      <p:sp>
        <p:nvSpPr>
          <p:cNvPr id="15365" name="Rectangle 5"/>
          <p:cNvSpPr>
            <a:spLocks noGrp="1" noChangeArrowheads="1"/>
          </p:cNvSpPr>
          <p:nvPr>
            <p:ph type="sldNum" sz="quarter" idx="3"/>
          </p:nvPr>
        </p:nvSpPr>
        <p:spPr bwMode="auto">
          <a:xfrm>
            <a:off x="3962400" y="89154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itchFamily="18" charset="0"/>
              </a:defRPr>
            </a:lvl1pPr>
          </a:lstStyle>
          <a:p>
            <a:pPr>
              <a:defRPr/>
            </a:pPr>
            <a:fld id="{E36CE3F7-EE73-485A-B9C1-569921DD37CC}" type="slidenum">
              <a:rPr lang="en-US"/>
              <a:pPr>
                <a:defRPr/>
              </a:pPr>
              <a:t>‹#›</a:t>
            </a:fld>
            <a:endParaRPr lang="en-US"/>
          </a:p>
        </p:txBody>
      </p:sp>
    </p:spTree>
    <p:extLst>
      <p:ext uri="{BB962C8B-B14F-4D97-AF65-F5344CB8AC3E}">
        <p14:creationId xmlns:p14="http://schemas.microsoft.com/office/powerpoint/2010/main" val="2356109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33450" eaLnBrk="0" hangingPunct="0">
              <a:defRPr kumimoji="1" sz="1000" i="1" smtClean="0">
                <a:latin typeface="Times New Roman" pitchFamily="18" charset="0"/>
              </a:defRPr>
            </a:lvl1pPr>
          </a:lstStyle>
          <a:p>
            <a:pPr>
              <a:defRPr/>
            </a:pPr>
            <a:r>
              <a:rPr lang="en-US"/>
              <a:t>*</a:t>
            </a:r>
            <a:endParaRPr lang="en-US" sz="1200"/>
          </a:p>
        </p:txBody>
      </p:sp>
      <p:sp>
        <p:nvSpPr>
          <p:cNvPr id="2051" name="Rectangle 3"/>
          <p:cNvSpPr>
            <a:spLocks noGrp="1" noChangeArrowheads="1"/>
          </p:cNvSpPr>
          <p:nvPr>
            <p:ph type="dt" idx="1"/>
          </p:nvPr>
        </p:nvSpPr>
        <p:spPr bwMode="auto">
          <a:xfrm>
            <a:off x="3884613" y="0"/>
            <a:ext cx="2973387"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33450" eaLnBrk="0" hangingPunct="0">
              <a:defRPr kumimoji="1" sz="1000" i="1" smtClean="0">
                <a:latin typeface="Times New Roman" pitchFamily="18" charset="0"/>
              </a:defRPr>
            </a:lvl1pPr>
          </a:lstStyle>
          <a:p>
            <a:pPr>
              <a:defRPr/>
            </a:pPr>
            <a:r>
              <a:rPr lang="en-US"/>
              <a:t>07/16/96</a:t>
            </a:r>
            <a:endParaRPr lang="en-US" sz="1200"/>
          </a:p>
        </p:txBody>
      </p:sp>
      <p:sp>
        <p:nvSpPr>
          <p:cNvPr id="37892" name="Rectangle 4"/>
          <p:cNvSpPr>
            <a:spLocks noGrp="1" noRot="1" noChangeAspect="1" noChangeArrowheads="1"/>
          </p:cNvSpPr>
          <p:nvPr>
            <p:ph type="sldImg" idx="2"/>
          </p:nvPr>
        </p:nvSpPr>
        <p:spPr bwMode="auto">
          <a:xfrm>
            <a:off x="1143000" y="685800"/>
            <a:ext cx="4648200" cy="358140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2813" y="4343400"/>
            <a:ext cx="5030787" cy="4114800"/>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33450" eaLnBrk="0" hangingPunct="0">
              <a:defRPr kumimoji="1" sz="1000" i="1" smtClean="0">
                <a:latin typeface="Times New Roman" pitchFamily="18" charset="0"/>
              </a:defRPr>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884613" y="8686800"/>
            <a:ext cx="2973387"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33450" eaLnBrk="0" hangingPunct="0">
              <a:defRPr kumimoji="1" sz="1000" i="1" smtClean="0">
                <a:latin typeface="Times New Roman" pitchFamily="18" charset="0"/>
              </a:defRPr>
            </a:lvl1pPr>
          </a:lstStyle>
          <a:p>
            <a:pPr>
              <a:defRPr/>
            </a:pPr>
            <a:r>
              <a:rPr lang="en-US"/>
              <a:t>##</a:t>
            </a:r>
            <a:endParaRPr lang="en-US" sz="1200"/>
          </a:p>
        </p:txBody>
      </p:sp>
    </p:spTree>
    <p:extLst>
      <p:ext uri="{BB962C8B-B14F-4D97-AF65-F5344CB8AC3E}">
        <p14:creationId xmlns:p14="http://schemas.microsoft.com/office/powerpoint/2010/main" val="399953967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a:t>*</a:t>
            </a:r>
            <a:endParaRPr lang="en-US" sz="1200" i="0"/>
          </a:p>
        </p:txBody>
      </p:sp>
      <p:sp>
        <p:nvSpPr>
          <p:cNvPr id="38915" name="Rectangle 3"/>
          <p:cNvSpPr>
            <a:spLocks noGrp="1" noChangeArrowheads="1"/>
          </p:cNvSpPr>
          <p:nvPr>
            <p:ph type="dt" sz="quarter" idx="1"/>
          </p:nvPr>
        </p:nvSpPr>
        <p:spPr>
          <a:noFill/>
        </p:spPr>
        <p:txBody>
          <a:bodyPr/>
          <a:lstStyle/>
          <a:p>
            <a:r>
              <a:rPr lang="en-US"/>
              <a:t>07/16/96</a:t>
            </a:r>
            <a:endParaRPr lang="en-US" sz="1200" i="0"/>
          </a:p>
        </p:txBody>
      </p:sp>
      <p:sp>
        <p:nvSpPr>
          <p:cNvPr id="38916" name="Rectangle 6"/>
          <p:cNvSpPr>
            <a:spLocks noGrp="1" noChangeArrowheads="1"/>
          </p:cNvSpPr>
          <p:nvPr>
            <p:ph type="ftr" sz="quarter" idx="4"/>
          </p:nvPr>
        </p:nvSpPr>
        <p:spPr>
          <a:noFill/>
        </p:spPr>
        <p:txBody>
          <a:bodyPr/>
          <a:lstStyle/>
          <a:p>
            <a:r>
              <a:rPr lang="en-US"/>
              <a:t>*</a:t>
            </a:r>
            <a:endParaRPr lang="en-US" sz="1200" i="0"/>
          </a:p>
        </p:txBody>
      </p:sp>
      <p:sp>
        <p:nvSpPr>
          <p:cNvPr id="38917" name="Rectangle 7"/>
          <p:cNvSpPr>
            <a:spLocks noGrp="1" noChangeArrowheads="1"/>
          </p:cNvSpPr>
          <p:nvPr>
            <p:ph type="sldNum" sz="quarter" idx="5"/>
          </p:nvPr>
        </p:nvSpPr>
        <p:spPr>
          <a:noFill/>
        </p:spPr>
        <p:txBody>
          <a:bodyPr/>
          <a:lstStyle/>
          <a:p>
            <a:r>
              <a:rPr lang="en-US"/>
              <a:t>##</a:t>
            </a:r>
            <a:endParaRPr lang="en-US" sz="1200" i="0"/>
          </a:p>
        </p:txBody>
      </p:sp>
      <p:sp>
        <p:nvSpPr>
          <p:cNvPr id="38918" name="Rectangle 2"/>
          <p:cNvSpPr>
            <a:spLocks noGrp="1" noRot="1" noChangeAspect="1" noChangeArrowheads="1" noTextEdit="1"/>
          </p:cNvSpPr>
          <p:nvPr>
            <p:ph type="sldImg"/>
          </p:nvPr>
        </p:nvSpPr>
        <p:spPr>
          <a:xfrm>
            <a:off x="1117600" y="704850"/>
            <a:ext cx="4699000" cy="3524250"/>
          </a:xfrm>
          <a:ln/>
        </p:spPr>
      </p:sp>
      <p:sp>
        <p:nvSpPr>
          <p:cNvPr id="38919" name="Rectangle 3"/>
          <p:cNvSpPr>
            <a:spLocks noGrp="1" noChangeArrowheads="1"/>
          </p:cNvSpPr>
          <p:nvPr>
            <p:ph type="body" idx="1"/>
          </p:nvPr>
        </p:nvSpPr>
        <p:spPr>
          <a:xfrm>
            <a:off x="923925" y="4464050"/>
            <a:ext cx="5086350" cy="4229100"/>
          </a:xfrm>
          <a:noFill/>
          <a:ln/>
        </p:spPr>
        <p:txBody>
          <a:bodyPr/>
          <a:lstStyle/>
          <a:p>
            <a:endParaRPr lang="en-US" smtClean="0"/>
          </a:p>
        </p:txBody>
      </p:sp>
    </p:spTree>
    <p:extLst>
      <p:ext uri="{BB962C8B-B14F-4D97-AF65-F5344CB8AC3E}">
        <p14:creationId xmlns:p14="http://schemas.microsoft.com/office/powerpoint/2010/main" val="343295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F491E4-A142-4CC0-864C-CDE84FBFB7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1D4E20-3488-4D4E-8375-E878BE1177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5D3DF1-8ED8-4BE4-A765-1E922382085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C443F0-1BDF-4AC7-A152-15F59E87713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BEED48-7FD2-41E5-967F-F2E7D5729E8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5C5A203-F889-4744-B3E3-8727B39C42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C825D4-6D26-4C4E-8E25-3D5376E355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BCE6F-957B-4A63-AB8B-E3DA6E9EA4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C90AA1-2117-4E5C-8E61-85564C932B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4A4B90-A9FA-4CEF-9E32-E268E9721ED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05D21B-38F5-469F-805A-BBD63FD7D4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C60641-174B-423E-9C31-F242A0D5B9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44D28A-9FB1-4189-820D-15A63EAF2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B85BB9-8F06-4B42-9496-C738A57F88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276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276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F62F26E-7C20-4D52-90A4-1769F259C8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file:///Z:\My%20Documents\Chemistry%201%20Power%20Point\radioactivityofeverydayob.mov" TargetMode="External"/><Relationship Id="rId1" Type="http://schemas.openxmlformats.org/officeDocument/2006/relationships/video" Target="file:///Z:\My%20Documents\Chemistry%201%20Power%20Point\geigercounter.mov"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 Target="slide13.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lIns="92075" tIns="46038" rIns="92075" bIns="46038" anchorCtr="1"/>
          <a:lstStyle/>
          <a:p>
            <a:pPr eaLnBrk="1" hangingPunct="1">
              <a:defRPr/>
            </a:pPr>
            <a:r>
              <a:rPr lang="en-US" smtClean="0">
                <a:effectLst>
                  <a:outerShdw blurRad="38100" dist="38100" dir="2700000" algn="tl">
                    <a:srgbClr val="C0C0C0"/>
                  </a:outerShdw>
                </a:effectLst>
              </a:rPr>
              <a:t>Chapter 28 Nuclear Chemistry</a:t>
            </a:r>
          </a:p>
        </p:txBody>
      </p:sp>
      <p:pic>
        <p:nvPicPr>
          <p:cNvPr id="13315" name="Picture 1032"/>
          <p:cNvPicPr>
            <a:picLocks noChangeAspect="1" noChangeArrowheads="1"/>
          </p:cNvPicPr>
          <p:nvPr/>
        </p:nvPicPr>
        <p:blipFill>
          <a:blip r:embed="rId2" cstate="print"/>
          <a:srcRect/>
          <a:stretch>
            <a:fillRect/>
          </a:stretch>
        </p:blipFill>
        <p:spPr bwMode="auto">
          <a:xfrm>
            <a:off x="2514600" y="1828800"/>
            <a:ext cx="4343400" cy="41941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Neutron-Proton Ratios</a:t>
            </a:r>
          </a:p>
        </p:txBody>
      </p:sp>
      <p:sp>
        <p:nvSpPr>
          <p:cNvPr id="20483" name="Rectangle 3"/>
          <p:cNvSpPr>
            <a:spLocks noGrp="1" noChangeArrowheads="1"/>
          </p:cNvSpPr>
          <p:nvPr>
            <p:ph type="body" sz="half" idx="1"/>
          </p:nvPr>
        </p:nvSpPr>
        <p:spPr>
          <a:xfrm>
            <a:off x="381000" y="1981200"/>
            <a:ext cx="4038600" cy="4648200"/>
          </a:xfrm>
        </p:spPr>
        <p:txBody>
          <a:bodyPr/>
          <a:lstStyle/>
          <a:p>
            <a:pPr eaLnBrk="1" hangingPunct="1">
              <a:buFontTx/>
              <a:buNone/>
            </a:pPr>
            <a:r>
              <a:rPr lang="en-US" smtClean="0"/>
              <a:t>	As nuclei get larger, it takes a greater number of neutrons to stabilize the nucleus.</a:t>
            </a:r>
            <a:endParaRPr lang="en-US" smtClean="0">
              <a:sym typeface="Symbol" pitchFamily="18" charset="2"/>
            </a:endParaRPr>
          </a:p>
        </p:txBody>
      </p:sp>
      <p:pic>
        <p:nvPicPr>
          <p:cNvPr id="20484" name="Picture 4" descr="21_02"/>
          <p:cNvPicPr>
            <a:picLocks noGrp="1" noChangeAspect="1" noChangeArrowheads="1"/>
          </p:cNvPicPr>
          <p:nvPr>
            <p:ph sz="half" idx="2"/>
          </p:nvPr>
        </p:nvPicPr>
        <p:blipFill>
          <a:blip r:embed="rId2" cstate="print"/>
          <a:srcRect b="3720"/>
          <a:stretch>
            <a:fillRect/>
          </a:stretch>
        </p:blipFill>
        <p:spPr>
          <a:xfrm>
            <a:off x="5211763" y="1524000"/>
            <a:ext cx="3089275" cy="4565650"/>
          </a:xfrm>
          <a:noFill/>
        </p:spPr>
      </p:pic>
      <p:sp>
        <p:nvSpPr>
          <p:cNvPr id="20485" name="Oval 5"/>
          <p:cNvSpPr>
            <a:spLocks noChangeArrowheads="1"/>
          </p:cNvSpPr>
          <p:nvPr/>
        </p:nvSpPr>
        <p:spPr bwMode="auto">
          <a:xfrm rot="1569334">
            <a:off x="6705600" y="1371600"/>
            <a:ext cx="1371600" cy="3733800"/>
          </a:xfrm>
          <a:prstGeom prst="ellipse">
            <a:avLst/>
          </a:prstGeom>
          <a:noFill/>
          <a:ln w="19050">
            <a:solidFill>
              <a:srgbClr val="C82E32"/>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026"/>
          <p:cNvSpPr>
            <a:spLocks noGrp="1" noChangeArrowheads="1"/>
          </p:cNvSpPr>
          <p:nvPr>
            <p:ph type="title"/>
          </p:nvPr>
        </p:nvSpPr>
        <p:spPr>
          <a:xfrm>
            <a:off x="152400" y="152400"/>
            <a:ext cx="8229600" cy="1143000"/>
          </a:xfrm>
        </p:spPr>
        <p:txBody>
          <a:bodyPr/>
          <a:lstStyle/>
          <a:p>
            <a:pPr eaLnBrk="1" hangingPunct="1"/>
            <a:r>
              <a:rPr lang="en-US" smtClean="0"/>
              <a:t>Alpha Decay</a:t>
            </a:r>
          </a:p>
        </p:txBody>
      </p:sp>
      <p:sp>
        <p:nvSpPr>
          <p:cNvPr id="3076" name="Rectangle 1027"/>
          <p:cNvSpPr>
            <a:spLocks noGrp="1" noChangeArrowheads="1"/>
          </p:cNvSpPr>
          <p:nvPr>
            <p:ph type="body" idx="1"/>
          </p:nvPr>
        </p:nvSpPr>
        <p:spPr>
          <a:xfrm>
            <a:off x="457200" y="2773363"/>
            <a:ext cx="8229600" cy="3352800"/>
          </a:xfrm>
        </p:spPr>
        <p:txBody>
          <a:bodyPr/>
          <a:lstStyle/>
          <a:p>
            <a:pPr eaLnBrk="1" hangingPunct="1"/>
            <a:r>
              <a:rPr lang="en-US" sz="2400" smtClean="0"/>
              <a:t>The nucleus ejects two protons and two neutrons.  The atomic mass decreases by 4, the atomic number decreases by 2.</a:t>
            </a:r>
            <a:endParaRPr lang="en-US" sz="2400" baseline="-25000" smtClean="0"/>
          </a:p>
          <a:p>
            <a:pPr eaLnBrk="1" hangingPunct="1"/>
            <a:r>
              <a:rPr lang="en-US" sz="2400" baseline="30000" smtClean="0"/>
              <a:t>238</a:t>
            </a:r>
            <a:r>
              <a:rPr lang="en-US" sz="2400" baseline="-25000" smtClean="0"/>
              <a:t>92</a:t>
            </a:r>
            <a:r>
              <a:rPr lang="en-US" sz="2400" smtClean="0"/>
              <a:t>U       </a:t>
            </a:r>
            <a:r>
              <a:rPr lang="en-US" sz="2400" b="1" smtClean="0">
                <a:sym typeface="Symbol" pitchFamily="18" charset="2"/>
              </a:rPr>
              <a:t></a:t>
            </a:r>
          </a:p>
        </p:txBody>
      </p:sp>
      <p:graphicFrame>
        <p:nvGraphicFramePr>
          <p:cNvPr id="3074" name="Object 1029"/>
          <p:cNvGraphicFramePr>
            <a:graphicFrameLocks noChangeAspect="1"/>
          </p:cNvGraphicFramePr>
          <p:nvPr/>
        </p:nvGraphicFramePr>
        <p:xfrm>
          <a:off x="1600200" y="1066800"/>
          <a:ext cx="5791200" cy="1758950"/>
        </p:xfrm>
        <a:graphic>
          <a:graphicData uri="http://schemas.openxmlformats.org/presentationml/2006/ole">
            <mc:AlternateContent xmlns:mc="http://schemas.openxmlformats.org/markup-compatibility/2006">
              <mc:Choice xmlns:v="urn:schemas-microsoft-com:vml" Requires="v">
                <p:oleObj spid="_x0000_s3078" name="Bitmap Image" r:id="rId3" imgW="2886478" imgH="876190" progId="Paint.Picture">
                  <p:embed/>
                </p:oleObj>
              </mc:Choice>
              <mc:Fallback>
                <p:oleObj name="Bitmap Image" r:id="rId3" imgW="2886478" imgH="876190" progId="Paint.Picture">
                  <p:embed/>
                  <p:pic>
                    <p:nvPicPr>
                      <p:cNvPr id="0"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066800"/>
                        <a:ext cx="57912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3065" name="Rectangle 1033"/>
          <p:cNvSpPr>
            <a:spLocks noChangeArrowheads="1"/>
          </p:cNvSpPr>
          <p:nvPr/>
        </p:nvSpPr>
        <p:spPr bwMode="auto">
          <a:xfrm>
            <a:off x="2743200" y="3962400"/>
            <a:ext cx="2906713" cy="457200"/>
          </a:xfrm>
          <a:prstGeom prst="rect">
            <a:avLst/>
          </a:prstGeom>
          <a:noFill/>
          <a:ln w="12700">
            <a:noFill/>
            <a:miter lim="800000"/>
            <a:headEnd/>
            <a:tailEnd/>
          </a:ln>
        </p:spPr>
        <p:txBody>
          <a:bodyPr wrap="none">
            <a:spAutoFit/>
          </a:bodyPr>
          <a:lstStyle/>
          <a:p>
            <a:r>
              <a:rPr lang="en-US" sz="2400" baseline="30000"/>
              <a:t>234</a:t>
            </a:r>
            <a:r>
              <a:rPr lang="en-US" sz="2400" baseline="-25000"/>
              <a:t>90</a:t>
            </a:r>
            <a:r>
              <a:rPr lang="en-US" sz="2400"/>
              <a:t>Th     +       </a:t>
            </a:r>
            <a:r>
              <a:rPr lang="en-US" sz="2400" baseline="30000"/>
              <a:t>4</a:t>
            </a:r>
            <a:r>
              <a:rPr lang="en-US" sz="2400" baseline="-25000"/>
              <a:t>2</a:t>
            </a:r>
            <a:r>
              <a:rPr lang="en-US" sz="2400"/>
              <a:t>He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3065"/>
                                        </p:tgtEl>
                                        <p:attrNameLst>
                                          <p:attrName>style.visibility</p:attrName>
                                        </p:attrNameLst>
                                      </p:cBhvr>
                                      <p:to>
                                        <p:strVal val="visible"/>
                                      </p:to>
                                    </p:set>
                                    <p:anim calcmode="lin" valueType="num">
                                      <p:cBhvr additive="base">
                                        <p:cTn id="7" dur="500" fill="hold"/>
                                        <p:tgtEl>
                                          <p:spTgt spid="173065"/>
                                        </p:tgtEl>
                                        <p:attrNameLst>
                                          <p:attrName>ppt_x</p:attrName>
                                        </p:attrNameLst>
                                      </p:cBhvr>
                                      <p:tavLst>
                                        <p:tav tm="0">
                                          <p:val>
                                            <p:strVal val="#ppt_x"/>
                                          </p:val>
                                        </p:tav>
                                        <p:tav tm="100000">
                                          <p:val>
                                            <p:strVal val="#ppt_x"/>
                                          </p:val>
                                        </p:tav>
                                      </p:tavLst>
                                    </p:anim>
                                    <p:anim calcmode="lin" valueType="num">
                                      <p:cBhvr additive="base">
                                        <p:cTn id="8" dur="500" fill="hold"/>
                                        <p:tgtEl>
                                          <p:spTgt spid="1730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26"/>
          <p:cNvSpPr>
            <a:spLocks noGrp="1" noChangeArrowheads="1"/>
          </p:cNvSpPr>
          <p:nvPr>
            <p:ph type="title"/>
          </p:nvPr>
        </p:nvSpPr>
        <p:spPr/>
        <p:txBody>
          <a:bodyPr/>
          <a:lstStyle/>
          <a:p>
            <a:pPr eaLnBrk="1" hangingPunct="1"/>
            <a:r>
              <a:rPr lang="en-US" smtClean="0"/>
              <a:t>Beta Decay</a:t>
            </a:r>
          </a:p>
        </p:txBody>
      </p:sp>
      <p:sp>
        <p:nvSpPr>
          <p:cNvPr id="4100" name="Rectangle 1027"/>
          <p:cNvSpPr>
            <a:spLocks noGrp="1" noChangeArrowheads="1"/>
          </p:cNvSpPr>
          <p:nvPr>
            <p:ph type="body" idx="1"/>
          </p:nvPr>
        </p:nvSpPr>
        <p:spPr>
          <a:xfrm>
            <a:off x="457200" y="3352800"/>
            <a:ext cx="8229600" cy="3352800"/>
          </a:xfrm>
        </p:spPr>
        <p:txBody>
          <a:bodyPr/>
          <a:lstStyle/>
          <a:p>
            <a:pPr eaLnBrk="1" hangingPunct="1"/>
            <a:r>
              <a:rPr lang="en-US" sz="2400" smtClean="0"/>
              <a:t>A neutron decays into a proton and an electron.  The electron is ejected from the nucleus as a beta particle.  The atomic mass remains the same, but the atomic number increases by 1.</a:t>
            </a:r>
            <a:endParaRPr lang="en-US" sz="2400" baseline="-25000" smtClean="0"/>
          </a:p>
          <a:p>
            <a:pPr eaLnBrk="1" hangingPunct="1"/>
            <a:r>
              <a:rPr lang="en-US" sz="2400" baseline="30000" smtClean="0"/>
              <a:t>14</a:t>
            </a:r>
            <a:r>
              <a:rPr lang="en-US" sz="2400" baseline="-25000" smtClean="0"/>
              <a:t>6</a:t>
            </a:r>
            <a:r>
              <a:rPr lang="en-US" sz="2400" smtClean="0"/>
              <a:t>C </a:t>
            </a:r>
            <a:r>
              <a:rPr lang="en-US" sz="2400" b="1" smtClean="0">
                <a:sym typeface="Symbol" pitchFamily="18" charset="2"/>
              </a:rPr>
              <a:t></a:t>
            </a:r>
          </a:p>
        </p:txBody>
      </p:sp>
      <p:graphicFrame>
        <p:nvGraphicFramePr>
          <p:cNvPr id="4098" name="Object 1029"/>
          <p:cNvGraphicFramePr>
            <a:graphicFrameLocks noChangeAspect="1"/>
          </p:cNvGraphicFramePr>
          <p:nvPr/>
        </p:nvGraphicFramePr>
        <p:xfrm>
          <a:off x="1066800" y="1219200"/>
          <a:ext cx="6400800" cy="1938338"/>
        </p:xfrm>
        <a:graphic>
          <a:graphicData uri="http://schemas.openxmlformats.org/presentationml/2006/ole">
            <mc:AlternateContent xmlns:mc="http://schemas.openxmlformats.org/markup-compatibility/2006">
              <mc:Choice xmlns:v="urn:schemas-microsoft-com:vml" Requires="v">
                <p:oleObj spid="_x0000_s4102" name="Bitmap Image" r:id="rId3" imgW="2895238" imgH="876190" progId="Paint.Picture">
                  <p:embed/>
                </p:oleObj>
              </mc:Choice>
              <mc:Fallback>
                <p:oleObj name="Bitmap Image" r:id="rId3" imgW="2895238" imgH="876190" progId="Paint.Picture">
                  <p:embed/>
                  <p:pic>
                    <p:nvPicPr>
                      <p:cNvPr id="0"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64008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090" name="Rectangle 1034"/>
          <p:cNvSpPr>
            <a:spLocks noChangeArrowheads="1"/>
          </p:cNvSpPr>
          <p:nvPr/>
        </p:nvSpPr>
        <p:spPr bwMode="auto">
          <a:xfrm>
            <a:off x="2133600" y="4876800"/>
            <a:ext cx="2393950" cy="457200"/>
          </a:xfrm>
          <a:prstGeom prst="rect">
            <a:avLst/>
          </a:prstGeom>
          <a:noFill/>
          <a:ln w="12700">
            <a:noFill/>
            <a:miter lim="800000"/>
            <a:headEnd/>
            <a:tailEnd/>
          </a:ln>
        </p:spPr>
        <p:txBody>
          <a:bodyPr wrap="none">
            <a:spAutoFit/>
          </a:bodyPr>
          <a:lstStyle/>
          <a:p>
            <a:r>
              <a:rPr lang="en-US" sz="2400" baseline="30000"/>
              <a:t>14</a:t>
            </a:r>
            <a:r>
              <a:rPr lang="en-US" sz="2400" baseline="-25000"/>
              <a:t>7</a:t>
            </a:r>
            <a:r>
              <a:rPr lang="en-US" sz="2400"/>
              <a:t>N     +       </a:t>
            </a:r>
            <a:r>
              <a:rPr lang="en-US" sz="2400" baseline="30000"/>
              <a:t>0</a:t>
            </a:r>
            <a:r>
              <a:rPr lang="en-US" sz="2400" baseline="-25000"/>
              <a:t>-1</a:t>
            </a:r>
            <a:r>
              <a:rPr lang="en-US" sz="2400"/>
              <a: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4090"/>
                                        </p:tgtEl>
                                        <p:attrNameLst>
                                          <p:attrName>style.visibility</p:attrName>
                                        </p:attrNameLst>
                                      </p:cBhvr>
                                      <p:to>
                                        <p:strVal val="visible"/>
                                      </p:to>
                                    </p:set>
                                    <p:anim calcmode="lin" valueType="num">
                                      <p:cBhvr>
                                        <p:cTn id="7" dur="1000" fill="hold"/>
                                        <p:tgtEl>
                                          <p:spTgt spid="174090"/>
                                        </p:tgtEl>
                                        <p:attrNameLst>
                                          <p:attrName>ppt_w</p:attrName>
                                        </p:attrNameLst>
                                      </p:cBhvr>
                                      <p:tavLst>
                                        <p:tav tm="0">
                                          <p:val>
                                            <p:fltVal val="0"/>
                                          </p:val>
                                        </p:tav>
                                        <p:tav tm="100000">
                                          <p:val>
                                            <p:strVal val="#ppt_w"/>
                                          </p:val>
                                        </p:tav>
                                      </p:tavLst>
                                    </p:anim>
                                    <p:anim calcmode="lin" valueType="num">
                                      <p:cBhvr>
                                        <p:cTn id="8" dur="1000" fill="hold"/>
                                        <p:tgtEl>
                                          <p:spTgt spid="174090"/>
                                        </p:tgtEl>
                                        <p:attrNameLst>
                                          <p:attrName>ppt_h</p:attrName>
                                        </p:attrNameLst>
                                      </p:cBhvr>
                                      <p:tavLst>
                                        <p:tav tm="0">
                                          <p:val>
                                            <p:fltVal val="0"/>
                                          </p:val>
                                        </p:tav>
                                        <p:tav tm="100000">
                                          <p:val>
                                            <p:strVal val="#ppt_h"/>
                                          </p:val>
                                        </p:tav>
                                      </p:tavLst>
                                    </p:anim>
                                    <p:anim calcmode="lin" valueType="num">
                                      <p:cBhvr>
                                        <p:cTn id="9" dur="1000" fill="hold"/>
                                        <p:tgtEl>
                                          <p:spTgt spid="1740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0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0"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0"/>
            <a:ext cx="8229600" cy="1143000"/>
          </a:xfrm>
        </p:spPr>
        <p:txBody>
          <a:bodyPr/>
          <a:lstStyle/>
          <a:p>
            <a:pPr eaLnBrk="1" hangingPunct="1"/>
            <a:r>
              <a:rPr lang="en-US" smtClean="0"/>
              <a:t>Gamma Decay</a:t>
            </a:r>
          </a:p>
        </p:txBody>
      </p:sp>
      <p:sp>
        <p:nvSpPr>
          <p:cNvPr id="5124" name="Rectangle 3"/>
          <p:cNvSpPr>
            <a:spLocks noGrp="1" noChangeArrowheads="1"/>
          </p:cNvSpPr>
          <p:nvPr>
            <p:ph type="body" idx="1"/>
          </p:nvPr>
        </p:nvSpPr>
        <p:spPr>
          <a:xfrm>
            <a:off x="609600" y="2895600"/>
            <a:ext cx="7772400" cy="3505200"/>
          </a:xfrm>
        </p:spPr>
        <p:txBody>
          <a:bodyPr/>
          <a:lstStyle/>
          <a:p>
            <a:pPr eaLnBrk="1" hangingPunct="1">
              <a:buFontTx/>
              <a:buNone/>
            </a:pPr>
            <a:r>
              <a:rPr lang="en-US" sz="2400" smtClean="0"/>
              <a:t>	The nucleus has energy levels just like electrons, but the involve a lot more energy.  When the nucleus becomes more stable, a gamma ray may be released.  This is a photon of high-energy light, and has no mass or charge.  The atomic mass and number do not change with gamma.  Gamma may occur by itself, or in conjunction with any other decay type.</a:t>
            </a:r>
            <a:endParaRPr lang="en-US" smtClean="0"/>
          </a:p>
        </p:txBody>
      </p:sp>
      <p:graphicFrame>
        <p:nvGraphicFramePr>
          <p:cNvPr id="5122" name="Object 5"/>
          <p:cNvGraphicFramePr>
            <a:graphicFrameLocks noChangeAspect="1"/>
          </p:cNvGraphicFramePr>
          <p:nvPr/>
        </p:nvGraphicFramePr>
        <p:xfrm>
          <a:off x="1752600" y="946150"/>
          <a:ext cx="6019800" cy="1860550"/>
        </p:xfrm>
        <a:graphic>
          <a:graphicData uri="http://schemas.openxmlformats.org/presentationml/2006/ole">
            <mc:AlternateContent xmlns:mc="http://schemas.openxmlformats.org/markup-compatibility/2006">
              <mc:Choice xmlns:v="urn:schemas-microsoft-com:vml" Requires="v">
                <p:oleObj spid="_x0000_s5126" name="Bitmap Image" r:id="rId3" imgW="2895238" imgH="895238" progId="Paint.Picture">
                  <p:embed/>
                </p:oleObj>
              </mc:Choice>
              <mc:Fallback>
                <p:oleObj name="Bitmap Image" r:id="rId3" imgW="2895238" imgH="895238"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46150"/>
                        <a:ext cx="60198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Radioactive Series</a:t>
            </a:r>
          </a:p>
        </p:txBody>
      </p:sp>
      <p:sp>
        <p:nvSpPr>
          <p:cNvPr id="296963" name="Rectangle 3"/>
          <p:cNvSpPr>
            <a:spLocks noGrp="1" noChangeArrowheads="1"/>
          </p:cNvSpPr>
          <p:nvPr>
            <p:ph type="body" sz="half" idx="2"/>
          </p:nvPr>
        </p:nvSpPr>
        <p:spPr>
          <a:xfrm>
            <a:off x="4648200" y="1676400"/>
            <a:ext cx="4191000" cy="4495800"/>
          </a:xfrm>
        </p:spPr>
        <p:txBody>
          <a:bodyPr/>
          <a:lstStyle/>
          <a:p>
            <a:pPr eaLnBrk="1" hangingPunct="1"/>
            <a:r>
              <a:rPr lang="en-US" sz="2800" smtClean="0"/>
              <a:t>Large radioactive nuclei cannot stabilize by undergoing only one nuclear transformation.</a:t>
            </a:r>
          </a:p>
          <a:p>
            <a:pPr eaLnBrk="1" hangingPunct="1"/>
            <a:r>
              <a:rPr lang="en-US" sz="2800" smtClean="0"/>
              <a:t>They undergo a series of decays until they form a stable nuclide (often a nuclide of lead).</a:t>
            </a:r>
          </a:p>
        </p:txBody>
      </p:sp>
      <p:pic>
        <p:nvPicPr>
          <p:cNvPr id="21508" name="Picture 4" descr="21_04"/>
          <p:cNvPicPr>
            <a:picLocks noGrp="1" noChangeAspect="1" noChangeArrowheads="1"/>
          </p:cNvPicPr>
          <p:nvPr>
            <p:ph sz="half" idx="1"/>
          </p:nvPr>
        </p:nvPicPr>
        <p:blipFill>
          <a:blip r:embed="rId2" cstate="print"/>
          <a:srcRect b="3720"/>
          <a:stretch>
            <a:fillRect/>
          </a:stretch>
        </p:blipFill>
        <p:spPr>
          <a:xfrm>
            <a:off x="228600" y="1447800"/>
            <a:ext cx="3981450" cy="51054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63">
                                            <p:txEl>
                                              <p:pRg st="1" end="1"/>
                                            </p:txEl>
                                          </p:spTgt>
                                        </p:tgtEl>
                                        <p:attrNameLst>
                                          <p:attrName>style.visibility</p:attrName>
                                        </p:attrNameLst>
                                      </p:cBhvr>
                                      <p:to>
                                        <p:strVal val="visible"/>
                                      </p:to>
                                    </p:set>
                                    <p:animEffect transition="in" filter="fade">
                                      <p:cBhvr>
                                        <p:cTn id="7" dur="2000"/>
                                        <p:tgtEl>
                                          <p:spTgt spid="296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Charges of Decay Particles</a:t>
            </a:r>
          </a:p>
        </p:txBody>
      </p:sp>
      <p:graphicFrame>
        <p:nvGraphicFramePr>
          <p:cNvPr id="6146" name="Object 5"/>
          <p:cNvGraphicFramePr>
            <a:graphicFrameLocks noChangeAspect="1"/>
          </p:cNvGraphicFramePr>
          <p:nvPr/>
        </p:nvGraphicFramePr>
        <p:xfrm>
          <a:off x="838200" y="1557338"/>
          <a:ext cx="8001000" cy="4151312"/>
        </p:xfrm>
        <a:graphic>
          <a:graphicData uri="http://schemas.openxmlformats.org/presentationml/2006/ole">
            <mc:AlternateContent xmlns:mc="http://schemas.openxmlformats.org/markup-compatibility/2006">
              <mc:Choice xmlns:v="urn:schemas-microsoft-com:vml" Requires="v">
                <p:oleObj spid="_x0000_s6150" name="Bitmap Image" r:id="rId3" imgW="4571429" imgH="2371429" progId="Paint.Picture">
                  <p:embed/>
                </p:oleObj>
              </mc:Choice>
              <mc:Fallback>
                <p:oleObj name="Bitmap Image" r:id="rId3" imgW="4571429" imgH="2371429"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57338"/>
                        <a:ext cx="8001000"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8"/>
          <p:cNvSpPr txBox="1">
            <a:spLocks noChangeArrowheads="1"/>
          </p:cNvSpPr>
          <p:nvPr/>
        </p:nvSpPr>
        <p:spPr bwMode="auto">
          <a:xfrm>
            <a:off x="381000" y="5638800"/>
            <a:ext cx="4648200" cy="641350"/>
          </a:xfrm>
          <a:prstGeom prst="rect">
            <a:avLst/>
          </a:prstGeom>
          <a:noFill/>
          <a:ln w="12700">
            <a:noFill/>
            <a:miter lim="800000"/>
            <a:headEnd/>
            <a:tailEnd/>
          </a:ln>
        </p:spPr>
        <p:txBody>
          <a:bodyPr>
            <a:spAutoFit/>
          </a:bodyPr>
          <a:lstStyle/>
          <a:p>
            <a:pPr>
              <a:spcBef>
                <a:spcPct val="50000"/>
              </a:spcBef>
            </a:pPr>
            <a:r>
              <a:rPr lang="en-US" b="1">
                <a:solidFill>
                  <a:schemeClr val="accent2"/>
                </a:solidFill>
              </a:rPr>
              <a:t>What is the charge for each particle?   Positive?  Negative or Neutral?</a:t>
            </a:r>
          </a:p>
        </p:txBody>
      </p:sp>
      <p:sp>
        <p:nvSpPr>
          <p:cNvPr id="177161" name="Rectangle 9"/>
          <p:cNvSpPr>
            <a:spLocks noChangeArrowheads="1"/>
          </p:cNvSpPr>
          <p:nvPr/>
        </p:nvSpPr>
        <p:spPr bwMode="auto">
          <a:xfrm>
            <a:off x="5257800" y="5638800"/>
            <a:ext cx="3422650" cy="915988"/>
          </a:xfrm>
          <a:prstGeom prst="rect">
            <a:avLst/>
          </a:prstGeom>
          <a:noFill/>
          <a:ln w="12700">
            <a:noFill/>
            <a:miter lim="800000"/>
            <a:headEnd/>
            <a:tailEnd/>
          </a:ln>
        </p:spPr>
        <p:txBody>
          <a:bodyPr>
            <a:spAutoFit/>
          </a:bodyPr>
          <a:lstStyle/>
          <a:p>
            <a:r>
              <a:rPr lang="en-US" b="1">
                <a:solidFill>
                  <a:srgbClr val="FF3300"/>
                </a:solidFill>
              </a:rPr>
              <a:t>Alpha Particle: Positive  </a:t>
            </a:r>
            <a:br>
              <a:rPr lang="en-US" b="1">
                <a:solidFill>
                  <a:srgbClr val="FF3300"/>
                </a:solidFill>
              </a:rPr>
            </a:br>
            <a:r>
              <a:rPr lang="en-US" b="1">
                <a:solidFill>
                  <a:srgbClr val="FF3300"/>
                </a:solidFill>
              </a:rPr>
              <a:t>Beta Particle:  Negative </a:t>
            </a:r>
            <a:br>
              <a:rPr lang="en-US" b="1">
                <a:solidFill>
                  <a:srgbClr val="FF3300"/>
                </a:solidFill>
              </a:rPr>
            </a:br>
            <a:r>
              <a:rPr lang="en-US" b="1">
                <a:solidFill>
                  <a:srgbClr val="FF3300"/>
                </a:solidFill>
              </a:rPr>
              <a:t>Gamma Particle(Ray): Neutral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7161"/>
                                        </p:tgtEl>
                                        <p:attrNameLst>
                                          <p:attrName>style.visibility</p:attrName>
                                        </p:attrNameLst>
                                      </p:cBhvr>
                                      <p:to>
                                        <p:strVal val="visible"/>
                                      </p:to>
                                    </p:set>
                                    <p:anim calcmode="lin" valueType="num">
                                      <p:cBhvr>
                                        <p:cTn id="7" dur="1000" fill="hold"/>
                                        <p:tgtEl>
                                          <p:spTgt spid="177161"/>
                                        </p:tgtEl>
                                        <p:attrNameLst>
                                          <p:attrName>ppt_w</p:attrName>
                                        </p:attrNameLst>
                                      </p:cBhvr>
                                      <p:tavLst>
                                        <p:tav tm="0">
                                          <p:val>
                                            <p:fltVal val="0"/>
                                          </p:val>
                                        </p:tav>
                                        <p:tav tm="100000">
                                          <p:val>
                                            <p:strVal val="#ppt_w"/>
                                          </p:val>
                                        </p:tav>
                                      </p:tavLst>
                                    </p:anim>
                                    <p:anim calcmode="lin" valueType="num">
                                      <p:cBhvr>
                                        <p:cTn id="8" dur="1000" fill="hold"/>
                                        <p:tgtEl>
                                          <p:spTgt spid="177161"/>
                                        </p:tgtEl>
                                        <p:attrNameLst>
                                          <p:attrName>ppt_h</p:attrName>
                                        </p:attrNameLst>
                                      </p:cBhvr>
                                      <p:tavLst>
                                        <p:tav tm="0">
                                          <p:val>
                                            <p:fltVal val="0"/>
                                          </p:val>
                                        </p:tav>
                                        <p:tav tm="100000">
                                          <p:val>
                                            <p:strVal val="#ppt_h"/>
                                          </p:val>
                                        </p:tav>
                                      </p:tavLst>
                                    </p:anim>
                                    <p:anim calcmode="lin" valueType="num">
                                      <p:cBhvr>
                                        <p:cTn id="9" dur="1000" fill="hold"/>
                                        <p:tgtEl>
                                          <p:spTgt spid="17716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1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274638"/>
            <a:ext cx="8229600" cy="609600"/>
          </a:xfrm>
        </p:spPr>
        <p:txBody>
          <a:bodyPr/>
          <a:lstStyle/>
          <a:p>
            <a:pPr eaLnBrk="1" hangingPunct="1">
              <a:defRPr/>
            </a:pPr>
            <a:r>
              <a:rPr lang="en-US" altLang="en-US" b="1" smtClean="0">
                <a:solidFill>
                  <a:schemeClr val="tx1"/>
                </a:solidFill>
                <a:effectLst>
                  <a:outerShdw blurRad="38100" dist="38100" dir="2700000" algn="tl">
                    <a:srgbClr val="C0C0C0"/>
                  </a:outerShdw>
                </a:effectLst>
              </a:rPr>
              <a:t>Penetrating Ability</a:t>
            </a:r>
          </a:p>
        </p:txBody>
      </p:sp>
      <p:pic>
        <p:nvPicPr>
          <p:cNvPr id="22531" name="Picture 3"/>
          <p:cNvPicPr>
            <a:picLocks noChangeAspect="1" noChangeArrowheads="1"/>
          </p:cNvPicPr>
          <p:nvPr/>
        </p:nvPicPr>
        <p:blipFill>
          <a:blip r:embed="rId2" cstate="print"/>
          <a:srcRect/>
          <a:stretch>
            <a:fillRect/>
          </a:stretch>
        </p:blipFill>
        <p:spPr bwMode="auto">
          <a:xfrm>
            <a:off x="552450" y="1905000"/>
            <a:ext cx="8591550" cy="4259263"/>
          </a:xfrm>
          <a:prstGeom prst="rect">
            <a:avLst/>
          </a:prstGeom>
          <a:noFill/>
          <a:ln w="9525">
            <a:noFill/>
            <a:miter lim="800000"/>
            <a:headEnd/>
            <a:tailEnd/>
          </a:ln>
        </p:spPr>
      </p:pic>
      <p:sp>
        <p:nvSpPr>
          <p:cNvPr id="22532" name="Text Box 5"/>
          <p:cNvSpPr txBox="1">
            <a:spLocks noChangeArrowheads="1"/>
          </p:cNvSpPr>
          <p:nvPr/>
        </p:nvSpPr>
        <p:spPr bwMode="auto">
          <a:xfrm>
            <a:off x="457200" y="5791200"/>
            <a:ext cx="7848600" cy="366713"/>
          </a:xfrm>
          <a:prstGeom prst="rect">
            <a:avLst/>
          </a:prstGeom>
          <a:noFill/>
          <a:ln w="12700">
            <a:noFill/>
            <a:miter lim="800000"/>
            <a:headEnd/>
            <a:tailEnd/>
          </a:ln>
        </p:spPr>
        <p:txBody>
          <a:bodyPr>
            <a:spAutoFit/>
          </a:bodyPr>
          <a:lstStyle/>
          <a:p>
            <a:pPr>
              <a:spcBef>
                <a:spcPct val="50000"/>
              </a:spcBef>
            </a:pPr>
            <a:r>
              <a:rPr lang="en-US"/>
              <a:t>Which has highest penetrating ability?                        Lowest?</a:t>
            </a:r>
          </a:p>
        </p:txBody>
      </p:sp>
      <p:sp>
        <p:nvSpPr>
          <p:cNvPr id="273414" name="Text Box 6"/>
          <p:cNvSpPr txBox="1">
            <a:spLocks noChangeArrowheads="1"/>
          </p:cNvSpPr>
          <p:nvPr/>
        </p:nvSpPr>
        <p:spPr bwMode="auto">
          <a:xfrm>
            <a:off x="4419600" y="5791200"/>
            <a:ext cx="1600200" cy="366713"/>
          </a:xfrm>
          <a:prstGeom prst="rect">
            <a:avLst/>
          </a:prstGeom>
          <a:noFill/>
          <a:ln w="12700">
            <a:noFill/>
            <a:miter lim="800000"/>
            <a:headEnd/>
            <a:tailEnd/>
          </a:ln>
        </p:spPr>
        <p:txBody>
          <a:bodyPr>
            <a:spAutoFit/>
          </a:bodyPr>
          <a:lstStyle/>
          <a:p>
            <a:pPr>
              <a:spcBef>
                <a:spcPct val="50000"/>
              </a:spcBef>
            </a:pPr>
            <a:r>
              <a:rPr lang="en-US">
                <a:solidFill>
                  <a:srgbClr val="FF3300"/>
                </a:solidFill>
              </a:rPr>
              <a:t>Gamma</a:t>
            </a:r>
          </a:p>
        </p:txBody>
      </p:sp>
      <p:sp>
        <p:nvSpPr>
          <p:cNvPr id="273415" name="Text Box 7"/>
          <p:cNvSpPr txBox="1">
            <a:spLocks noChangeArrowheads="1"/>
          </p:cNvSpPr>
          <p:nvPr/>
        </p:nvSpPr>
        <p:spPr bwMode="auto">
          <a:xfrm>
            <a:off x="7010400" y="5791200"/>
            <a:ext cx="1600200" cy="366713"/>
          </a:xfrm>
          <a:prstGeom prst="rect">
            <a:avLst/>
          </a:prstGeom>
          <a:noFill/>
          <a:ln w="12700">
            <a:noFill/>
            <a:miter lim="800000"/>
            <a:headEnd/>
            <a:tailEnd/>
          </a:ln>
        </p:spPr>
        <p:txBody>
          <a:bodyPr>
            <a:spAutoFit/>
          </a:bodyPr>
          <a:lstStyle/>
          <a:p>
            <a:pPr>
              <a:spcBef>
                <a:spcPct val="50000"/>
              </a:spcBef>
            </a:pPr>
            <a:r>
              <a:rPr lang="en-US">
                <a:solidFill>
                  <a:srgbClr val="FF3300"/>
                </a:solidFill>
              </a:rPr>
              <a:t>Alpha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3414"/>
                                        </p:tgtEl>
                                        <p:attrNameLst>
                                          <p:attrName>style.visibility</p:attrName>
                                        </p:attrNameLst>
                                      </p:cBhvr>
                                      <p:to>
                                        <p:strVal val="visible"/>
                                      </p:to>
                                    </p:set>
                                    <p:anim calcmode="lin" valueType="num">
                                      <p:cBhvr additive="base">
                                        <p:cTn id="7" dur="500" fill="hold"/>
                                        <p:tgtEl>
                                          <p:spTgt spid="273414"/>
                                        </p:tgtEl>
                                        <p:attrNameLst>
                                          <p:attrName>ppt_x</p:attrName>
                                        </p:attrNameLst>
                                      </p:cBhvr>
                                      <p:tavLst>
                                        <p:tav tm="0">
                                          <p:val>
                                            <p:strVal val="#ppt_x"/>
                                          </p:val>
                                        </p:tav>
                                        <p:tav tm="100000">
                                          <p:val>
                                            <p:strVal val="#ppt_x"/>
                                          </p:val>
                                        </p:tav>
                                      </p:tavLst>
                                    </p:anim>
                                    <p:anim calcmode="lin" valueType="num">
                                      <p:cBhvr additive="base">
                                        <p:cTn id="8" dur="500" fill="hold"/>
                                        <p:tgtEl>
                                          <p:spTgt spid="2734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3415"/>
                                        </p:tgtEl>
                                        <p:attrNameLst>
                                          <p:attrName>style.visibility</p:attrName>
                                        </p:attrNameLst>
                                      </p:cBhvr>
                                      <p:to>
                                        <p:strVal val="visible"/>
                                      </p:to>
                                    </p:set>
                                    <p:anim calcmode="lin" valueType="num">
                                      <p:cBhvr additive="base">
                                        <p:cTn id="13" dur="500" fill="hold"/>
                                        <p:tgtEl>
                                          <p:spTgt spid="273415"/>
                                        </p:tgtEl>
                                        <p:attrNameLst>
                                          <p:attrName>ppt_x</p:attrName>
                                        </p:attrNameLst>
                                      </p:cBhvr>
                                      <p:tavLst>
                                        <p:tav tm="0">
                                          <p:val>
                                            <p:strVal val="#ppt_x"/>
                                          </p:val>
                                        </p:tav>
                                        <p:tav tm="100000">
                                          <p:val>
                                            <p:strVal val="#ppt_x"/>
                                          </p:val>
                                        </p:tav>
                                      </p:tavLst>
                                    </p:anim>
                                    <p:anim calcmode="lin" valueType="num">
                                      <p:cBhvr additive="base">
                                        <p:cTn id="14" dur="500" fill="hold"/>
                                        <p:tgtEl>
                                          <p:spTgt spid="273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p:bldP spid="2734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chemeClr val="tx1"/>
                </a:solidFill>
              </a:rPr>
              <a:t>Geiger Counter</a:t>
            </a:r>
          </a:p>
        </p:txBody>
      </p:sp>
      <p:sp>
        <p:nvSpPr>
          <p:cNvPr id="23555" name="Rectangle 3"/>
          <p:cNvSpPr>
            <a:spLocks noGrp="1" noChangeArrowheads="1"/>
          </p:cNvSpPr>
          <p:nvPr>
            <p:ph type="body" sz="half" idx="1"/>
          </p:nvPr>
        </p:nvSpPr>
        <p:spPr>
          <a:xfrm>
            <a:off x="457200" y="1600200"/>
            <a:ext cx="7907338" cy="587375"/>
          </a:xfrm>
        </p:spPr>
        <p:txBody>
          <a:bodyPr/>
          <a:lstStyle/>
          <a:p>
            <a:pPr eaLnBrk="1" hangingPunct="1"/>
            <a:r>
              <a:rPr lang="en-US" sz="2800" b="1" smtClean="0">
                <a:solidFill>
                  <a:srgbClr val="000066"/>
                </a:solidFill>
              </a:rPr>
              <a:t>Used to detect radioactive substances</a:t>
            </a:r>
          </a:p>
        </p:txBody>
      </p:sp>
      <p:pic>
        <p:nvPicPr>
          <p:cNvPr id="280580" name="geigercounter.mov">
            <a:hlinkClick r:id="" action="ppaction://media"/>
          </p:cNvPr>
          <p:cNvPicPr>
            <a:picLocks noGrp="1" noRot="1" noChangeAspect="1" noChangeArrowheads="1"/>
          </p:cNvPicPr>
          <p:nvPr>
            <p:ph sz="quarter" idx="2"/>
            <a:videoFile r:link="rId1"/>
          </p:nvPr>
        </p:nvPicPr>
        <p:blipFill>
          <a:blip r:embed="rId4" cstate="print"/>
          <a:srcRect/>
          <a:stretch>
            <a:fillRect/>
          </a:stretch>
        </p:blipFill>
        <p:spPr>
          <a:xfrm>
            <a:off x="838200" y="3505200"/>
            <a:ext cx="3530600" cy="2647950"/>
          </a:xfrm>
        </p:spPr>
      </p:pic>
      <p:pic>
        <p:nvPicPr>
          <p:cNvPr id="280581" name="radioactivityofeverydayob.mov">
            <a:hlinkClick r:id="" action="ppaction://media"/>
          </p:cNvPr>
          <p:cNvPicPr>
            <a:picLocks noGrp="1" noRot="1" noChangeAspect="1" noChangeArrowheads="1"/>
          </p:cNvPicPr>
          <p:nvPr>
            <p:ph sz="quarter" idx="3"/>
            <a:videoFile r:link="rId2"/>
          </p:nvPr>
        </p:nvPicPr>
        <p:blipFill>
          <a:blip r:embed="rId5" cstate="print"/>
          <a:srcRect/>
          <a:stretch>
            <a:fillRect/>
          </a:stretch>
        </p:blipFill>
        <p:spPr>
          <a:xfrm>
            <a:off x="5029200" y="3505200"/>
            <a:ext cx="3505200" cy="26289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058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80580"/>
                                        </p:tgtEl>
                                      </p:cBhvr>
                                    </p:cmd>
                                  </p:childTnLst>
                                </p:cTn>
                              </p:par>
                            </p:childTnLst>
                          </p:cTn>
                        </p:par>
                      </p:childTnLst>
                    </p:cTn>
                  </p:par>
                </p:childTnLst>
              </p:cTn>
              <p:nextCondLst>
                <p:cond evt="onClick" delay="0">
                  <p:tgtEl>
                    <p:spTgt spid="280580"/>
                  </p:tgtEl>
                </p:cond>
              </p:nextCondLst>
            </p:seq>
            <p:video>
              <p:cMediaNode>
                <p:cTn id="7" fill="hold" display="0">
                  <p:stCondLst>
                    <p:cond delay="indefinite"/>
                  </p:stCondLst>
                  <p:endCondLst>
                    <p:cond evt="onNext" delay="0">
                      <p:tgtEl>
                        <p:sldTgt/>
                      </p:tgtEl>
                    </p:cond>
                    <p:cond evt="onPrev" delay="0">
                      <p:tgtEl>
                        <p:sldTgt/>
                      </p:tgtEl>
                    </p:cond>
                  </p:endCondLst>
                </p:cTn>
                <p:tgtEl>
                  <p:spTgt spid="280580"/>
                </p:tgtEl>
              </p:cMediaNode>
            </p:video>
            <p:seq concurrent="1" nextAc="seek">
              <p:cTn id="8" restart="whenNotActive" fill="hold" evtFilter="cancelBubble" nodeType="interactiveSeq">
                <p:stCondLst>
                  <p:cond evt="onClick" delay="0">
                    <p:tgtEl>
                      <p:spTgt spid="28058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80581"/>
                                        </p:tgtEl>
                                      </p:cBhvr>
                                    </p:cmd>
                                  </p:childTnLst>
                                </p:cTn>
                              </p:par>
                            </p:childTnLst>
                          </p:cTn>
                        </p:par>
                      </p:childTnLst>
                    </p:cTn>
                  </p:par>
                </p:childTnLst>
              </p:cTn>
              <p:nextCondLst>
                <p:cond evt="onClick" delay="0">
                  <p:tgtEl>
                    <p:spTgt spid="280581"/>
                  </p:tgtEl>
                </p:cond>
              </p:nextCondLst>
            </p:seq>
            <p:video>
              <p:cMediaNode>
                <p:cTn id="13" fill="hold" display="0">
                  <p:stCondLst>
                    <p:cond delay="indefinite"/>
                  </p:stCondLst>
                  <p:endCondLst>
                    <p:cond evt="onNext" delay="0">
                      <p:tgtEl>
                        <p:sldTgt/>
                      </p:tgtEl>
                    </p:cond>
                    <p:cond evt="onPrev" delay="0">
                      <p:tgtEl>
                        <p:sldTgt/>
                      </p:tgtEl>
                    </p:cond>
                  </p:endCondLst>
                </p:cTn>
                <p:tgtEl>
                  <p:spTgt spid="28058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685800" y="457200"/>
            <a:ext cx="7772400" cy="609600"/>
          </a:xfrm>
        </p:spPr>
        <p:txBody>
          <a:bodyPr/>
          <a:lstStyle/>
          <a:p>
            <a:pPr eaLnBrk="1" hangingPunct="1">
              <a:defRPr/>
            </a:pPr>
            <a:r>
              <a:rPr lang="en-US" altLang="en-US" sz="4800" smtClean="0">
                <a:solidFill>
                  <a:schemeClr val="tx1"/>
                </a:solidFill>
                <a:effectLst>
                  <a:outerShdw blurRad="38100" dist="38100" dir="2700000" algn="tl">
                    <a:srgbClr val="C0C0C0"/>
                  </a:outerShdw>
                </a:effectLst>
              </a:rPr>
              <a:t>Effects of Radiation</a:t>
            </a:r>
          </a:p>
        </p:txBody>
      </p:sp>
      <p:pic>
        <p:nvPicPr>
          <p:cNvPr id="24579" name="Picture 3"/>
          <p:cNvPicPr>
            <a:picLocks noChangeAspect="1" noChangeArrowheads="1"/>
          </p:cNvPicPr>
          <p:nvPr/>
        </p:nvPicPr>
        <p:blipFill>
          <a:blip r:embed="rId2" cstate="print"/>
          <a:srcRect/>
          <a:stretch>
            <a:fillRect/>
          </a:stretch>
        </p:blipFill>
        <p:spPr bwMode="auto">
          <a:xfrm>
            <a:off x="228600" y="1169988"/>
            <a:ext cx="8686800" cy="4056062"/>
          </a:xfrm>
          <a:prstGeom prst="rect">
            <a:avLst/>
          </a:prstGeom>
          <a:noFill/>
          <a:ln w="9525">
            <a:noFill/>
            <a:miter lim="800000"/>
            <a:headEnd/>
            <a:tailEnd/>
          </a:ln>
        </p:spPr>
      </p:pic>
      <p:sp>
        <p:nvSpPr>
          <p:cNvPr id="24580" name="Text Box 5"/>
          <p:cNvSpPr txBox="1">
            <a:spLocks noChangeArrowheads="1"/>
          </p:cNvSpPr>
          <p:nvPr/>
        </p:nvSpPr>
        <p:spPr bwMode="auto">
          <a:xfrm>
            <a:off x="1219200" y="5486400"/>
            <a:ext cx="7010400" cy="641350"/>
          </a:xfrm>
          <a:prstGeom prst="rect">
            <a:avLst/>
          </a:prstGeom>
          <a:noFill/>
          <a:ln w="12700">
            <a:noFill/>
            <a:miter lim="800000"/>
            <a:headEnd/>
            <a:tailEnd/>
          </a:ln>
        </p:spPr>
        <p:txBody>
          <a:bodyPr>
            <a:spAutoFit/>
          </a:bodyPr>
          <a:lstStyle/>
          <a:p>
            <a:pPr>
              <a:spcBef>
                <a:spcPct val="50000"/>
              </a:spcBef>
            </a:pPr>
            <a:r>
              <a:rPr lang="en-US"/>
              <a:t>Dose depends on type of radioactivity, amount of radiation exposure and time of exposure.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Half-Life</a:t>
            </a:r>
          </a:p>
        </p:txBody>
      </p:sp>
      <p:sp>
        <p:nvSpPr>
          <p:cNvPr id="7172" name="Rectangle 3"/>
          <p:cNvSpPr>
            <a:spLocks noGrp="1" noChangeArrowheads="1"/>
          </p:cNvSpPr>
          <p:nvPr>
            <p:ph type="body" idx="1"/>
          </p:nvPr>
        </p:nvSpPr>
        <p:spPr>
          <a:xfrm>
            <a:off x="3038475" y="1600200"/>
            <a:ext cx="5648325" cy="4525963"/>
          </a:xfrm>
        </p:spPr>
        <p:txBody>
          <a:bodyPr/>
          <a:lstStyle/>
          <a:p>
            <a:pPr eaLnBrk="1" hangingPunct="1"/>
            <a:r>
              <a:rPr lang="en-US" sz="2400" smtClean="0"/>
              <a:t>Half life is the time it takes for half of the nuclei in a radioactive sample to undergo decay.</a:t>
            </a:r>
          </a:p>
          <a:p>
            <a:pPr eaLnBrk="1" hangingPunct="1"/>
            <a:r>
              <a:rPr lang="en-US" sz="2400" smtClean="0"/>
              <a:t>Problem Types:</a:t>
            </a:r>
          </a:p>
          <a:p>
            <a:pPr lvl="1" eaLnBrk="1" hangingPunct="1"/>
            <a:r>
              <a:rPr lang="en-US" sz="2000" smtClean="0">
                <a:hlinkClick r:id="rId3" action="ppaction://hlinksldjump"/>
              </a:rPr>
              <a:t>Going forwards in time</a:t>
            </a:r>
            <a:endParaRPr lang="en-US" sz="2000" smtClean="0"/>
          </a:p>
          <a:p>
            <a:pPr lvl="1" eaLnBrk="1" hangingPunct="1"/>
            <a:r>
              <a:rPr lang="en-US" sz="2000" smtClean="0">
                <a:hlinkClick r:id="rId4" action="ppaction://hlinksldjump"/>
              </a:rPr>
              <a:t>Going backwards in time</a:t>
            </a:r>
            <a:endParaRPr lang="en-US" sz="2000" smtClean="0"/>
          </a:p>
          <a:p>
            <a:pPr lvl="1" eaLnBrk="1" hangingPunct="1"/>
            <a:r>
              <a:rPr lang="en-US" sz="2000" smtClean="0">
                <a:hlinkClick r:id="rId5" action="ppaction://hlinksldjump"/>
              </a:rPr>
              <a:t>Radioactive Dating</a:t>
            </a:r>
            <a:endParaRPr lang="en-US" sz="2000" smtClean="0"/>
          </a:p>
        </p:txBody>
      </p:sp>
      <p:graphicFrame>
        <p:nvGraphicFramePr>
          <p:cNvPr id="7170" name="Object 6"/>
          <p:cNvGraphicFramePr>
            <a:graphicFrameLocks noChangeAspect="1"/>
          </p:cNvGraphicFramePr>
          <p:nvPr/>
        </p:nvGraphicFramePr>
        <p:xfrm>
          <a:off x="990600" y="1676400"/>
          <a:ext cx="2390775" cy="4953000"/>
        </p:xfrm>
        <a:graphic>
          <a:graphicData uri="http://schemas.openxmlformats.org/presentationml/2006/ole">
            <mc:AlternateContent xmlns:mc="http://schemas.openxmlformats.org/markup-compatibility/2006">
              <mc:Choice xmlns:v="urn:schemas-microsoft-com:vml" Requires="v">
                <p:oleObj spid="_x0000_s7174" name="Bitmap Image" r:id="rId6" imgW="2704762" imgH="5601482" progId="Paint.Picture">
                  <p:embed/>
                </p:oleObj>
              </mc:Choice>
              <mc:Fallback>
                <p:oleObj name="Bitmap Image" r:id="rId6" imgW="2704762" imgH="5601482" progId="Paint.Picture">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676400"/>
                        <a:ext cx="23907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381000"/>
            <a:ext cx="7772400" cy="838200"/>
          </a:xfrm>
        </p:spPr>
        <p:txBody>
          <a:bodyPr/>
          <a:lstStyle/>
          <a:p>
            <a:pPr eaLnBrk="1" hangingPunct="1"/>
            <a:r>
              <a:rPr lang="en-US" altLang="en-US" b="1" smtClean="0">
                <a:solidFill>
                  <a:schemeClr val="tx1"/>
                </a:solidFill>
              </a:rPr>
              <a:t>Nuclear Chemistry-Uses</a:t>
            </a:r>
          </a:p>
        </p:txBody>
      </p:sp>
      <p:pic>
        <p:nvPicPr>
          <p:cNvPr id="289795" name="Picture 3"/>
          <p:cNvPicPr>
            <a:picLocks noChangeAspect="1" noChangeArrowheads="1"/>
          </p:cNvPicPr>
          <p:nvPr/>
        </p:nvPicPr>
        <p:blipFill>
          <a:blip r:embed="rId5" cstate="print"/>
          <a:srcRect/>
          <a:stretch>
            <a:fillRect/>
          </a:stretch>
        </p:blipFill>
        <p:spPr bwMode="auto">
          <a:xfrm>
            <a:off x="127000" y="1376363"/>
            <a:ext cx="8864600" cy="5024437"/>
          </a:xfrm>
          <a:prstGeom prst="rect">
            <a:avLst/>
          </a:prstGeom>
          <a:noFill/>
          <a:ln w="3175">
            <a:solidFill>
              <a:schemeClr val="tx1"/>
            </a:solidFill>
            <a:miter lim="800000"/>
            <a:headEnd/>
            <a:tailEnd/>
          </a:ln>
          <a:effectLst>
            <a:outerShdw dist="53882" dir="2700000" algn="ctr" rotWithShape="0">
              <a:schemeClr val="bg2"/>
            </a:outerShdw>
          </a:effectLst>
        </p:spPr>
      </p:pic>
      <p:pic>
        <p:nvPicPr>
          <p:cNvPr id="289796"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0" y="0"/>
            <a:ext cx="152400" cy="15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2" fill="hold"/>
                                        <p:tgtEl>
                                          <p:spTgt spid="28979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979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 y="609600"/>
            <a:ext cx="8991600" cy="838200"/>
          </a:xfrm>
          <a:noFill/>
        </p:spPr>
        <p:txBody>
          <a:bodyPr lIns="90487" tIns="44450" rIns="90487" bIns="44450"/>
          <a:lstStyle/>
          <a:p>
            <a:pPr eaLnBrk="1" hangingPunct="1"/>
            <a:r>
              <a:rPr lang="en-US" altLang="en-US" b="1" smtClean="0">
                <a:solidFill>
                  <a:schemeClr val="tx1"/>
                </a:solidFill>
              </a:rPr>
              <a:t>Half-Life</a:t>
            </a:r>
            <a:r>
              <a:rPr lang="en-US" altLang="en-US" b="1" smtClean="0">
                <a:solidFill>
                  <a:srgbClr val="FF0000"/>
                </a:solidFill>
              </a:rPr>
              <a:t/>
            </a:r>
            <a:br>
              <a:rPr lang="en-US" altLang="en-US" b="1" smtClean="0">
                <a:solidFill>
                  <a:srgbClr val="FF0000"/>
                </a:solidFill>
              </a:rPr>
            </a:br>
            <a:endParaRPr lang="en-US" altLang="en-US" i="1" smtClean="0">
              <a:solidFill>
                <a:schemeClr val="hlink"/>
              </a:solidFill>
            </a:endParaRPr>
          </a:p>
        </p:txBody>
      </p:sp>
      <p:pic>
        <p:nvPicPr>
          <p:cNvPr id="279555" name="Picture 3"/>
          <p:cNvPicPr>
            <a:picLocks noChangeAspect="1" noChangeArrowheads="1"/>
          </p:cNvPicPr>
          <p:nvPr/>
        </p:nvPicPr>
        <p:blipFill>
          <a:blip r:embed="rId2" cstate="print"/>
          <a:srcRect/>
          <a:stretch>
            <a:fillRect/>
          </a:stretch>
        </p:blipFill>
        <p:spPr bwMode="auto">
          <a:xfrm>
            <a:off x="838200" y="1066800"/>
            <a:ext cx="7708900" cy="4038600"/>
          </a:xfrm>
          <a:prstGeom prst="rect">
            <a:avLst/>
          </a:prstGeom>
          <a:noFill/>
          <a:ln w="3175">
            <a:solidFill>
              <a:schemeClr val="tx1"/>
            </a:solidFill>
            <a:miter lim="800000"/>
            <a:headEnd/>
            <a:tailEnd/>
          </a:ln>
          <a:effectLst>
            <a:outerShdw dist="53882" dir="2700000" algn="ctr" rotWithShape="0">
              <a:schemeClr val="bg2"/>
            </a:outerShdw>
          </a:effectLst>
        </p:spPr>
      </p:pic>
      <p:sp>
        <p:nvSpPr>
          <p:cNvPr id="279556" name="Text Box 4"/>
          <p:cNvSpPr txBox="1">
            <a:spLocks noChangeArrowheads="1"/>
          </p:cNvSpPr>
          <p:nvPr/>
        </p:nvSpPr>
        <p:spPr bwMode="auto">
          <a:xfrm>
            <a:off x="762000" y="5334000"/>
            <a:ext cx="4648200" cy="1187450"/>
          </a:xfrm>
          <a:prstGeom prst="rect">
            <a:avLst/>
          </a:prstGeom>
          <a:noFill/>
          <a:ln w="9525">
            <a:noFill/>
            <a:miter lim="800000"/>
            <a:headEnd/>
            <a:tailEnd/>
          </a:ln>
          <a:effectLst/>
        </p:spPr>
        <p:txBody>
          <a:bodyPr>
            <a:spAutoFit/>
          </a:bodyPr>
          <a:lstStyle/>
          <a:p>
            <a:pPr eaLnBrk="0" hangingPunct="0">
              <a:defRPr/>
            </a:pPr>
            <a:r>
              <a:rPr lang="en-US" altLang="en-US" sz="2400" b="1">
                <a:effectLst>
                  <a:outerShdw blurRad="38100" dist="38100" dir="2700000" algn="tl">
                    <a:srgbClr val="C0C0C0"/>
                  </a:outerShdw>
                </a:effectLst>
                <a:latin typeface="Times"/>
              </a:rPr>
              <a:t>Decay of 20.0 mg of </a:t>
            </a:r>
            <a:r>
              <a:rPr lang="en-US" altLang="en-US" sz="2400" b="1" baseline="30000">
                <a:effectLst>
                  <a:outerShdw blurRad="38100" dist="38100" dir="2700000" algn="tl">
                    <a:srgbClr val="C0C0C0"/>
                  </a:outerShdw>
                </a:effectLst>
                <a:latin typeface="Times"/>
              </a:rPr>
              <a:t>15</a:t>
            </a:r>
            <a:r>
              <a:rPr lang="en-US" altLang="en-US" sz="2400" b="1">
                <a:effectLst>
                  <a:outerShdw blurRad="38100" dist="38100" dir="2700000" algn="tl">
                    <a:srgbClr val="C0C0C0"/>
                  </a:outerShdw>
                </a:effectLst>
                <a:latin typeface="Times"/>
              </a:rPr>
              <a:t>O. </a:t>
            </a:r>
            <a:br>
              <a:rPr lang="en-US" altLang="en-US" sz="2400" b="1">
                <a:effectLst>
                  <a:outerShdw blurRad="38100" dist="38100" dir="2700000" algn="tl">
                    <a:srgbClr val="C0C0C0"/>
                  </a:outerShdw>
                </a:effectLst>
                <a:latin typeface="Times"/>
              </a:rPr>
            </a:br>
            <a:r>
              <a:rPr lang="en-US" altLang="en-US" sz="2400" b="1">
                <a:effectLst>
                  <a:outerShdw blurRad="38100" dist="38100" dir="2700000" algn="tl">
                    <a:srgbClr val="C0C0C0"/>
                  </a:outerShdw>
                </a:effectLst>
                <a:latin typeface="Times"/>
              </a:rPr>
              <a:t>What remains after 3 half-lives? </a:t>
            </a:r>
            <a:br>
              <a:rPr lang="en-US" altLang="en-US" sz="2400" b="1">
                <a:effectLst>
                  <a:outerShdw blurRad="38100" dist="38100" dir="2700000" algn="tl">
                    <a:srgbClr val="C0C0C0"/>
                  </a:outerShdw>
                </a:effectLst>
                <a:latin typeface="Times"/>
              </a:rPr>
            </a:br>
            <a:r>
              <a:rPr lang="en-US" altLang="en-US" sz="2400" b="1">
                <a:effectLst>
                  <a:outerShdw blurRad="38100" dist="38100" dir="2700000" algn="tl">
                    <a:srgbClr val="C0C0C0"/>
                  </a:outerShdw>
                </a:effectLst>
                <a:latin typeface="Times"/>
              </a:rPr>
              <a:t>After 5 half-lives?</a:t>
            </a:r>
          </a:p>
        </p:txBody>
      </p:sp>
      <p:sp>
        <p:nvSpPr>
          <p:cNvPr id="279557" name="Rectangle 5"/>
          <p:cNvSpPr>
            <a:spLocks noChangeArrowheads="1"/>
          </p:cNvSpPr>
          <p:nvPr/>
        </p:nvSpPr>
        <p:spPr bwMode="auto">
          <a:xfrm>
            <a:off x="5257800" y="5791200"/>
            <a:ext cx="1828800" cy="366713"/>
          </a:xfrm>
          <a:prstGeom prst="rect">
            <a:avLst/>
          </a:prstGeom>
          <a:noFill/>
          <a:ln w="12700">
            <a:noFill/>
            <a:miter lim="800000"/>
            <a:headEnd/>
            <a:tailEnd/>
          </a:ln>
          <a:effectLst/>
        </p:spPr>
        <p:txBody>
          <a:bodyPr>
            <a:spAutoFit/>
          </a:bodyPr>
          <a:lstStyle/>
          <a:p>
            <a:pPr>
              <a:defRPr/>
            </a:pPr>
            <a:r>
              <a:rPr lang="en-US" b="1">
                <a:solidFill>
                  <a:srgbClr val="FF3300"/>
                </a:solidFill>
                <a:effectLst>
                  <a:outerShdw blurRad="38100" dist="38100" dir="2700000" algn="tl">
                    <a:srgbClr val="C0C0C0"/>
                  </a:outerShdw>
                </a:effectLst>
              </a:rPr>
              <a:t>Approx 2.5 mg</a:t>
            </a:r>
          </a:p>
        </p:txBody>
      </p:sp>
      <p:sp>
        <p:nvSpPr>
          <p:cNvPr id="279558" name="Rectangle 6"/>
          <p:cNvSpPr>
            <a:spLocks noChangeArrowheads="1"/>
          </p:cNvSpPr>
          <p:nvPr/>
        </p:nvSpPr>
        <p:spPr bwMode="auto">
          <a:xfrm>
            <a:off x="3276600" y="6172200"/>
            <a:ext cx="3200400" cy="366713"/>
          </a:xfrm>
          <a:prstGeom prst="rect">
            <a:avLst/>
          </a:prstGeom>
          <a:noFill/>
          <a:ln w="12700">
            <a:noFill/>
            <a:miter lim="800000"/>
            <a:headEnd/>
            <a:tailEnd/>
          </a:ln>
          <a:effectLst/>
        </p:spPr>
        <p:txBody>
          <a:bodyPr>
            <a:spAutoFit/>
          </a:bodyPr>
          <a:lstStyle/>
          <a:p>
            <a:pPr>
              <a:defRPr/>
            </a:pPr>
            <a:r>
              <a:rPr lang="en-US" b="1">
                <a:solidFill>
                  <a:srgbClr val="FF3300"/>
                </a:solidFill>
                <a:effectLst>
                  <a:outerShdw blurRad="38100" dist="38100" dir="2700000" algn="tl">
                    <a:srgbClr val="C0C0C0"/>
                  </a:outerShdw>
                </a:effectLst>
              </a:rPr>
              <a:t>Approx 0.625 mg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9557"/>
                                        </p:tgtEl>
                                        <p:attrNameLst>
                                          <p:attrName>style.visibility</p:attrName>
                                        </p:attrNameLst>
                                      </p:cBhvr>
                                      <p:to>
                                        <p:strVal val="visible"/>
                                      </p:to>
                                    </p:set>
                                    <p:animEffect transition="in" filter="wipe(down)">
                                      <p:cBhvr>
                                        <p:cTn id="7" dur="500"/>
                                        <p:tgtEl>
                                          <p:spTgt spid="2795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9558"/>
                                        </p:tgtEl>
                                        <p:attrNameLst>
                                          <p:attrName>style.visibility</p:attrName>
                                        </p:attrNameLst>
                                      </p:cBhvr>
                                      <p:to>
                                        <p:strVal val="visible"/>
                                      </p:to>
                                    </p:set>
                                    <p:animEffect transition="in" filter="wipe(down)">
                                      <p:cBhvr>
                                        <p:cTn id="12" dur="500"/>
                                        <p:tgtEl>
                                          <p:spTgt spid="279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7" grpId="0"/>
      <p:bldP spid="2795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mtClean="0"/>
              <a:t>Going Forwards in Time</a:t>
            </a:r>
          </a:p>
        </p:txBody>
      </p:sp>
      <p:sp>
        <p:nvSpPr>
          <p:cNvPr id="8196" name="Rectangle 3"/>
          <p:cNvSpPr>
            <a:spLocks noGrp="1" noChangeArrowheads="1"/>
          </p:cNvSpPr>
          <p:nvPr>
            <p:ph type="body" idx="1"/>
          </p:nvPr>
        </p:nvSpPr>
        <p:spPr>
          <a:xfrm>
            <a:off x="457200" y="1935163"/>
            <a:ext cx="8229600" cy="4191000"/>
          </a:xfrm>
        </p:spPr>
        <p:txBody>
          <a:bodyPr/>
          <a:lstStyle/>
          <a:p>
            <a:pPr eaLnBrk="1" hangingPunct="1"/>
            <a:r>
              <a:rPr lang="en-US" smtClean="0"/>
              <a:t>How many grams of a 10.0 gram sample of I-131 (half-life of T= 8 days) will remain in t = 24 days?</a:t>
            </a:r>
          </a:p>
          <a:p>
            <a:pPr eaLnBrk="1" hangingPunct="1"/>
            <a:r>
              <a:rPr lang="en-US" smtClean="0"/>
              <a:t>Calculate the number of half-lives(#HL)</a:t>
            </a:r>
          </a:p>
          <a:p>
            <a:pPr eaLnBrk="1" hangingPunct="1"/>
            <a:r>
              <a:rPr lang="en-US" smtClean="0"/>
              <a:t>#HL = t/T = 24/8 = 3</a:t>
            </a:r>
          </a:p>
          <a:p>
            <a:pPr eaLnBrk="1" hangingPunct="1"/>
            <a:r>
              <a:rPr lang="en-US" smtClean="0"/>
              <a:t>Cut 10.0g in half 3 times:  </a:t>
            </a:r>
          </a:p>
          <a:p>
            <a:pPr eaLnBrk="1" hangingPunct="1"/>
            <a:r>
              <a:rPr lang="en-US" smtClean="0"/>
              <a:t>after 1 half-life: 5.00g, after 2 half-lives: 2.50g, after 3 half-lives:  </a:t>
            </a:r>
            <a:r>
              <a:rPr lang="en-US" b="1" smtClean="0">
                <a:solidFill>
                  <a:srgbClr val="FF3300"/>
                </a:solidFill>
              </a:rPr>
              <a:t>1.25g</a:t>
            </a:r>
          </a:p>
        </p:txBody>
      </p:sp>
      <p:graphicFrame>
        <p:nvGraphicFramePr>
          <p:cNvPr id="8194" name="Object 5"/>
          <p:cNvGraphicFramePr>
            <a:graphicFrameLocks noChangeAspect="1"/>
          </p:cNvGraphicFramePr>
          <p:nvPr/>
        </p:nvGraphicFramePr>
        <p:xfrm>
          <a:off x="2514600" y="1524000"/>
          <a:ext cx="4267200" cy="401638"/>
        </p:xfrm>
        <a:graphic>
          <a:graphicData uri="http://schemas.openxmlformats.org/presentationml/2006/ole">
            <mc:AlternateContent xmlns:mc="http://schemas.openxmlformats.org/markup-compatibility/2006">
              <mc:Choice xmlns:v="urn:schemas-microsoft-com:vml" Requires="v">
                <p:oleObj spid="_x0000_s8198" name="Bitmap Image" r:id="rId3" imgW="2629267" imgH="247685" progId="Paint.Picture">
                  <p:embed/>
                </p:oleObj>
              </mc:Choice>
              <mc:Fallback>
                <p:oleObj name="Bitmap Image" r:id="rId3" imgW="2629267" imgH="247685"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524000"/>
                        <a:ext cx="42672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Going Backwards in Time</a:t>
            </a:r>
          </a:p>
        </p:txBody>
      </p:sp>
      <p:sp>
        <p:nvSpPr>
          <p:cNvPr id="9220" name="Rectangle 3"/>
          <p:cNvSpPr>
            <a:spLocks noGrp="1" noChangeArrowheads="1"/>
          </p:cNvSpPr>
          <p:nvPr>
            <p:ph type="body" idx="1"/>
          </p:nvPr>
        </p:nvSpPr>
        <p:spPr>
          <a:xfrm>
            <a:off x="457200" y="1935163"/>
            <a:ext cx="8229600" cy="4191000"/>
          </a:xfrm>
        </p:spPr>
        <p:txBody>
          <a:bodyPr/>
          <a:lstStyle/>
          <a:p>
            <a:pPr eaLnBrk="1" hangingPunct="1"/>
            <a:r>
              <a:rPr lang="en-US" smtClean="0"/>
              <a:t>How many grams of a 10.0 gram sample of I-131 (half-life of 8 days) would there have been 24 days ago?</a:t>
            </a:r>
          </a:p>
          <a:p>
            <a:pPr eaLnBrk="1" hangingPunct="1"/>
            <a:r>
              <a:rPr lang="en-US" smtClean="0"/>
              <a:t>#HL = t/T = 24/8 = 3</a:t>
            </a:r>
          </a:p>
          <a:p>
            <a:pPr eaLnBrk="1" hangingPunct="1"/>
            <a:r>
              <a:rPr lang="en-US" smtClean="0"/>
              <a:t>Double 10.0g 3 times:  before 1 half life:  20.0g, before 2 half-lives:  40.0g, before 3 half-lives:  </a:t>
            </a:r>
            <a:r>
              <a:rPr lang="en-US" b="1" smtClean="0">
                <a:solidFill>
                  <a:srgbClr val="FF3300"/>
                </a:solidFill>
              </a:rPr>
              <a:t>80.0 g</a:t>
            </a:r>
          </a:p>
          <a:p>
            <a:pPr eaLnBrk="1" hangingPunct="1"/>
            <a:endParaRPr lang="en-US" smtClean="0"/>
          </a:p>
        </p:txBody>
      </p:sp>
      <p:graphicFrame>
        <p:nvGraphicFramePr>
          <p:cNvPr id="9218" name="Object 5"/>
          <p:cNvGraphicFramePr>
            <a:graphicFrameLocks noChangeAspect="1"/>
          </p:cNvGraphicFramePr>
          <p:nvPr/>
        </p:nvGraphicFramePr>
        <p:xfrm>
          <a:off x="2514600" y="1524000"/>
          <a:ext cx="4267200" cy="401638"/>
        </p:xfrm>
        <a:graphic>
          <a:graphicData uri="http://schemas.openxmlformats.org/presentationml/2006/ole">
            <mc:AlternateContent xmlns:mc="http://schemas.openxmlformats.org/markup-compatibility/2006">
              <mc:Choice xmlns:v="urn:schemas-microsoft-com:vml" Requires="v">
                <p:oleObj spid="_x0000_s9222" name="Bitmap Image" r:id="rId3" imgW="2629267" imgH="247685" progId="Paint.Picture">
                  <p:embed/>
                </p:oleObj>
              </mc:Choice>
              <mc:Fallback>
                <p:oleObj name="Bitmap Image" r:id="rId3" imgW="2629267" imgH="247685"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524000"/>
                        <a:ext cx="42672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685800" y="457200"/>
            <a:ext cx="7772400" cy="609600"/>
          </a:xfrm>
        </p:spPr>
        <p:txBody>
          <a:bodyPr/>
          <a:lstStyle/>
          <a:p>
            <a:pPr eaLnBrk="1" hangingPunct="1">
              <a:defRPr/>
            </a:pPr>
            <a:r>
              <a:rPr lang="en-US" altLang="en-US" b="1" smtClean="0">
                <a:solidFill>
                  <a:schemeClr val="tx1"/>
                </a:solidFill>
                <a:effectLst>
                  <a:outerShdw blurRad="38100" dist="38100" dir="2700000" algn="tl">
                    <a:srgbClr val="C0C0C0"/>
                  </a:outerShdw>
                </a:effectLst>
              </a:rPr>
              <a:t>Radiocarbon Dating</a:t>
            </a:r>
          </a:p>
        </p:txBody>
      </p:sp>
      <p:sp>
        <p:nvSpPr>
          <p:cNvPr id="281603" name="Rectangle 3"/>
          <p:cNvSpPr>
            <a:spLocks noGrp="1" noChangeArrowheads="1"/>
          </p:cNvSpPr>
          <p:nvPr>
            <p:ph type="body" idx="1"/>
          </p:nvPr>
        </p:nvSpPr>
        <p:spPr>
          <a:xfrm>
            <a:off x="533400" y="1371600"/>
            <a:ext cx="8153400" cy="4724400"/>
          </a:xfrm>
        </p:spPr>
        <p:txBody>
          <a:bodyPr/>
          <a:lstStyle/>
          <a:p>
            <a:pPr eaLnBrk="1" hangingPunct="1">
              <a:buFontTx/>
              <a:buNone/>
              <a:defRPr/>
            </a:pPr>
            <a:r>
              <a:rPr lang="en-US" altLang="en-US" sz="2800" b="1" smtClean="0">
                <a:effectLst>
                  <a:outerShdw blurRad="38100" dist="38100" dir="2700000" algn="tl">
                    <a:srgbClr val="C0C0C0"/>
                  </a:outerShdw>
                </a:effectLst>
              </a:rPr>
              <a:t>Radioactive C-14 is formed in the upper atmosphere by nuclear reactions initiated by neutrons in cosmic radiation</a:t>
            </a:r>
          </a:p>
          <a:p>
            <a:pPr algn="ctr" eaLnBrk="1" hangingPunct="1">
              <a:buFontTx/>
              <a:buNone/>
              <a:defRPr/>
            </a:pPr>
            <a:r>
              <a:rPr lang="en-US" altLang="en-US" sz="2800" b="1" baseline="30000" smtClean="0">
                <a:effectLst>
                  <a:outerShdw blurRad="38100" dist="38100" dir="2700000" algn="tl">
                    <a:srgbClr val="C0C0C0"/>
                  </a:outerShdw>
                </a:effectLst>
              </a:rPr>
              <a:t>14</a:t>
            </a:r>
            <a:r>
              <a:rPr lang="en-US" altLang="en-US" sz="2800" b="1" smtClean="0">
                <a:effectLst>
                  <a:outerShdw blurRad="38100" dist="38100" dir="2700000" algn="tl">
                    <a:srgbClr val="C0C0C0"/>
                  </a:outerShdw>
                </a:effectLst>
              </a:rPr>
              <a:t>N  +  </a:t>
            </a:r>
            <a:r>
              <a:rPr lang="en-US" altLang="en-US" sz="2800" b="1" baseline="30000" smtClean="0">
                <a:effectLst>
                  <a:outerShdw blurRad="38100" dist="38100" dir="2700000" algn="tl">
                    <a:srgbClr val="C0C0C0"/>
                  </a:outerShdw>
                </a:effectLst>
              </a:rPr>
              <a:t>1</a:t>
            </a:r>
            <a:r>
              <a:rPr lang="en-US" altLang="en-US" sz="2800" b="1" baseline="-25000" smtClean="0">
                <a:effectLst>
                  <a:outerShdw blurRad="38100" dist="38100" dir="2700000" algn="tl">
                    <a:srgbClr val="C0C0C0"/>
                  </a:outerShdw>
                </a:effectLst>
              </a:rPr>
              <a:t>o</a:t>
            </a:r>
            <a:r>
              <a:rPr lang="en-US" altLang="en-US" sz="2800" b="1" smtClean="0">
                <a:effectLst>
                  <a:outerShdw blurRad="38100" dist="38100" dir="2700000" algn="tl">
                    <a:srgbClr val="C0C0C0"/>
                  </a:outerShdw>
                </a:effectLst>
              </a:rPr>
              <a:t>n </a:t>
            </a:r>
            <a:r>
              <a:rPr lang="en-US" altLang="en-US" sz="2800" b="1" smtClean="0">
                <a:effectLst>
                  <a:outerShdw blurRad="38100" dist="38100" dir="2700000" algn="tl">
                    <a:srgbClr val="C0C0C0"/>
                  </a:outerShdw>
                </a:effectLst>
                <a:latin typeface="Times New Roman" pitchFamily="18" charset="0"/>
                <a:cs typeface="Times New Roman" pitchFamily="18" charset="0"/>
              </a:rPr>
              <a:t>→  </a:t>
            </a:r>
            <a:r>
              <a:rPr lang="en-US" altLang="en-US" sz="2800" b="1" baseline="30000" smtClean="0">
                <a:effectLst>
                  <a:outerShdw blurRad="38100" dist="38100" dir="2700000" algn="tl">
                    <a:srgbClr val="C0C0C0"/>
                  </a:outerShdw>
                </a:effectLst>
              </a:rPr>
              <a:t>14</a:t>
            </a:r>
            <a:r>
              <a:rPr lang="en-US" altLang="en-US" sz="2800" b="1" smtClean="0">
                <a:effectLst>
                  <a:outerShdw blurRad="38100" dist="38100" dir="2700000" algn="tl">
                    <a:srgbClr val="C0C0C0"/>
                  </a:outerShdw>
                </a:effectLst>
              </a:rPr>
              <a:t>C  +  </a:t>
            </a:r>
            <a:r>
              <a:rPr lang="en-US" altLang="en-US" sz="2800" b="1" baseline="30000" smtClean="0">
                <a:effectLst>
                  <a:outerShdw blurRad="38100" dist="38100" dir="2700000" algn="tl">
                    <a:srgbClr val="C0C0C0"/>
                  </a:outerShdw>
                </a:effectLst>
              </a:rPr>
              <a:t>1</a:t>
            </a:r>
            <a:r>
              <a:rPr lang="en-US" altLang="en-US" sz="2800" b="1" smtClean="0">
                <a:effectLst>
                  <a:outerShdw blurRad="38100" dist="38100" dir="2700000" algn="tl">
                    <a:srgbClr val="C0C0C0"/>
                  </a:outerShdw>
                </a:effectLst>
              </a:rPr>
              <a:t>H</a:t>
            </a:r>
          </a:p>
          <a:p>
            <a:pPr eaLnBrk="1" hangingPunct="1">
              <a:buFontTx/>
              <a:buNone/>
              <a:defRPr/>
            </a:pPr>
            <a:r>
              <a:rPr lang="en-US" altLang="en-US" sz="2800" b="1" smtClean="0">
                <a:solidFill>
                  <a:schemeClr val="accent2"/>
                </a:solidFill>
                <a:effectLst>
                  <a:outerShdw blurRad="38100" dist="38100" dir="2700000" algn="tl">
                    <a:srgbClr val="C0C0C0"/>
                  </a:outerShdw>
                </a:effectLst>
              </a:rPr>
              <a:t>The C-14 is oxidized to CO</a:t>
            </a:r>
            <a:r>
              <a:rPr lang="en-US" altLang="en-US" sz="2800" b="1" baseline="-25000" smtClean="0">
                <a:solidFill>
                  <a:schemeClr val="accent2"/>
                </a:solidFill>
                <a:effectLst>
                  <a:outerShdw blurRad="38100" dist="38100" dir="2700000" algn="tl">
                    <a:srgbClr val="C0C0C0"/>
                  </a:outerShdw>
                </a:effectLst>
              </a:rPr>
              <a:t>2</a:t>
            </a:r>
            <a:r>
              <a:rPr lang="en-US" altLang="en-US" sz="2800" b="1" smtClean="0">
                <a:solidFill>
                  <a:schemeClr val="accent2"/>
                </a:solidFill>
                <a:effectLst>
                  <a:outerShdw blurRad="38100" dist="38100" dir="2700000" algn="tl">
                    <a:srgbClr val="C0C0C0"/>
                  </a:outerShdw>
                </a:effectLst>
              </a:rPr>
              <a:t>, which circulates through the biosphere.</a:t>
            </a:r>
            <a:endParaRPr lang="en-US" altLang="en-US" sz="2800" b="1" smtClean="0">
              <a:effectLst>
                <a:outerShdw blurRad="38100" dist="38100" dir="2700000" algn="tl">
                  <a:srgbClr val="C0C0C0"/>
                </a:outerShdw>
              </a:effectLst>
            </a:endParaRPr>
          </a:p>
          <a:p>
            <a:pPr eaLnBrk="1" hangingPunct="1">
              <a:buFontTx/>
              <a:buNone/>
              <a:defRPr/>
            </a:pPr>
            <a:r>
              <a:rPr lang="en-US" altLang="en-US" sz="2800" b="1" smtClean="0">
                <a:effectLst>
                  <a:outerShdw blurRad="38100" dist="38100" dir="2700000" algn="tl">
                    <a:srgbClr val="C0C0C0"/>
                  </a:outerShdw>
                </a:effectLst>
              </a:rPr>
              <a:t>When a plant dies, the C-14 is not replenished.</a:t>
            </a:r>
          </a:p>
          <a:p>
            <a:pPr eaLnBrk="1" hangingPunct="1">
              <a:buFontTx/>
              <a:buNone/>
              <a:defRPr/>
            </a:pPr>
            <a:r>
              <a:rPr lang="en-US" altLang="en-US" sz="2800" b="1" smtClean="0">
                <a:solidFill>
                  <a:schemeClr val="accent2"/>
                </a:solidFill>
                <a:effectLst>
                  <a:outerShdw blurRad="38100" dist="38100" dir="2700000" algn="tl">
                    <a:srgbClr val="C0C0C0"/>
                  </a:outerShdw>
                </a:effectLst>
              </a:rPr>
              <a:t>But the C-14 continues to decay with t</a:t>
            </a:r>
            <a:r>
              <a:rPr lang="en-US" altLang="en-US" sz="2800" b="1" baseline="-25000" smtClean="0">
                <a:solidFill>
                  <a:schemeClr val="accent2"/>
                </a:solidFill>
                <a:effectLst>
                  <a:outerShdw blurRad="38100" dist="38100" dir="2700000" algn="tl">
                    <a:srgbClr val="C0C0C0"/>
                  </a:outerShdw>
                </a:effectLst>
              </a:rPr>
              <a:t>1/2</a:t>
            </a:r>
            <a:r>
              <a:rPr lang="en-US" altLang="en-US" sz="2800" b="1" smtClean="0">
                <a:solidFill>
                  <a:schemeClr val="accent2"/>
                </a:solidFill>
                <a:effectLst>
                  <a:outerShdw blurRad="38100" dist="38100" dir="2700000" algn="tl">
                    <a:srgbClr val="C0C0C0"/>
                  </a:outerShdw>
                </a:effectLst>
              </a:rPr>
              <a:t> = 5730 years.</a:t>
            </a:r>
            <a:endParaRPr lang="en-US" altLang="en-US" sz="2800" b="1" smtClean="0">
              <a:effectLst>
                <a:outerShdw blurRad="38100" dist="38100" dir="2700000" algn="tl">
                  <a:srgbClr val="C0C0C0"/>
                </a:outerShdw>
              </a:effectLst>
            </a:endParaRPr>
          </a:p>
          <a:p>
            <a:pPr eaLnBrk="1" hangingPunct="1">
              <a:buFontTx/>
              <a:buNone/>
              <a:defRPr/>
            </a:pPr>
            <a:r>
              <a:rPr lang="en-US" altLang="en-US" sz="2800" b="1" smtClean="0">
                <a:effectLst>
                  <a:outerShdw blurRad="38100" dist="38100" dir="2700000" algn="tl">
                    <a:srgbClr val="C0C0C0"/>
                  </a:outerShdw>
                </a:effectLst>
              </a:rPr>
              <a:t>Activity of a sample can be used to date the sample.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dissolve">
                                      <p:cBhvr>
                                        <p:cTn id="7" dur="500"/>
                                        <p:tgtEl>
                                          <p:spTgt spid="281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1603">
                                            <p:txEl>
                                              <p:pRg st="1" end="1"/>
                                            </p:txEl>
                                          </p:spTgt>
                                        </p:tgtEl>
                                        <p:attrNameLst>
                                          <p:attrName>style.visibility</p:attrName>
                                        </p:attrNameLst>
                                      </p:cBhvr>
                                      <p:to>
                                        <p:strVal val="visible"/>
                                      </p:to>
                                    </p:set>
                                    <p:animEffect transition="in" filter="dissolve">
                                      <p:cBhvr>
                                        <p:cTn id="12" dur="500"/>
                                        <p:tgtEl>
                                          <p:spTgt spid="281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1603">
                                            <p:txEl>
                                              <p:pRg st="2" end="2"/>
                                            </p:txEl>
                                          </p:spTgt>
                                        </p:tgtEl>
                                        <p:attrNameLst>
                                          <p:attrName>style.visibility</p:attrName>
                                        </p:attrNameLst>
                                      </p:cBhvr>
                                      <p:to>
                                        <p:strVal val="visible"/>
                                      </p:to>
                                    </p:set>
                                    <p:animEffect transition="in" filter="dissolve">
                                      <p:cBhvr>
                                        <p:cTn id="17" dur="500"/>
                                        <p:tgtEl>
                                          <p:spTgt spid="281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1603">
                                            <p:txEl>
                                              <p:pRg st="3" end="3"/>
                                            </p:txEl>
                                          </p:spTgt>
                                        </p:tgtEl>
                                        <p:attrNameLst>
                                          <p:attrName>style.visibility</p:attrName>
                                        </p:attrNameLst>
                                      </p:cBhvr>
                                      <p:to>
                                        <p:strVal val="visible"/>
                                      </p:to>
                                    </p:set>
                                    <p:animEffect transition="in" filter="dissolve">
                                      <p:cBhvr>
                                        <p:cTn id="22" dur="500"/>
                                        <p:tgtEl>
                                          <p:spTgt spid="281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1603">
                                            <p:txEl>
                                              <p:pRg st="4" end="4"/>
                                            </p:txEl>
                                          </p:spTgt>
                                        </p:tgtEl>
                                        <p:attrNameLst>
                                          <p:attrName>style.visibility</p:attrName>
                                        </p:attrNameLst>
                                      </p:cBhvr>
                                      <p:to>
                                        <p:strVal val="visible"/>
                                      </p:to>
                                    </p:set>
                                    <p:animEffect transition="in" filter="dissolve">
                                      <p:cBhvr>
                                        <p:cTn id="27" dur="500"/>
                                        <p:tgtEl>
                                          <p:spTgt spid="281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1603">
                                            <p:txEl>
                                              <p:pRg st="5" end="5"/>
                                            </p:txEl>
                                          </p:spTgt>
                                        </p:tgtEl>
                                        <p:attrNameLst>
                                          <p:attrName>style.visibility</p:attrName>
                                        </p:attrNameLst>
                                      </p:cBhvr>
                                      <p:to>
                                        <p:strVal val="visible"/>
                                      </p:to>
                                    </p:set>
                                    <p:animEffect transition="in" filter="dissolve">
                                      <p:cBhvr>
                                        <p:cTn id="32" dur="500"/>
                                        <p:tgtEl>
                                          <p:spTgt spid="281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Radioactive Dating</a:t>
            </a:r>
          </a:p>
        </p:txBody>
      </p:sp>
      <p:sp>
        <p:nvSpPr>
          <p:cNvPr id="32771" name="Rectangle 3"/>
          <p:cNvSpPr>
            <a:spLocks noGrp="1" noChangeArrowheads="1"/>
          </p:cNvSpPr>
          <p:nvPr>
            <p:ph type="body" idx="1"/>
          </p:nvPr>
        </p:nvSpPr>
        <p:spPr>
          <a:xfrm>
            <a:off x="457200" y="2019300"/>
            <a:ext cx="8229600" cy="4106863"/>
          </a:xfrm>
        </p:spPr>
        <p:txBody>
          <a:bodyPr/>
          <a:lstStyle/>
          <a:p>
            <a:pPr eaLnBrk="1" hangingPunct="1"/>
            <a:r>
              <a:rPr lang="en-US" sz="3600" smtClean="0"/>
              <a:t>A sample of an ancient scroll contains 50% of the original steady-state concentration of C-14.  How old is the scroll?</a:t>
            </a:r>
          </a:p>
          <a:p>
            <a:pPr eaLnBrk="1" hangingPunct="1"/>
            <a:r>
              <a:rPr lang="en-US" sz="3600" smtClean="0"/>
              <a:t>50% = 1 HL</a:t>
            </a:r>
          </a:p>
          <a:p>
            <a:pPr eaLnBrk="1" hangingPunct="1"/>
            <a:r>
              <a:rPr lang="en-US" sz="3600" smtClean="0"/>
              <a:t>1 HL X 5730 y/HL = </a:t>
            </a:r>
            <a:r>
              <a:rPr lang="en-US" sz="3600" b="1" smtClean="0">
                <a:solidFill>
                  <a:srgbClr val="FF3300"/>
                </a:solidFill>
              </a:rPr>
              <a:t>5730y</a:t>
            </a:r>
          </a:p>
        </p:txBody>
      </p:sp>
      <p:graphicFrame>
        <p:nvGraphicFramePr>
          <p:cNvPr id="10242" name="Object 5"/>
          <p:cNvGraphicFramePr>
            <a:graphicFrameLocks noChangeAspect="1"/>
          </p:cNvGraphicFramePr>
          <p:nvPr/>
        </p:nvGraphicFramePr>
        <p:xfrm>
          <a:off x="2362200" y="1371600"/>
          <a:ext cx="4419600" cy="417513"/>
        </p:xfrm>
        <a:graphic>
          <a:graphicData uri="http://schemas.openxmlformats.org/presentationml/2006/ole">
            <mc:AlternateContent xmlns:mc="http://schemas.openxmlformats.org/markup-compatibility/2006">
              <mc:Choice xmlns:v="urn:schemas-microsoft-com:vml" Requires="v">
                <p:oleObj spid="_x0000_s10246" name="Bitmap Image" r:id="rId3" imgW="2619048" imgH="247685" progId="Paint.Picture">
                  <p:embed/>
                </p:oleObj>
              </mc:Choice>
              <mc:Fallback>
                <p:oleObj name="Bitmap Image" r:id="rId3" imgW="2619048" imgH="247685"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371600"/>
                        <a:ext cx="44196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LAB</a:t>
            </a:r>
            <a:br>
              <a:rPr lang="en-US" dirty="0" smtClean="0"/>
            </a:br>
            <a:endParaRPr lang="en-US" dirty="0"/>
          </a:p>
        </p:txBody>
      </p:sp>
    </p:spTree>
    <p:extLst>
      <p:ext uri="{BB962C8B-B14F-4D97-AF65-F5344CB8AC3E}">
        <p14:creationId xmlns:p14="http://schemas.microsoft.com/office/powerpoint/2010/main" val="1335121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85800" y="457200"/>
            <a:ext cx="7772400" cy="609600"/>
          </a:xfrm>
        </p:spPr>
        <p:txBody>
          <a:bodyPr/>
          <a:lstStyle/>
          <a:p>
            <a:pPr eaLnBrk="1" hangingPunct="1">
              <a:defRPr/>
            </a:pPr>
            <a:r>
              <a:rPr lang="en-US" altLang="en-US" b="1" smtClean="0">
                <a:solidFill>
                  <a:schemeClr val="tx1"/>
                </a:solidFill>
                <a:effectLst>
                  <a:outerShdw blurRad="38100" dist="38100" dir="2700000" algn="tl">
                    <a:srgbClr val="C0C0C0"/>
                  </a:outerShdw>
                </a:effectLst>
              </a:rPr>
              <a:t>Nuclear Medicine: Imaging</a:t>
            </a:r>
          </a:p>
        </p:txBody>
      </p:sp>
      <p:pic>
        <p:nvPicPr>
          <p:cNvPr id="27651" name="Picture 4"/>
          <p:cNvPicPr>
            <a:picLocks noChangeAspect="1" noChangeArrowheads="1"/>
          </p:cNvPicPr>
          <p:nvPr/>
        </p:nvPicPr>
        <p:blipFill>
          <a:blip r:embed="rId2" cstate="print"/>
          <a:srcRect/>
          <a:stretch>
            <a:fillRect/>
          </a:stretch>
        </p:blipFill>
        <p:spPr bwMode="auto">
          <a:xfrm>
            <a:off x="342900" y="1576388"/>
            <a:ext cx="8496300" cy="3148012"/>
          </a:xfrm>
          <a:prstGeom prst="rect">
            <a:avLst/>
          </a:prstGeom>
          <a:noFill/>
          <a:ln w="9525">
            <a:noFill/>
            <a:miter lim="800000"/>
            <a:headEnd/>
            <a:tailEnd/>
          </a:ln>
        </p:spPr>
      </p:pic>
      <p:sp>
        <p:nvSpPr>
          <p:cNvPr id="282629" name="Text Box 5"/>
          <p:cNvSpPr txBox="1">
            <a:spLocks noChangeArrowheads="1"/>
          </p:cNvSpPr>
          <p:nvPr/>
        </p:nvSpPr>
        <p:spPr bwMode="auto">
          <a:xfrm>
            <a:off x="762000" y="5181600"/>
            <a:ext cx="8153400" cy="579438"/>
          </a:xfrm>
          <a:prstGeom prst="rect">
            <a:avLst/>
          </a:prstGeom>
          <a:noFill/>
          <a:ln w="9525">
            <a:noFill/>
            <a:miter lim="800000"/>
            <a:headEnd/>
            <a:tailEnd/>
          </a:ln>
          <a:effectLst/>
        </p:spPr>
        <p:txBody>
          <a:bodyPr>
            <a:spAutoFit/>
          </a:bodyPr>
          <a:lstStyle/>
          <a:p>
            <a:pPr eaLnBrk="0" hangingPunct="0">
              <a:defRPr/>
            </a:pPr>
            <a:r>
              <a:rPr lang="en-US" altLang="en-US" sz="3200" b="1">
                <a:effectLst>
                  <a:outerShdw blurRad="38100" dist="38100" dir="2700000" algn="tl">
                    <a:srgbClr val="C0C0C0"/>
                  </a:outerShdw>
                </a:effectLst>
                <a:latin typeface="Times"/>
              </a:rPr>
              <a:t>Thyroid imaging using Tc-99 as a tracer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716213" y="655638"/>
            <a:ext cx="5245100" cy="609600"/>
          </a:xfrm>
        </p:spPr>
        <p:txBody>
          <a:bodyPr/>
          <a:lstStyle/>
          <a:p>
            <a:pPr algn="l" eaLnBrk="1" hangingPunct="1"/>
            <a:r>
              <a:rPr lang="en-US" altLang="en-US" b="1" smtClean="0">
                <a:solidFill>
                  <a:schemeClr val="tx1"/>
                </a:solidFill>
              </a:rPr>
              <a:t>Food Irradiation</a:t>
            </a:r>
          </a:p>
        </p:txBody>
      </p:sp>
      <p:sp>
        <p:nvSpPr>
          <p:cNvPr id="283651" name="Text Box 3"/>
          <p:cNvSpPr txBox="1">
            <a:spLocks noChangeArrowheads="1"/>
          </p:cNvSpPr>
          <p:nvPr/>
        </p:nvSpPr>
        <p:spPr bwMode="auto">
          <a:xfrm>
            <a:off x="685800" y="2743200"/>
            <a:ext cx="7772400" cy="3881438"/>
          </a:xfrm>
          <a:prstGeom prst="rect">
            <a:avLst/>
          </a:prstGeom>
          <a:noFill/>
          <a:ln w="9525">
            <a:noFill/>
            <a:miter lim="800000"/>
            <a:headEnd/>
            <a:tailEnd/>
          </a:ln>
          <a:effectLst/>
        </p:spPr>
        <p:txBody>
          <a:bodyPr>
            <a:spAutoFit/>
          </a:bodyPr>
          <a:lstStyle/>
          <a:p>
            <a:pPr eaLnBrk="0" hangingPunct="0">
              <a:lnSpc>
                <a:spcPct val="115000"/>
              </a:lnSpc>
              <a:buFontTx/>
              <a:buChar char="•"/>
              <a:defRPr/>
            </a:pPr>
            <a:r>
              <a:rPr lang="en-US" altLang="en-US" sz="3200" b="1">
                <a:effectLst>
                  <a:outerShdw blurRad="38100" dist="38100" dir="2700000" algn="tl">
                    <a:srgbClr val="C0C0C0"/>
                  </a:outerShdw>
                </a:effectLst>
                <a:latin typeface="Times"/>
              </a:rPr>
              <a:t>Food can be irradiated with </a:t>
            </a:r>
            <a:r>
              <a:rPr lang="en-US" altLang="en-US" sz="3200" b="1">
                <a:effectLst>
                  <a:outerShdw blurRad="38100" dist="38100" dir="2700000" algn="tl">
                    <a:srgbClr val="C0C0C0"/>
                  </a:outerShdw>
                </a:effectLst>
                <a:latin typeface="Symbol" pitchFamily="18" charset="2"/>
              </a:rPr>
              <a:t>g</a:t>
            </a:r>
            <a:r>
              <a:rPr lang="en-US" altLang="en-US" sz="3200" b="1">
                <a:effectLst>
                  <a:outerShdw blurRad="38100" dist="38100" dir="2700000" algn="tl">
                    <a:srgbClr val="C0C0C0"/>
                  </a:outerShdw>
                </a:effectLst>
                <a:latin typeface="Times"/>
              </a:rPr>
              <a:t> rays from </a:t>
            </a:r>
            <a:r>
              <a:rPr lang="en-US" altLang="en-US" sz="3200" b="1" baseline="30000">
                <a:effectLst>
                  <a:outerShdw blurRad="38100" dist="38100" dir="2700000" algn="tl">
                    <a:srgbClr val="C0C0C0"/>
                  </a:outerShdw>
                </a:effectLst>
                <a:latin typeface="Times"/>
              </a:rPr>
              <a:t>60</a:t>
            </a:r>
            <a:r>
              <a:rPr lang="en-US" altLang="en-US" sz="3200" b="1">
                <a:effectLst>
                  <a:outerShdw blurRad="38100" dist="38100" dir="2700000" algn="tl">
                    <a:srgbClr val="C0C0C0"/>
                  </a:outerShdw>
                </a:effectLst>
                <a:latin typeface="Times"/>
              </a:rPr>
              <a:t>Co or </a:t>
            </a:r>
            <a:r>
              <a:rPr lang="en-US" altLang="en-US" sz="3200" b="1" baseline="30000">
                <a:effectLst>
                  <a:outerShdw blurRad="38100" dist="38100" dir="2700000" algn="tl">
                    <a:srgbClr val="C0C0C0"/>
                  </a:outerShdw>
                </a:effectLst>
                <a:latin typeface="Times"/>
              </a:rPr>
              <a:t>137</a:t>
            </a:r>
            <a:r>
              <a:rPr lang="en-US" altLang="en-US" sz="3200" b="1">
                <a:effectLst>
                  <a:outerShdw blurRad="38100" dist="38100" dir="2700000" algn="tl">
                    <a:srgbClr val="C0C0C0"/>
                  </a:outerShdw>
                </a:effectLst>
                <a:latin typeface="Times"/>
              </a:rPr>
              <a:t>Cs.</a:t>
            </a:r>
          </a:p>
          <a:p>
            <a:pPr eaLnBrk="0" hangingPunct="0">
              <a:lnSpc>
                <a:spcPct val="115000"/>
              </a:lnSpc>
              <a:buFontTx/>
              <a:buChar char="•"/>
              <a:defRPr/>
            </a:pPr>
            <a:r>
              <a:rPr lang="en-US" altLang="en-US" sz="3200" b="1">
                <a:effectLst>
                  <a:outerShdw blurRad="38100" dist="38100" dir="2700000" algn="tl">
                    <a:srgbClr val="C0C0C0"/>
                  </a:outerShdw>
                </a:effectLst>
                <a:latin typeface="Times"/>
              </a:rPr>
              <a:t>Irradiated milk has a shelf life of 3 mo. without refrigeration.</a:t>
            </a:r>
          </a:p>
          <a:p>
            <a:pPr eaLnBrk="0" hangingPunct="0">
              <a:lnSpc>
                <a:spcPct val="115000"/>
              </a:lnSpc>
              <a:buFontTx/>
              <a:buChar char="•"/>
              <a:defRPr/>
            </a:pPr>
            <a:r>
              <a:rPr lang="en-US" altLang="en-US" sz="3200" b="1">
                <a:effectLst>
                  <a:outerShdw blurRad="38100" dist="38100" dir="2700000" algn="tl">
                    <a:srgbClr val="C0C0C0"/>
                  </a:outerShdw>
                </a:effectLst>
                <a:latin typeface="Times"/>
              </a:rPr>
              <a:t>USDA has approved irradiation of meats and eggs.</a:t>
            </a:r>
            <a:endParaRPr lang="en-US" altLang="en-US" sz="2800" b="1">
              <a:effectLst>
                <a:outerShdw blurRad="38100" dist="38100" dir="2700000" algn="tl">
                  <a:srgbClr val="C0C0C0"/>
                </a:outerShdw>
              </a:effectLst>
              <a:latin typeface="Times"/>
            </a:endParaRPr>
          </a:p>
          <a:p>
            <a:pPr eaLnBrk="0" hangingPunct="0">
              <a:buFontTx/>
              <a:buChar char="•"/>
              <a:defRPr/>
            </a:pPr>
            <a:endParaRPr lang="en-US" altLang="en-US" sz="2800" b="1">
              <a:effectLst>
                <a:outerShdw blurRad="38100" dist="38100" dir="2700000" algn="tl">
                  <a:srgbClr val="C0C0C0"/>
                </a:outerShdw>
              </a:effectLst>
              <a:latin typeface="Times"/>
            </a:endParaRPr>
          </a:p>
        </p:txBody>
      </p:sp>
      <p:pic>
        <p:nvPicPr>
          <p:cNvPr id="28676" name="Picture 4"/>
          <p:cNvPicPr>
            <a:picLocks noChangeAspect="1" noChangeArrowheads="1"/>
          </p:cNvPicPr>
          <p:nvPr/>
        </p:nvPicPr>
        <p:blipFill>
          <a:blip r:embed="rId2" cstate="print"/>
          <a:srcRect/>
          <a:stretch>
            <a:fillRect/>
          </a:stretch>
        </p:blipFill>
        <p:spPr bwMode="auto">
          <a:xfrm>
            <a:off x="381000" y="381000"/>
            <a:ext cx="2374900" cy="2198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dissolve">
                                      <p:cBhvr>
                                        <p:cTn id="7" dur="500"/>
                                        <p:tgtEl>
                                          <p:spTgt spid="283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dissolve">
                                      <p:cBhvr>
                                        <p:cTn id="12" dur="500"/>
                                        <p:tgtEl>
                                          <p:spTgt spid="283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dissolve">
                                      <p:cBhvr>
                                        <p:cTn id="17" dur="500"/>
                                        <p:tgtEl>
                                          <p:spTgt spid="283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Nuclear Power</a:t>
            </a:r>
          </a:p>
        </p:txBody>
      </p:sp>
      <p:sp>
        <p:nvSpPr>
          <p:cNvPr id="29699" name="Rectangle 3"/>
          <p:cNvSpPr>
            <a:spLocks noGrp="1" noChangeArrowheads="1"/>
          </p:cNvSpPr>
          <p:nvPr>
            <p:ph type="body" idx="1"/>
          </p:nvPr>
        </p:nvSpPr>
        <p:spPr/>
        <p:txBody>
          <a:bodyPr/>
          <a:lstStyle/>
          <a:p>
            <a:pPr eaLnBrk="1" hangingPunct="1"/>
            <a:r>
              <a:rPr lang="en-US" smtClean="0">
                <a:hlinkClick r:id="rId2" action="ppaction://hlinksldjump"/>
              </a:rPr>
              <a:t>Artificial Transmutation</a:t>
            </a:r>
          </a:p>
          <a:p>
            <a:pPr eaLnBrk="1" hangingPunct="1"/>
            <a:r>
              <a:rPr lang="en-US" smtClean="0">
                <a:hlinkClick r:id="rId3" action="ppaction://hlinksldjump"/>
              </a:rPr>
              <a:t>Particle Accelerators</a:t>
            </a:r>
            <a:endParaRPr lang="en-US" smtClean="0"/>
          </a:p>
          <a:p>
            <a:pPr eaLnBrk="1" hangingPunct="1"/>
            <a:r>
              <a:rPr lang="en-US" smtClean="0">
                <a:hlinkClick r:id="rId4" action="ppaction://hlinksldjump"/>
              </a:rPr>
              <a:t>Nuclear Fission</a:t>
            </a:r>
            <a:endParaRPr lang="en-US" smtClean="0"/>
          </a:p>
          <a:p>
            <a:pPr eaLnBrk="1" hangingPunct="1"/>
            <a:r>
              <a:rPr lang="en-US" smtClean="0">
                <a:hlinkClick r:id="rId5" action="ppaction://hlinksldjump"/>
              </a:rPr>
              <a:t>Nuclear Fusion</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Artificial Transmutation</a:t>
            </a:r>
          </a:p>
        </p:txBody>
      </p:sp>
      <p:sp>
        <p:nvSpPr>
          <p:cNvPr id="30723" name="Rectangle 3"/>
          <p:cNvSpPr>
            <a:spLocks noGrp="1" noChangeArrowheads="1"/>
          </p:cNvSpPr>
          <p:nvPr>
            <p:ph type="body" idx="1"/>
          </p:nvPr>
        </p:nvSpPr>
        <p:spPr>
          <a:xfrm>
            <a:off x="228600" y="1676400"/>
            <a:ext cx="8915400" cy="4525963"/>
          </a:xfrm>
        </p:spPr>
        <p:txBody>
          <a:bodyPr/>
          <a:lstStyle/>
          <a:p>
            <a:pPr eaLnBrk="1" hangingPunct="1"/>
            <a:r>
              <a:rPr lang="en-US" b="1" baseline="30000" smtClean="0"/>
              <a:t>40</a:t>
            </a:r>
            <a:r>
              <a:rPr lang="en-US" b="1" baseline="-25000" smtClean="0"/>
              <a:t>20</a:t>
            </a:r>
            <a:r>
              <a:rPr lang="en-US" b="1" smtClean="0"/>
              <a:t>Ca +   _______    </a:t>
            </a:r>
            <a:r>
              <a:rPr lang="en-US" b="1" smtClean="0">
                <a:latin typeface="Times New Roman" pitchFamily="18" charset="0"/>
                <a:cs typeface="Times New Roman" pitchFamily="18" charset="0"/>
              </a:rPr>
              <a:t>→</a:t>
            </a:r>
            <a:r>
              <a:rPr lang="en-US" b="1" smtClean="0"/>
              <a:t>    </a:t>
            </a:r>
            <a:r>
              <a:rPr lang="en-US" b="1" baseline="30000" smtClean="0"/>
              <a:t>40</a:t>
            </a:r>
            <a:r>
              <a:rPr lang="en-US" b="1" baseline="-25000" smtClean="0"/>
              <a:t>19</a:t>
            </a:r>
            <a:r>
              <a:rPr lang="en-US" b="1" smtClean="0"/>
              <a:t>K    +   </a:t>
            </a:r>
            <a:r>
              <a:rPr lang="en-US" b="1" baseline="30000" smtClean="0"/>
              <a:t>1</a:t>
            </a:r>
            <a:r>
              <a:rPr lang="en-US" b="1" baseline="-25000" smtClean="0"/>
              <a:t>1</a:t>
            </a:r>
            <a:r>
              <a:rPr lang="en-US" b="1" smtClean="0"/>
              <a:t>H</a:t>
            </a:r>
            <a:endParaRPr lang="en-US" b="1" baseline="30000" smtClean="0"/>
          </a:p>
          <a:p>
            <a:pPr eaLnBrk="1" hangingPunct="1"/>
            <a:endParaRPr lang="en-US" b="1" baseline="30000" smtClean="0"/>
          </a:p>
          <a:p>
            <a:pPr eaLnBrk="1" hangingPunct="1"/>
            <a:endParaRPr lang="en-US" b="1" baseline="30000" smtClean="0"/>
          </a:p>
          <a:p>
            <a:pPr eaLnBrk="1" hangingPunct="1"/>
            <a:r>
              <a:rPr lang="en-US" b="1" baseline="30000" smtClean="0"/>
              <a:t>96</a:t>
            </a:r>
            <a:r>
              <a:rPr lang="en-US" b="1" baseline="-25000" smtClean="0"/>
              <a:t>42</a:t>
            </a:r>
            <a:r>
              <a:rPr lang="en-US" b="1" smtClean="0"/>
              <a:t>Mo   +   </a:t>
            </a:r>
            <a:r>
              <a:rPr lang="en-US" b="1" baseline="30000" smtClean="0"/>
              <a:t>2</a:t>
            </a:r>
            <a:r>
              <a:rPr lang="en-US" b="1" baseline="-25000" smtClean="0"/>
              <a:t>1</a:t>
            </a:r>
            <a:r>
              <a:rPr lang="en-US" b="1" smtClean="0"/>
              <a:t>H    </a:t>
            </a:r>
            <a:r>
              <a:rPr lang="en-US" b="1" smtClean="0">
                <a:latin typeface="Times New Roman" pitchFamily="18" charset="0"/>
                <a:cs typeface="Times New Roman" pitchFamily="18" charset="0"/>
              </a:rPr>
              <a:t>→     </a:t>
            </a:r>
            <a:r>
              <a:rPr lang="en-US" b="1" baseline="30000" smtClean="0"/>
              <a:t>1</a:t>
            </a:r>
            <a:r>
              <a:rPr lang="en-US" b="1" baseline="-25000" smtClean="0"/>
              <a:t>0</a:t>
            </a:r>
            <a:r>
              <a:rPr lang="en-US" b="1" smtClean="0"/>
              <a:t>n   +    ________</a:t>
            </a:r>
          </a:p>
          <a:p>
            <a:pPr eaLnBrk="1" hangingPunct="1"/>
            <a:endParaRPr lang="en-US" b="1" smtClean="0"/>
          </a:p>
          <a:p>
            <a:pPr eaLnBrk="1" hangingPunct="1"/>
            <a:r>
              <a:rPr lang="en-US" sz="2800" b="1" smtClean="0"/>
              <a:t>Nuclide + Bullet </a:t>
            </a:r>
            <a:r>
              <a:rPr lang="en-US" sz="2800" b="1" smtClean="0">
                <a:latin typeface="Times New Roman" pitchFamily="18" charset="0"/>
                <a:cs typeface="Times New Roman" pitchFamily="18" charset="0"/>
              </a:rPr>
              <a:t>→  </a:t>
            </a:r>
            <a:r>
              <a:rPr lang="en-US" sz="2800" b="1" smtClean="0"/>
              <a:t>New Element + Fragment(s)</a:t>
            </a:r>
          </a:p>
          <a:p>
            <a:pPr eaLnBrk="1" hangingPunct="1"/>
            <a:r>
              <a:rPr lang="en-US" sz="2800" b="1" smtClean="0"/>
              <a:t>The masses and atomic numbers must add up to be the same  on both sides of the arrow.</a:t>
            </a:r>
          </a:p>
          <a:p>
            <a:pPr eaLnBrk="1" hangingPunct="1"/>
            <a:r>
              <a:rPr lang="en-US" sz="2800" b="1" smtClean="0"/>
              <a:t>What substances are missing?</a:t>
            </a:r>
          </a:p>
        </p:txBody>
      </p:sp>
      <p:sp>
        <p:nvSpPr>
          <p:cNvPr id="37895" name="Text Box 7"/>
          <p:cNvSpPr txBox="1">
            <a:spLocks noChangeArrowheads="1"/>
          </p:cNvSpPr>
          <p:nvPr/>
        </p:nvSpPr>
        <p:spPr bwMode="auto">
          <a:xfrm>
            <a:off x="2819400" y="1524000"/>
            <a:ext cx="914400" cy="519113"/>
          </a:xfrm>
          <a:prstGeom prst="rect">
            <a:avLst/>
          </a:prstGeom>
          <a:noFill/>
          <a:ln w="12700">
            <a:noFill/>
            <a:miter lim="800000"/>
            <a:headEnd/>
            <a:tailEnd/>
          </a:ln>
        </p:spPr>
        <p:txBody>
          <a:bodyPr>
            <a:spAutoFit/>
          </a:bodyPr>
          <a:lstStyle/>
          <a:p>
            <a:pPr>
              <a:spcBef>
                <a:spcPct val="50000"/>
              </a:spcBef>
            </a:pPr>
            <a:r>
              <a:rPr lang="en-US" sz="2800" baseline="30000">
                <a:solidFill>
                  <a:srgbClr val="FF3300"/>
                </a:solidFill>
              </a:rPr>
              <a:t>1</a:t>
            </a:r>
            <a:r>
              <a:rPr lang="en-US" sz="2800" baseline="-25000">
                <a:solidFill>
                  <a:srgbClr val="FF3300"/>
                </a:solidFill>
              </a:rPr>
              <a:t>0</a:t>
            </a:r>
            <a:r>
              <a:rPr lang="en-US" sz="2800">
                <a:solidFill>
                  <a:srgbClr val="FF3300"/>
                </a:solidFill>
              </a:rPr>
              <a:t>n</a:t>
            </a:r>
            <a:endParaRPr lang="en-US" sz="2800" baseline="30000">
              <a:solidFill>
                <a:srgbClr val="FF3300"/>
              </a:solidFill>
            </a:endParaRPr>
          </a:p>
        </p:txBody>
      </p:sp>
      <p:sp>
        <p:nvSpPr>
          <p:cNvPr id="37896" name="Line 8"/>
          <p:cNvSpPr>
            <a:spLocks noChangeShapeType="1"/>
          </p:cNvSpPr>
          <p:nvPr/>
        </p:nvSpPr>
        <p:spPr bwMode="auto">
          <a:xfrm flipH="1" flipV="1">
            <a:off x="3352800" y="2286000"/>
            <a:ext cx="685800" cy="304800"/>
          </a:xfrm>
          <a:prstGeom prst="line">
            <a:avLst/>
          </a:prstGeom>
          <a:noFill/>
          <a:ln w="57150">
            <a:solidFill>
              <a:srgbClr val="FF3300"/>
            </a:solidFill>
            <a:round/>
            <a:headEnd/>
            <a:tailEnd type="triangle" w="med" len="med"/>
          </a:ln>
        </p:spPr>
        <p:txBody>
          <a:bodyPr wrap="none" anchor="ctr"/>
          <a:lstStyle/>
          <a:p>
            <a:endParaRPr lang="en-US"/>
          </a:p>
        </p:txBody>
      </p:sp>
      <p:sp>
        <p:nvSpPr>
          <p:cNvPr id="37897" name="Text Box 9"/>
          <p:cNvSpPr txBox="1">
            <a:spLocks noChangeArrowheads="1"/>
          </p:cNvSpPr>
          <p:nvPr/>
        </p:nvSpPr>
        <p:spPr bwMode="auto">
          <a:xfrm>
            <a:off x="4191000" y="2362200"/>
            <a:ext cx="2514600" cy="457200"/>
          </a:xfrm>
          <a:prstGeom prst="rect">
            <a:avLst/>
          </a:prstGeom>
          <a:noFill/>
          <a:ln w="12700">
            <a:noFill/>
            <a:miter lim="800000"/>
            <a:headEnd/>
            <a:tailEnd/>
          </a:ln>
        </p:spPr>
        <p:txBody>
          <a:bodyPr>
            <a:spAutoFit/>
          </a:bodyPr>
          <a:lstStyle/>
          <a:p>
            <a:pPr>
              <a:spcBef>
                <a:spcPct val="50000"/>
              </a:spcBef>
            </a:pPr>
            <a:r>
              <a:rPr lang="en-US" sz="2400">
                <a:solidFill>
                  <a:srgbClr val="FF3300"/>
                </a:solidFill>
              </a:rPr>
              <a:t>This is a neutron</a:t>
            </a:r>
          </a:p>
        </p:txBody>
      </p:sp>
      <p:sp>
        <p:nvSpPr>
          <p:cNvPr id="37898" name="Text Box 10"/>
          <p:cNvSpPr txBox="1">
            <a:spLocks noChangeArrowheads="1"/>
          </p:cNvSpPr>
          <p:nvPr/>
        </p:nvSpPr>
        <p:spPr bwMode="auto">
          <a:xfrm>
            <a:off x="6629400" y="2971800"/>
            <a:ext cx="1447800" cy="519113"/>
          </a:xfrm>
          <a:prstGeom prst="rect">
            <a:avLst/>
          </a:prstGeom>
          <a:noFill/>
          <a:ln w="12700">
            <a:noFill/>
            <a:miter lim="800000"/>
            <a:headEnd/>
            <a:tailEnd/>
          </a:ln>
        </p:spPr>
        <p:txBody>
          <a:bodyPr>
            <a:spAutoFit/>
          </a:bodyPr>
          <a:lstStyle/>
          <a:p>
            <a:pPr>
              <a:spcBef>
                <a:spcPct val="50000"/>
              </a:spcBef>
            </a:pPr>
            <a:r>
              <a:rPr lang="en-US" sz="2800" baseline="30000">
                <a:solidFill>
                  <a:srgbClr val="FF3300"/>
                </a:solidFill>
              </a:rPr>
              <a:t>97</a:t>
            </a:r>
            <a:r>
              <a:rPr lang="en-US" sz="2800" baseline="-25000">
                <a:solidFill>
                  <a:srgbClr val="FF3300"/>
                </a:solidFill>
              </a:rPr>
              <a:t>43</a:t>
            </a:r>
            <a:r>
              <a:rPr lang="en-US" sz="2800">
                <a:solidFill>
                  <a:srgbClr val="FF3300"/>
                </a:solidFill>
              </a:rPr>
              <a:t>Tc</a:t>
            </a:r>
            <a:endParaRPr lang="en-US" sz="2800" baseline="30000">
              <a:solidFill>
                <a:srgbClr val="FF3300"/>
              </a:solidFill>
            </a:endParaRPr>
          </a:p>
        </p:txBody>
      </p:sp>
      <p:sp>
        <p:nvSpPr>
          <p:cNvPr id="37899" name="Line 11"/>
          <p:cNvSpPr>
            <a:spLocks noChangeShapeType="1"/>
          </p:cNvSpPr>
          <p:nvPr/>
        </p:nvSpPr>
        <p:spPr bwMode="auto">
          <a:xfrm flipV="1">
            <a:off x="6324600" y="3581400"/>
            <a:ext cx="1066800" cy="381000"/>
          </a:xfrm>
          <a:prstGeom prst="line">
            <a:avLst/>
          </a:prstGeom>
          <a:noFill/>
          <a:ln w="57150">
            <a:solidFill>
              <a:srgbClr val="FF3300"/>
            </a:solidFill>
            <a:round/>
            <a:headEnd/>
            <a:tailEnd type="triangle" w="med" len="med"/>
          </a:ln>
        </p:spPr>
        <p:txBody>
          <a:bodyPr wrap="none" anchor="ctr"/>
          <a:lstStyle/>
          <a:p>
            <a:endParaRPr lang="en-US"/>
          </a:p>
        </p:txBody>
      </p:sp>
      <p:sp>
        <p:nvSpPr>
          <p:cNvPr id="37900" name="Text Box 12"/>
          <p:cNvSpPr txBox="1">
            <a:spLocks noChangeArrowheads="1"/>
          </p:cNvSpPr>
          <p:nvPr/>
        </p:nvSpPr>
        <p:spPr bwMode="auto">
          <a:xfrm>
            <a:off x="3581400" y="3733800"/>
            <a:ext cx="2743200" cy="457200"/>
          </a:xfrm>
          <a:prstGeom prst="rect">
            <a:avLst/>
          </a:prstGeom>
          <a:noFill/>
          <a:ln w="12700">
            <a:noFill/>
            <a:miter lim="800000"/>
            <a:headEnd/>
            <a:tailEnd/>
          </a:ln>
        </p:spPr>
        <p:txBody>
          <a:bodyPr>
            <a:spAutoFit/>
          </a:bodyPr>
          <a:lstStyle/>
          <a:p>
            <a:pPr>
              <a:spcBef>
                <a:spcPct val="50000"/>
              </a:spcBef>
            </a:pPr>
            <a:r>
              <a:rPr lang="en-US" sz="2400">
                <a:solidFill>
                  <a:srgbClr val="FF3300"/>
                </a:solidFill>
              </a:rPr>
              <a:t>This is Technetium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7895"/>
                                        </p:tgtEl>
                                        <p:attrNameLst>
                                          <p:attrName>style.visibility</p:attrName>
                                        </p:attrNameLst>
                                      </p:cBhvr>
                                      <p:to>
                                        <p:strVal val="visible"/>
                                      </p:to>
                                    </p:set>
                                    <p:anim calcmode="lin" valueType="num">
                                      <p:cBhvr>
                                        <p:cTn id="7" dur="1000" fill="hold"/>
                                        <p:tgtEl>
                                          <p:spTgt spid="37895"/>
                                        </p:tgtEl>
                                        <p:attrNameLst>
                                          <p:attrName>ppt_w</p:attrName>
                                        </p:attrNameLst>
                                      </p:cBhvr>
                                      <p:tavLst>
                                        <p:tav tm="0">
                                          <p:val>
                                            <p:fltVal val="0"/>
                                          </p:val>
                                        </p:tav>
                                        <p:tav tm="100000">
                                          <p:val>
                                            <p:strVal val="#ppt_w"/>
                                          </p:val>
                                        </p:tav>
                                      </p:tavLst>
                                    </p:anim>
                                    <p:anim calcmode="lin" valueType="num">
                                      <p:cBhvr>
                                        <p:cTn id="8" dur="1000" fill="hold"/>
                                        <p:tgtEl>
                                          <p:spTgt spid="37895"/>
                                        </p:tgtEl>
                                        <p:attrNameLst>
                                          <p:attrName>ppt_h</p:attrName>
                                        </p:attrNameLst>
                                      </p:cBhvr>
                                      <p:tavLst>
                                        <p:tav tm="0">
                                          <p:val>
                                            <p:fltVal val="0"/>
                                          </p:val>
                                        </p:tav>
                                        <p:tav tm="100000">
                                          <p:val>
                                            <p:strVal val="#ppt_h"/>
                                          </p:val>
                                        </p:tav>
                                      </p:tavLst>
                                    </p:anim>
                                    <p:anim calcmode="lin" valueType="num">
                                      <p:cBhvr>
                                        <p:cTn id="9" dur="1000" fill="hold"/>
                                        <p:tgtEl>
                                          <p:spTgt spid="37895"/>
                                        </p:tgtEl>
                                        <p:attrNameLst>
                                          <p:attrName>style.rotation</p:attrName>
                                        </p:attrNameLst>
                                      </p:cBhvr>
                                      <p:tavLst>
                                        <p:tav tm="0">
                                          <p:val>
                                            <p:fltVal val="90"/>
                                          </p:val>
                                        </p:tav>
                                        <p:tav tm="100000">
                                          <p:val>
                                            <p:fltVal val="0"/>
                                          </p:val>
                                        </p:tav>
                                      </p:tavLst>
                                    </p:anim>
                                    <p:animEffect transition="in" filter="fade">
                                      <p:cBhvr>
                                        <p:cTn id="10" dur="1000"/>
                                        <p:tgtEl>
                                          <p:spTgt spid="3789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7896"/>
                                        </p:tgtEl>
                                        <p:attrNameLst>
                                          <p:attrName>style.visibility</p:attrName>
                                        </p:attrNameLst>
                                      </p:cBhvr>
                                      <p:to>
                                        <p:strVal val="visible"/>
                                      </p:to>
                                    </p:set>
                                    <p:anim calcmode="lin" valueType="num">
                                      <p:cBhvr>
                                        <p:cTn id="15" dur="1000" fill="hold"/>
                                        <p:tgtEl>
                                          <p:spTgt spid="37896"/>
                                        </p:tgtEl>
                                        <p:attrNameLst>
                                          <p:attrName>ppt_w</p:attrName>
                                        </p:attrNameLst>
                                      </p:cBhvr>
                                      <p:tavLst>
                                        <p:tav tm="0">
                                          <p:val>
                                            <p:fltVal val="0"/>
                                          </p:val>
                                        </p:tav>
                                        <p:tav tm="100000">
                                          <p:val>
                                            <p:strVal val="#ppt_w"/>
                                          </p:val>
                                        </p:tav>
                                      </p:tavLst>
                                    </p:anim>
                                    <p:anim calcmode="lin" valueType="num">
                                      <p:cBhvr>
                                        <p:cTn id="16" dur="1000" fill="hold"/>
                                        <p:tgtEl>
                                          <p:spTgt spid="37896"/>
                                        </p:tgtEl>
                                        <p:attrNameLst>
                                          <p:attrName>ppt_h</p:attrName>
                                        </p:attrNameLst>
                                      </p:cBhvr>
                                      <p:tavLst>
                                        <p:tav tm="0">
                                          <p:val>
                                            <p:fltVal val="0"/>
                                          </p:val>
                                        </p:tav>
                                        <p:tav tm="100000">
                                          <p:val>
                                            <p:strVal val="#ppt_h"/>
                                          </p:val>
                                        </p:tav>
                                      </p:tavLst>
                                    </p:anim>
                                    <p:anim calcmode="lin" valueType="num">
                                      <p:cBhvr>
                                        <p:cTn id="17" dur="1000" fill="hold"/>
                                        <p:tgtEl>
                                          <p:spTgt spid="37896"/>
                                        </p:tgtEl>
                                        <p:attrNameLst>
                                          <p:attrName>style.rotation</p:attrName>
                                        </p:attrNameLst>
                                      </p:cBhvr>
                                      <p:tavLst>
                                        <p:tav tm="0">
                                          <p:val>
                                            <p:fltVal val="90"/>
                                          </p:val>
                                        </p:tav>
                                        <p:tav tm="100000">
                                          <p:val>
                                            <p:fltVal val="0"/>
                                          </p:val>
                                        </p:tav>
                                      </p:tavLst>
                                    </p:anim>
                                    <p:animEffect transition="in" filter="fade">
                                      <p:cBhvr>
                                        <p:cTn id="18" dur="1000"/>
                                        <p:tgtEl>
                                          <p:spTgt spid="37896"/>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7897"/>
                                        </p:tgtEl>
                                        <p:attrNameLst>
                                          <p:attrName>style.visibility</p:attrName>
                                        </p:attrNameLst>
                                      </p:cBhvr>
                                      <p:to>
                                        <p:strVal val="visible"/>
                                      </p:to>
                                    </p:set>
                                    <p:anim calcmode="lin" valueType="num">
                                      <p:cBhvr>
                                        <p:cTn id="21" dur="1000" fill="hold"/>
                                        <p:tgtEl>
                                          <p:spTgt spid="37897"/>
                                        </p:tgtEl>
                                        <p:attrNameLst>
                                          <p:attrName>ppt_w</p:attrName>
                                        </p:attrNameLst>
                                      </p:cBhvr>
                                      <p:tavLst>
                                        <p:tav tm="0">
                                          <p:val>
                                            <p:fltVal val="0"/>
                                          </p:val>
                                        </p:tav>
                                        <p:tav tm="100000">
                                          <p:val>
                                            <p:strVal val="#ppt_w"/>
                                          </p:val>
                                        </p:tav>
                                      </p:tavLst>
                                    </p:anim>
                                    <p:anim calcmode="lin" valueType="num">
                                      <p:cBhvr>
                                        <p:cTn id="22" dur="1000" fill="hold"/>
                                        <p:tgtEl>
                                          <p:spTgt spid="37897"/>
                                        </p:tgtEl>
                                        <p:attrNameLst>
                                          <p:attrName>ppt_h</p:attrName>
                                        </p:attrNameLst>
                                      </p:cBhvr>
                                      <p:tavLst>
                                        <p:tav tm="0">
                                          <p:val>
                                            <p:fltVal val="0"/>
                                          </p:val>
                                        </p:tav>
                                        <p:tav tm="100000">
                                          <p:val>
                                            <p:strVal val="#ppt_h"/>
                                          </p:val>
                                        </p:tav>
                                      </p:tavLst>
                                    </p:anim>
                                    <p:anim calcmode="lin" valueType="num">
                                      <p:cBhvr>
                                        <p:cTn id="23" dur="1000" fill="hold"/>
                                        <p:tgtEl>
                                          <p:spTgt spid="37897"/>
                                        </p:tgtEl>
                                        <p:attrNameLst>
                                          <p:attrName>style.rotation</p:attrName>
                                        </p:attrNameLst>
                                      </p:cBhvr>
                                      <p:tavLst>
                                        <p:tav tm="0">
                                          <p:val>
                                            <p:fltVal val="90"/>
                                          </p:val>
                                        </p:tav>
                                        <p:tav tm="100000">
                                          <p:val>
                                            <p:fltVal val="0"/>
                                          </p:val>
                                        </p:tav>
                                      </p:tavLst>
                                    </p:anim>
                                    <p:animEffect transition="in" filter="fade">
                                      <p:cBhvr>
                                        <p:cTn id="24" dur="1000"/>
                                        <p:tgtEl>
                                          <p:spTgt spid="3789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37898"/>
                                        </p:tgtEl>
                                        <p:attrNameLst>
                                          <p:attrName>style.visibility</p:attrName>
                                        </p:attrNameLst>
                                      </p:cBhvr>
                                      <p:to>
                                        <p:strVal val="visible"/>
                                      </p:to>
                                    </p:set>
                                    <p:anim calcmode="lin" valueType="num">
                                      <p:cBhvr>
                                        <p:cTn id="29" dur="1000" fill="hold"/>
                                        <p:tgtEl>
                                          <p:spTgt spid="37898"/>
                                        </p:tgtEl>
                                        <p:attrNameLst>
                                          <p:attrName>ppt_w</p:attrName>
                                        </p:attrNameLst>
                                      </p:cBhvr>
                                      <p:tavLst>
                                        <p:tav tm="0">
                                          <p:val>
                                            <p:fltVal val="0"/>
                                          </p:val>
                                        </p:tav>
                                        <p:tav tm="100000">
                                          <p:val>
                                            <p:strVal val="#ppt_w"/>
                                          </p:val>
                                        </p:tav>
                                      </p:tavLst>
                                    </p:anim>
                                    <p:anim calcmode="lin" valueType="num">
                                      <p:cBhvr>
                                        <p:cTn id="30" dur="1000" fill="hold"/>
                                        <p:tgtEl>
                                          <p:spTgt spid="37898"/>
                                        </p:tgtEl>
                                        <p:attrNameLst>
                                          <p:attrName>ppt_h</p:attrName>
                                        </p:attrNameLst>
                                      </p:cBhvr>
                                      <p:tavLst>
                                        <p:tav tm="0">
                                          <p:val>
                                            <p:fltVal val="0"/>
                                          </p:val>
                                        </p:tav>
                                        <p:tav tm="100000">
                                          <p:val>
                                            <p:strVal val="#ppt_h"/>
                                          </p:val>
                                        </p:tav>
                                      </p:tavLst>
                                    </p:anim>
                                    <p:anim calcmode="lin" valueType="num">
                                      <p:cBhvr>
                                        <p:cTn id="31" dur="1000" fill="hold"/>
                                        <p:tgtEl>
                                          <p:spTgt spid="37898"/>
                                        </p:tgtEl>
                                        <p:attrNameLst>
                                          <p:attrName>style.rotation</p:attrName>
                                        </p:attrNameLst>
                                      </p:cBhvr>
                                      <p:tavLst>
                                        <p:tav tm="0">
                                          <p:val>
                                            <p:fltVal val="90"/>
                                          </p:val>
                                        </p:tav>
                                        <p:tav tm="100000">
                                          <p:val>
                                            <p:fltVal val="0"/>
                                          </p:val>
                                        </p:tav>
                                      </p:tavLst>
                                    </p:anim>
                                    <p:animEffect transition="in" filter="fade">
                                      <p:cBhvr>
                                        <p:cTn id="32" dur="1000"/>
                                        <p:tgtEl>
                                          <p:spTgt spid="3789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37899"/>
                                        </p:tgtEl>
                                        <p:attrNameLst>
                                          <p:attrName>style.visibility</p:attrName>
                                        </p:attrNameLst>
                                      </p:cBhvr>
                                      <p:to>
                                        <p:strVal val="visible"/>
                                      </p:to>
                                    </p:set>
                                    <p:anim calcmode="lin" valueType="num">
                                      <p:cBhvr>
                                        <p:cTn id="37" dur="1000" fill="hold"/>
                                        <p:tgtEl>
                                          <p:spTgt spid="37899"/>
                                        </p:tgtEl>
                                        <p:attrNameLst>
                                          <p:attrName>ppt_w</p:attrName>
                                        </p:attrNameLst>
                                      </p:cBhvr>
                                      <p:tavLst>
                                        <p:tav tm="0">
                                          <p:val>
                                            <p:fltVal val="0"/>
                                          </p:val>
                                        </p:tav>
                                        <p:tav tm="100000">
                                          <p:val>
                                            <p:strVal val="#ppt_w"/>
                                          </p:val>
                                        </p:tav>
                                      </p:tavLst>
                                    </p:anim>
                                    <p:anim calcmode="lin" valueType="num">
                                      <p:cBhvr>
                                        <p:cTn id="38" dur="1000" fill="hold"/>
                                        <p:tgtEl>
                                          <p:spTgt spid="37899"/>
                                        </p:tgtEl>
                                        <p:attrNameLst>
                                          <p:attrName>ppt_h</p:attrName>
                                        </p:attrNameLst>
                                      </p:cBhvr>
                                      <p:tavLst>
                                        <p:tav tm="0">
                                          <p:val>
                                            <p:fltVal val="0"/>
                                          </p:val>
                                        </p:tav>
                                        <p:tav tm="100000">
                                          <p:val>
                                            <p:strVal val="#ppt_h"/>
                                          </p:val>
                                        </p:tav>
                                      </p:tavLst>
                                    </p:anim>
                                    <p:anim calcmode="lin" valueType="num">
                                      <p:cBhvr>
                                        <p:cTn id="39" dur="1000" fill="hold"/>
                                        <p:tgtEl>
                                          <p:spTgt spid="37899"/>
                                        </p:tgtEl>
                                        <p:attrNameLst>
                                          <p:attrName>style.rotation</p:attrName>
                                        </p:attrNameLst>
                                      </p:cBhvr>
                                      <p:tavLst>
                                        <p:tav tm="0">
                                          <p:val>
                                            <p:fltVal val="90"/>
                                          </p:val>
                                        </p:tav>
                                        <p:tav tm="100000">
                                          <p:val>
                                            <p:fltVal val="0"/>
                                          </p:val>
                                        </p:tav>
                                      </p:tavLst>
                                    </p:anim>
                                    <p:animEffect transition="in" filter="fade">
                                      <p:cBhvr>
                                        <p:cTn id="40" dur="1000"/>
                                        <p:tgtEl>
                                          <p:spTgt spid="37899"/>
                                        </p:tgtEl>
                                      </p:cBhvr>
                                    </p:animEffect>
                                  </p:childTnLst>
                                </p:cTn>
                              </p:par>
                              <p:par>
                                <p:cTn id="41" presetID="31" presetClass="entr" presetSubtype="0" fill="hold" grpId="0" nodeType="withEffect">
                                  <p:stCondLst>
                                    <p:cond delay="0"/>
                                  </p:stCondLst>
                                  <p:iterate type="lt">
                                    <p:tmPct val="5000"/>
                                  </p:iterate>
                                  <p:childTnLst>
                                    <p:set>
                                      <p:cBhvr>
                                        <p:cTn id="42" dur="1" fill="hold">
                                          <p:stCondLst>
                                            <p:cond delay="0"/>
                                          </p:stCondLst>
                                        </p:cTn>
                                        <p:tgtEl>
                                          <p:spTgt spid="37900"/>
                                        </p:tgtEl>
                                        <p:attrNameLst>
                                          <p:attrName>style.visibility</p:attrName>
                                        </p:attrNameLst>
                                      </p:cBhvr>
                                      <p:to>
                                        <p:strVal val="visible"/>
                                      </p:to>
                                    </p:set>
                                    <p:anim calcmode="lin" valueType="num">
                                      <p:cBhvr>
                                        <p:cTn id="43" dur="1000" fill="hold"/>
                                        <p:tgtEl>
                                          <p:spTgt spid="37900"/>
                                        </p:tgtEl>
                                        <p:attrNameLst>
                                          <p:attrName>ppt_w</p:attrName>
                                        </p:attrNameLst>
                                      </p:cBhvr>
                                      <p:tavLst>
                                        <p:tav tm="0">
                                          <p:val>
                                            <p:fltVal val="0"/>
                                          </p:val>
                                        </p:tav>
                                        <p:tav tm="100000">
                                          <p:val>
                                            <p:strVal val="#ppt_w"/>
                                          </p:val>
                                        </p:tav>
                                      </p:tavLst>
                                    </p:anim>
                                    <p:anim calcmode="lin" valueType="num">
                                      <p:cBhvr>
                                        <p:cTn id="44" dur="1000" fill="hold"/>
                                        <p:tgtEl>
                                          <p:spTgt spid="37900"/>
                                        </p:tgtEl>
                                        <p:attrNameLst>
                                          <p:attrName>ppt_h</p:attrName>
                                        </p:attrNameLst>
                                      </p:cBhvr>
                                      <p:tavLst>
                                        <p:tav tm="0">
                                          <p:val>
                                            <p:fltVal val="0"/>
                                          </p:val>
                                        </p:tav>
                                        <p:tav tm="100000">
                                          <p:val>
                                            <p:strVal val="#ppt_h"/>
                                          </p:val>
                                        </p:tav>
                                      </p:tavLst>
                                    </p:anim>
                                    <p:anim calcmode="lin" valueType="num">
                                      <p:cBhvr>
                                        <p:cTn id="45" dur="1000" fill="hold"/>
                                        <p:tgtEl>
                                          <p:spTgt spid="37900"/>
                                        </p:tgtEl>
                                        <p:attrNameLst>
                                          <p:attrName>style.rotation</p:attrName>
                                        </p:attrNameLst>
                                      </p:cBhvr>
                                      <p:tavLst>
                                        <p:tav tm="0">
                                          <p:val>
                                            <p:fltVal val="90"/>
                                          </p:val>
                                        </p:tav>
                                        <p:tav tm="100000">
                                          <p:val>
                                            <p:fltVal val="0"/>
                                          </p:val>
                                        </p:tav>
                                      </p:tavLst>
                                    </p:anim>
                                    <p:animEffect transition="in" filter="fade">
                                      <p:cBhvr>
                                        <p:cTn id="46" dur="1000"/>
                                        <p:tgtEl>
                                          <p:spTgt spid="3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6" grpId="0" animBg="1"/>
      <p:bldP spid="37897" grpId="0"/>
      <p:bldP spid="37898" grpId="0"/>
      <p:bldP spid="37899" grpId="0" animBg="1"/>
      <p:bldP spid="37900"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Nucleons</a:t>
            </a:r>
            <a:endParaRPr lang="en-US" smtClean="0">
              <a:hlinkClick r:id="rId2" action="ppaction://hlinksldjump"/>
            </a:endParaRPr>
          </a:p>
        </p:txBody>
      </p:sp>
      <p:sp>
        <p:nvSpPr>
          <p:cNvPr id="15363" name="Rectangle 3"/>
          <p:cNvSpPr>
            <a:spLocks noGrp="1" noChangeArrowheads="1"/>
          </p:cNvSpPr>
          <p:nvPr>
            <p:ph type="body" idx="1"/>
          </p:nvPr>
        </p:nvSpPr>
        <p:spPr>
          <a:xfrm>
            <a:off x="457200" y="1371600"/>
            <a:ext cx="8229600" cy="4525963"/>
          </a:xfrm>
        </p:spPr>
        <p:txBody>
          <a:bodyPr/>
          <a:lstStyle/>
          <a:p>
            <a:pPr eaLnBrk="1" hangingPunct="1"/>
            <a:r>
              <a:rPr lang="en-US" sz="2400" smtClean="0"/>
              <a:t>Protons:  +1 each, determines identity of element, mass of 1 amu, determined using </a:t>
            </a:r>
            <a:r>
              <a:rPr lang="en-US" sz="2400" b="1" smtClean="0"/>
              <a:t>atomic number</a:t>
            </a:r>
            <a:r>
              <a:rPr lang="en-US" sz="2400" smtClean="0"/>
              <a:t>, nuclear charge</a:t>
            </a:r>
          </a:p>
          <a:p>
            <a:pPr eaLnBrk="1" hangingPunct="1"/>
            <a:r>
              <a:rPr lang="en-US" sz="2400" smtClean="0"/>
              <a:t>Neutrons:  no charge, determines identity of isotope of an element, 1 amu, determined using </a:t>
            </a:r>
            <a:r>
              <a:rPr lang="en-US" sz="2400" b="1" smtClean="0"/>
              <a:t>mass number - atomic number </a:t>
            </a:r>
            <a:r>
              <a:rPr lang="en-US" sz="2400" smtClean="0"/>
              <a:t>(amu = atomic mass unit)</a:t>
            </a:r>
          </a:p>
          <a:p>
            <a:pPr eaLnBrk="1" hangingPunct="1"/>
            <a:r>
              <a:rPr lang="en-US" sz="2400" baseline="30000" smtClean="0"/>
              <a:t>32</a:t>
            </a:r>
            <a:r>
              <a:rPr lang="en-US" sz="2400" baseline="-25000" smtClean="0"/>
              <a:t>16</a:t>
            </a:r>
            <a:r>
              <a:rPr lang="en-US" sz="2400" smtClean="0"/>
              <a:t>S and </a:t>
            </a:r>
            <a:r>
              <a:rPr lang="en-US" sz="2400" baseline="30000" smtClean="0"/>
              <a:t>33</a:t>
            </a:r>
            <a:r>
              <a:rPr lang="en-US" sz="2400" baseline="-25000" smtClean="0"/>
              <a:t>16</a:t>
            </a:r>
            <a:r>
              <a:rPr lang="en-US" sz="2400" smtClean="0"/>
              <a:t>S are both isotopes of S</a:t>
            </a:r>
          </a:p>
          <a:p>
            <a:pPr eaLnBrk="1" hangingPunct="1"/>
            <a:r>
              <a:rPr lang="en-US" sz="2400" smtClean="0"/>
              <a:t>S-32 has 16 protons and 16 neutrons</a:t>
            </a:r>
          </a:p>
          <a:p>
            <a:pPr eaLnBrk="1" hangingPunct="1"/>
            <a:r>
              <a:rPr lang="en-US" sz="2400" smtClean="0"/>
              <a:t>S-33 has 16 protons and 17 neutrons</a:t>
            </a:r>
          </a:p>
          <a:p>
            <a:pPr eaLnBrk="1" hangingPunct="1"/>
            <a:r>
              <a:rPr lang="en-US" sz="2400" smtClean="0"/>
              <a:t>All atoms of S have a nuclear charge of +16 due to the 16 protons.</a:t>
            </a:r>
          </a:p>
          <a:p>
            <a:pPr eaLnBrk="1" hangingPunct="1"/>
            <a:endParaRPr lang="en-US" sz="2400" b="1" smtClean="0"/>
          </a:p>
          <a:p>
            <a:pPr eaLnBrk="1" hangingPunct="1"/>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Particle Accelerators</a:t>
            </a:r>
          </a:p>
        </p:txBody>
      </p:sp>
      <p:sp>
        <p:nvSpPr>
          <p:cNvPr id="31747" name="Rectangle 3"/>
          <p:cNvSpPr>
            <a:spLocks noGrp="1" noChangeArrowheads="1"/>
          </p:cNvSpPr>
          <p:nvPr>
            <p:ph type="body" idx="1"/>
          </p:nvPr>
        </p:nvSpPr>
        <p:spPr/>
        <p:txBody>
          <a:bodyPr/>
          <a:lstStyle/>
          <a:p>
            <a:pPr eaLnBrk="1" hangingPunct="1"/>
            <a:r>
              <a:rPr lang="en-US" sz="2400" smtClean="0"/>
              <a:t>Devices that use electromagnetic fields to accelerate particle “bullets” towards target nuclei to make artificial transmutation possible!</a:t>
            </a:r>
          </a:p>
          <a:p>
            <a:pPr eaLnBrk="1" hangingPunct="1"/>
            <a:r>
              <a:rPr lang="en-US" sz="2400" smtClean="0"/>
              <a:t>Most of the elements from 93 on up (the “transuranium” elements) were created using particle accelerators.</a:t>
            </a:r>
          </a:p>
          <a:p>
            <a:pPr eaLnBrk="1" hangingPunct="1"/>
            <a:r>
              <a:rPr lang="en-US" sz="2400" smtClean="0"/>
              <a:t>Particles with no charge cannot be accelerated by the charged fields.</a:t>
            </a:r>
          </a:p>
        </p:txBody>
      </p:sp>
      <p:pic>
        <p:nvPicPr>
          <p:cNvPr id="31748" name="Picture 7" descr="21_06"/>
          <p:cNvPicPr>
            <a:picLocks noChangeAspect="1" noChangeArrowheads="1"/>
          </p:cNvPicPr>
          <p:nvPr/>
        </p:nvPicPr>
        <p:blipFill>
          <a:blip r:embed="rId2" cstate="print"/>
          <a:srcRect b="7790"/>
          <a:stretch>
            <a:fillRect/>
          </a:stretch>
        </p:blipFill>
        <p:spPr bwMode="auto">
          <a:xfrm>
            <a:off x="2057400" y="4495800"/>
            <a:ext cx="5383213" cy="212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Nuclear Fission</a:t>
            </a:r>
          </a:p>
        </p:txBody>
      </p:sp>
      <p:sp>
        <p:nvSpPr>
          <p:cNvPr id="32771" name="Rectangle 3"/>
          <p:cNvSpPr>
            <a:spLocks noGrp="1" noChangeArrowheads="1"/>
          </p:cNvSpPr>
          <p:nvPr>
            <p:ph type="body" idx="1"/>
          </p:nvPr>
        </p:nvSpPr>
        <p:spPr/>
        <p:txBody>
          <a:bodyPr/>
          <a:lstStyle/>
          <a:p>
            <a:pPr eaLnBrk="1" hangingPunct="1"/>
            <a:r>
              <a:rPr lang="en-US" sz="2000" b="1" baseline="30000" smtClean="0"/>
              <a:t>235</a:t>
            </a:r>
            <a:r>
              <a:rPr lang="en-US" sz="2000" b="1" baseline="-25000" smtClean="0"/>
              <a:t>92</a:t>
            </a:r>
            <a:r>
              <a:rPr lang="en-US" sz="2000" b="1" smtClean="0"/>
              <a:t>U  +  </a:t>
            </a:r>
            <a:r>
              <a:rPr lang="en-US" sz="2000" b="1" baseline="30000" smtClean="0"/>
              <a:t>1</a:t>
            </a:r>
            <a:r>
              <a:rPr lang="en-US" sz="2000" b="1" baseline="-25000" smtClean="0"/>
              <a:t>0</a:t>
            </a:r>
            <a:r>
              <a:rPr lang="en-US" sz="2000" b="1" smtClean="0"/>
              <a:t>n </a:t>
            </a:r>
            <a:r>
              <a:rPr lang="en-US" sz="2400" b="1" smtClean="0">
                <a:sym typeface="Symbol" pitchFamily="18" charset="2"/>
              </a:rPr>
              <a:t></a:t>
            </a:r>
            <a:r>
              <a:rPr lang="en-US" sz="2000" b="1" smtClean="0"/>
              <a:t> </a:t>
            </a:r>
            <a:r>
              <a:rPr lang="en-US" sz="2000" b="1" baseline="30000" smtClean="0"/>
              <a:t>92</a:t>
            </a:r>
            <a:r>
              <a:rPr lang="en-US" sz="2000" b="1" baseline="-25000" smtClean="0"/>
              <a:t>36</a:t>
            </a:r>
            <a:r>
              <a:rPr lang="en-US" sz="2000" b="1" smtClean="0"/>
              <a:t>Kr  +  </a:t>
            </a:r>
            <a:r>
              <a:rPr lang="en-US" sz="2000" b="1" baseline="30000" smtClean="0"/>
              <a:t>141</a:t>
            </a:r>
            <a:r>
              <a:rPr lang="en-US" sz="2000" b="1" baseline="-25000" smtClean="0"/>
              <a:t>56</a:t>
            </a:r>
            <a:r>
              <a:rPr lang="en-US" sz="2000" b="1" smtClean="0"/>
              <a:t>Ba  +  3  </a:t>
            </a:r>
            <a:r>
              <a:rPr lang="en-US" sz="2000" b="1" baseline="30000" smtClean="0"/>
              <a:t>1</a:t>
            </a:r>
            <a:r>
              <a:rPr lang="en-US" sz="2000" b="1" baseline="-25000" smtClean="0"/>
              <a:t>0</a:t>
            </a:r>
            <a:r>
              <a:rPr lang="en-US" sz="2000" b="1" smtClean="0"/>
              <a:t>n  +  energy</a:t>
            </a:r>
          </a:p>
          <a:p>
            <a:pPr eaLnBrk="1" hangingPunct="1"/>
            <a:r>
              <a:rPr lang="en-US" sz="2400" b="1" smtClean="0"/>
              <a:t>The three neutrons given off can be reabsorbed by other U-235 nuclei to continue fission as a chain reaction</a:t>
            </a:r>
            <a:endParaRPr lang="en-US" sz="2000" b="1" smtClean="0"/>
          </a:p>
          <a:p>
            <a:pPr eaLnBrk="1" hangingPunct="1"/>
            <a:endParaRPr lang="en-US" sz="2000" b="1" smtClean="0"/>
          </a:p>
          <a:p>
            <a:pPr eaLnBrk="1" hangingPunct="1"/>
            <a:endParaRPr lang="en-US" sz="2000" b="1" smtClean="0"/>
          </a:p>
          <a:p>
            <a:pPr eaLnBrk="1" hangingPunct="1"/>
            <a:endParaRPr lang="en-US" sz="2000" b="1" smtClean="0"/>
          </a:p>
          <a:p>
            <a:pPr eaLnBrk="1" hangingPunct="1"/>
            <a:endParaRPr lang="en-US" sz="2000" b="1" smtClean="0"/>
          </a:p>
          <a:p>
            <a:pPr eaLnBrk="1" hangingPunct="1"/>
            <a:endParaRPr lang="en-US" sz="2000" b="1" smtClean="0"/>
          </a:p>
          <a:p>
            <a:pPr eaLnBrk="1" hangingPunct="1"/>
            <a:endParaRPr lang="en-US" sz="2000" b="1" smtClean="0"/>
          </a:p>
          <a:p>
            <a:pPr eaLnBrk="1" hangingPunct="1"/>
            <a:r>
              <a:rPr lang="en-US" sz="2400" b="1" smtClean="0"/>
              <a:t>A tiny bit of mass is lost (mass defect) and converted into a huge amount of energy according to E=mc</a:t>
            </a:r>
            <a:r>
              <a:rPr lang="en-US" sz="2400" b="1" baseline="30000" smtClean="0"/>
              <a:t>2</a:t>
            </a:r>
            <a:endParaRPr lang="en-US" sz="2400" b="1" smtClean="0"/>
          </a:p>
        </p:txBody>
      </p:sp>
      <p:pic>
        <p:nvPicPr>
          <p:cNvPr id="32772" name="Picture 9"/>
          <p:cNvPicPr>
            <a:picLocks noChangeAspect="1" noChangeArrowheads="1"/>
          </p:cNvPicPr>
          <p:nvPr/>
        </p:nvPicPr>
        <p:blipFill>
          <a:blip r:embed="rId2" cstate="print"/>
          <a:srcRect/>
          <a:stretch>
            <a:fillRect/>
          </a:stretch>
        </p:blipFill>
        <p:spPr bwMode="auto">
          <a:xfrm>
            <a:off x="2895600" y="3048000"/>
            <a:ext cx="4978400" cy="226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Chain Reaction Diagram</a:t>
            </a:r>
          </a:p>
        </p:txBody>
      </p:sp>
      <p:graphicFrame>
        <p:nvGraphicFramePr>
          <p:cNvPr id="11266" name="Object 3"/>
          <p:cNvGraphicFramePr>
            <a:graphicFrameLocks noChangeAspect="1"/>
          </p:cNvGraphicFramePr>
          <p:nvPr/>
        </p:nvGraphicFramePr>
        <p:xfrm>
          <a:off x="2133600" y="1676400"/>
          <a:ext cx="5410200" cy="4664075"/>
        </p:xfrm>
        <a:graphic>
          <a:graphicData uri="http://schemas.openxmlformats.org/presentationml/2006/ole">
            <mc:AlternateContent xmlns:mc="http://schemas.openxmlformats.org/markup-compatibility/2006">
              <mc:Choice xmlns:v="urn:schemas-microsoft-com:vml" Requires="v">
                <p:oleObj spid="_x0000_s11270" name="Bitmap Image" r:id="rId3" imgW="4258269" imgH="3657143" progId="Paint.Picture">
                  <p:embed/>
                </p:oleObj>
              </mc:Choice>
              <mc:Fallback>
                <p:oleObj name="Bitmap Image" r:id="rId3" imgW="4258269" imgH="3657143"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76400"/>
                        <a:ext cx="5410200" cy="466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0"/>
            <a:ext cx="7772400" cy="1143000"/>
          </a:xfrm>
        </p:spPr>
        <p:txBody>
          <a:bodyPr/>
          <a:lstStyle/>
          <a:p>
            <a:pPr eaLnBrk="1" hangingPunct="1"/>
            <a:r>
              <a:rPr lang="en-US" sz="2800" smtClean="0">
                <a:solidFill>
                  <a:srgbClr val="000066"/>
                </a:solidFill>
              </a:rPr>
              <a:t>Diagram of a nuclear power plant</a:t>
            </a:r>
          </a:p>
        </p:txBody>
      </p:sp>
      <p:pic>
        <p:nvPicPr>
          <p:cNvPr id="33795" name="Picture 3" descr="Zumdahl19_06"/>
          <p:cNvPicPr>
            <a:picLocks noChangeAspect="1" noChangeArrowheads="1"/>
          </p:cNvPicPr>
          <p:nvPr/>
        </p:nvPicPr>
        <p:blipFill>
          <a:blip r:embed="rId2" cstate="print"/>
          <a:srcRect/>
          <a:stretch>
            <a:fillRect/>
          </a:stretch>
        </p:blipFill>
        <p:spPr bwMode="auto">
          <a:xfrm>
            <a:off x="990600" y="914400"/>
            <a:ext cx="7162800" cy="5487988"/>
          </a:xfrm>
          <a:prstGeom prst="rect">
            <a:avLst/>
          </a:prstGeom>
          <a:noFill/>
          <a:ln w="28575">
            <a:solidFill>
              <a:schemeClr val="bg2"/>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6248400" y="3276600"/>
            <a:ext cx="1828800" cy="1524000"/>
          </a:xfrm>
          <a:prstGeom prst="irregularSeal2">
            <a:avLst/>
          </a:prstGeom>
          <a:solidFill>
            <a:srgbClr val="FF6600"/>
          </a:solidFill>
          <a:ln w="9525">
            <a:solidFill>
              <a:schemeClr val="tx1"/>
            </a:solidFill>
            <a:miter lim="800000"/>
            <a:headEnd/>
            <a:tailEnd/>
          </a:ln>
        </p:spPr>
        <p:txBody>
          <a:bodyPr wrap="none" anchor="ctr"/>
          <a:lstStyle/>
          <a:p>
            <a:endParaRPr lang="en-US"/>
          </a:p>
        </p:txBody>
      </p:sp>
      <p:sp>
        <p:nvSpPr>
          <p:cNvPr id="34819" name="Rectangle 3"/>
          <p:cNvSpPr>
            <a:spLocks noGrp="1" noChangeArrowheads="1"/>
          </p:cNvSpPr>
          <p:nvPr>
            <p:ph type="title"/>
          </p:nvPr>
        </p:nvSpPr>
        <p:spPr>
          <a:ln w="28575">
            <a:solidFill>
              <a:schemeClr val="hlink"/>
            </a:solidFill>
          </a:ln>
        </p:spPr>
        <p:txBody>
          <a:bodyPr/>
          <a:lstStyle/>
          <a:p>
            <a:pPr eaLnBrk="1" hangingPunct="1"/>
            <a:r>
              <a:rPr lang="en-US" b="1" smtClean="0">
                <a:solidFill>
                  <a:schemeClr val="tx1"/>
                </a:solidFill>
              </a:rPr>
              <a:t>Nuclear Fusion</a:t>
            </a:r>
          </a:p>
        </p:txBody>
      </p:sp>
      <p:sp>
        <p:nvSpPr>
          <p:cNvPr id="34820" name="Rectangle 4"/>
          <p:cNvSpPr>
            <a:spLocks noGrp="1" noChangeArrowheads="1"/>
          </p:cNvSpPr>
          <p:nvPr>
            <p:ph type="body" idx="1"/>
          </p:nvPr>
        </p:nvSpPr>
        <p:spPr>
          <a:xfrm>
            <a:off x="381000" y="1752600"/>
            <a:ext cx="8382000" cy="4114800"/>
          </a:xfrm>
        </p:spPr>
        <p:txBody>
          <a:bodyPr/>
          <a:lstStyle/>
          <a:p>
            <a:pPr eaLnBrk="1" hangingPunct="1">
              <a:buFontTx/>
              <a:buNone/>
            </a:pPr>
            <a:r>
              <a:rPr lang="en-US" sz="4400" b="1" smtClean="0"/>
              <a:t>Fusion </a:t>
            </a:r>
          </a:p>
          <a:p>
            <a:pPr eaLnBrk="1" hangingPunct="1">
              <a:buFontTx/>
              <a:buNone/>
            </a:pPr>
            <a:r>
              <a:rPr lang="en-US" sz="3000" b="1" smtClean="0"/>
              <a:t>	</a:t>
            </a:r>
            <a:r>
              <a:rPr lang="en-US" sz="3000" smtClean="0"/>
              <a:t>small nuclei combine</a:t>
            </a:r>
          </a:p>
          <a:p>
            <a:pPr eaLnBrk="1" hangingPunct="1">
              <a:buFontTx/>
              <a:buNone/>
            </a:pPr>
            <a:endParaRPr lang="en-US" sz="3000" smtClean="0"/>
          </a:p>
          <a:p>
            <a:pPr eaLnBrk="1" hangingPunct="1">
              <a:buFontTx/>
              <a:buNone/>
            </a:pPr>
            <a:r>
              <a:rPr lang="en-US" sz="3000" b="1" smtClean="0"/>
              <a:t>	</a:t>
            </a:r>
            <a:r>
              <a:rPr lang="en-US" sz="3000" b="1" baseline="30000" smtClean="0"/>
              <a:t>2</a:t>
            </a:r>
            <a:r>
              <a:rPr lang="en-US" sz="3000" b="1" smtClean="0"/>
              <a:t>H    +     </a:t>
            </a:r>
            <a:r>
              <a:rPr lang="en-US" sz="3000" b="1" baseline="30000" smtClean="0"/>
              <a:t>3</a:t>
            </a:r>
            <a:r>
              <a:rPr lang="en-US" sz="3000" b="1" smtClean="0"/>
              <a:t>H             </a:t>
            </a:r>
            <a:r>
              <a:rPr lang="en-US" sz="3000" b="1" baseline="30000" smtClean="0"/>
              <a:t>4</a:t>
            </a:r>
            <a:r>
              <a:rPr lang="en-US" sz="3000" b="1" smtClean="0"/>
              <a:t>He    +  </a:t>
            </a:r>
            <a:r>
              <a:rPr lang="en-US" sz="3000" b="1" baseline="30000" smtClean="0"/>
              <a:t>1</a:t>
            </a:r>
            <a:r>
              <a:rPr lang="en-US" sz="3000" b="1" smtClean="0"/>
              <a:t>n  +</a:t>
            </a:r>
          </a:p>
          <a:p>
            <a:pPr eaLnBrk="1" hangingPunct="1">
              <a:buFontTx/>
              <a:buNone/>
            </a:pPr>
            <a:r>
              <a:rPr lang="en-US" sz="3000" b="1" smtClean="0"/>
              <a:t>   </a:t>
            </a:r>
            <a:r>
              <a:rPr lang="en-US" sz="3000" b="1" baseline="30000" smtClean="0"/>
              <a:t>1                      1                         2                    0</a:t>
            </a:r>
          </a:p>
          <a:p>
            <a:pPr eaLnBrk="1" hangingPunct="1">
              <a:buFontTx/>
              <a:buNone/>
            </a:pPr>
            <a:endParaRPr lang="en-US" sz="3000" b="1" baseline="30000" smtClean="0"/>
          </a:p>
          <a:p>
            <a:pPr eaLnBrk="1" hangingPunct="1">
              <a:buFontTx/>
              <a:buNone/>
            </a:pPr>
            <a:r>
              <a:rPr lang="en-US" sz="3000" b="1" smtClean="0"/>
              <a:t>	Occurs in the sun and other stars.  A small bit of mass is converted into a lot of energy!</a:t>
            </a:r>
          </a:p>
          <a:p>
            <a:pPr eaLnBrk="1" hangingPunct="1">
              <a:buFontTx/>
              <a:buNone/>
            </a:pPr>
            <a:endParaRPr lang="en-US" sz="3000" b="1" smtClean="0"/>
          </a:p>
        </p:txBody>
      </p:sp>
      <p:sp>
        <p:nvSpPr>
          <p:cNvPr id="34821" name="AutoShape 5"/>
          <p:cNvSpPr>
            <a:spLocks noChangeArrowheads="1"/>
          </p:cNvSpPr>
          <p:nvPr/>
        </p:nvSpPr>
        <p:spPr bwMode="auto">
          <a:xfrm>
            <a:off x="5181600" y="1143000"/>
            <a:ext cx="1066800" cy="2667000"/>
          </a:xfrm>
          <a:prstGeom prst="irregularSeal2">
            <a:avLst/>
          </a:prstGeom>
          <a:solidFill>
            <a:srgbClr val="FF9966"/>
          </a:solidFill>
          <a:ln w="9525">
            <a:solidFill>
              <a:schemeClr val="tx1"/>
            </a:solidFill>
            <a:miter lim="800000"/>
            <a:headEnd/>
            <a:tailEnd/>
          </a:ln>
        </p:spPr>
        <p:txBody>
          <a:bodyPr wrap="none" anchor="ctr"/>
          <a:lstStyle/>
          <a:p>
            <a:pPr algn="ctr" eaLnBrk="0" hangingPunct="0"/>
            <a:r>
              <a:rPr lang="en-US" sz="2400" b="1"/>
              <a:t>Energy</a:t>
            </a:r>
          </a:p>
        </p:txBody>
      </p:sp>
      <p:sp>
        <p:nvSpPr>
          <p:cNvPr id="34822" name="Line 6"/>
          <p:cNvSpPr>
            <a:spLocks noChangeShapeType="1"/>
          </p:cNvSpPr>
          <p:nvPr/>
        </p:nvSpPr>
        <p:spPr bwMode="auto">
          <a:xfrm>
            <a:off x="2895600" y="4343400"/>
            <a:ext cx="990600"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w="28575">
            <a:solidFill>
              <a:schemeClr val="hlink"/>
            </a:solidFill>
          </a:ln>
        </p:spPr>
        <p:txBody>
          <a:bodyPr/>
          <a:lstStyle/>
          <a:p>
            <a:pPr eaLnBrk="1" hangingPunct="1"/>
            <a:r>
              <a:rPr lang="en-US" b="1" smtClean="0">
                <a:solidFill>
                  <a:schemeClr val="tx1"/>
                </a:solidFill>
              </a:rPr>
              <a:t>Nuclear Fusion</a:t>
            </a:r>
          </a:p>
        </p:txBody>
      </p:sp>
      <p:sp>
        <p:nvSpPr>
          <p:cNvPr id="35843" name="Rectangle 3"/>
          <p:cNvSpPr>
            <a:spLocks noGrp="1" noChangeArrowheads="1"/>
          </p:cNvSpPr>
          <p:nvPr>
            <p:ph type="body" idx="1"/>
          </p:nvPr>
        </p:nvSpPr>
        <p:spPr>
          <a:xfrm>
            <a:off x="381000" y="1981200"/>
            <a:ext cx="8382000" cy="4114800"/>
          </a:xfrm>
        </p:spPr>
        <p:txBody>
          <a:bodyPr/>
          <a:lstStyle/>
          <a:p>
            <a:pPr eaLnBrk="1" hangingPunct="1">
              <a:buFontTx/>
              <a:buNone/>
            </a:pPr>
            <a:r>
              <a:rPr lang="en-US" sz="4000" b="1" dirty="0" smtClean="0">
                <a:solidFill>
                  <a:srgbClr val="000066"/>
                </a:solidFill>
              </a:rPr>
              <a:t>Fusion </a:t>
            </a:r>
          </a:p>
          <a:p>
            <a:pPr eaLnBrk="1" hangingPunct="1"/>
            <a:r>
              <a:rPr lang="en-US" sz="3300" b="1" dirty="0" smtClean="0">
                <a:solidFill>
                  <a:srgbClr val="000066"/>
                </a:solidFill>
              </a:rPr>
              <a:t>Excessive heat can not be contained</a:t>
            </a:r>
          </a:p>
          <a:p>
            <a:pPr eaLnBrk="1" hangingPunct="1"/>
            <a:r>
              <a:rPr lang="en-US" sz="3300" b="1" dirty="0" smtClean="0">
                <a:solidFill>
                  <a:srgbClr val="000066"/>
                </a:solidFill>
              </a:rPr>
              <a:t>Attempts at “cold” fusion have FAILED.</a:t>
            </a:r>
          </a:p>
          <a:p>
            <a:pPr eaLnBrk="1" hangingPunct="1"/>
            <a:r>
              <a:rPr lang="en-US" sz="3300" b="1" dirty="0" smtClean="0">
                <a:solidFill>
                  <a:srgbClr val="000066"/>
                </a:solidFill>
              </a:rPr>
              <a:t>“Hot” fusion is difficult to contain and is found in the sun</a:t>
            </a:r>
          </a:p>
          <a:p>
            <a:pPr eaLnBrk="1" hangingPunct="1">
              <a:buFontTx/>
              <a:buNone/>
            </a:pPr>
            <a:r>
              <a:rPr lang="en-US" sz="3000" b="1"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2971800"/>
            <a:ext cx="7772400" cy="1143000"/>
          </a:xfrm>
        </p:spPr>
        <p:txBody>
          <a:bodyPr/>
          <a:lstStyle/>
          <a:p>
            <a:pPr eaLnBrk="1" hangingPunct="1"/>
            <a:r>
              <a:rPr lang="en-US" sz="9600" smtClean="0"/>
              <a:t>THE END</a:t>
            </a: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Isotopes</a:t>
            </a:r>
          </a:p>
        </p:txBody>
      </p:sp>
      <p:sp>
        <p:nvSpPr>
          <p:cNvPr id="16387" name="Rectangle 3"/>
          <p:cNvSpPr>
            <a:spLocks noGrp="1" noChangeArrowheads="1"/>
          </p:cNvSpPr>
          <p:nvPr>
            <p:ph type="body" idx="1"/>
          </p:nvPr>
        </p:nvSpPr>
        <p:spPr/>
        <p:txBody>
          <a:bodyPr/>
          <a:lstStyle/>
          <a:p>
            <a:pPr eaLnBrk="1" hangingPunct="1"/>
            <a:r>
              <a:rPr lang="en-US" sz="2400" smtClean="0"/>
              <a:t>Atoms of the same element MUST contain the same number of protons.</a:t>
            </a:r>
          </a:p>
          <a:p>
            <a:pPr eaLnBrk="1" hangingPunct="1"/>
            <a:r>
              <a:rPr lang="en-US" sz="2400" smtClean="0"/>
              <a:t>Atoms of the same element can vary in their numbers of neutrons, therefore many different atomic masses can exist for any one element.  These are called isotopes.</a:t>
            </a:r>
          </a:p>
          <a:p>
            <a:pPr eaLnBrk="1" hangingPunct="1"/>
            <a:r>
              <a:rPr lang="en-US" sz="2400" smtClean="0"/>
              <a:t>The atomic mass on the Periodic Table is the </a:t>
            </a:r>
            <a:r>
              <a:rPr lang="en-US" sz="2400" smtClean="0">
                <a:hlinkClick r:id="" action="ppaction://noaction"/>
              </a:rPr>
              <a:t>weight-average atomic mass</a:t>
            </a:r>
            <a:r>
              <a:rPr lang="en-US" sz="2400" smtClean="0"/>
              <a:t>, taking into account the different isotope masses and their relative abundance.  </a:t>
            </a:r>
          </a:p>
          <a:p>
            <a:pPr eaLnBrk="1" hangingPunct="1"/>
            <a:r>
              <a:rPr lang="en-US" sz="2400" smtClean="0"/>
              <a:t>Rounding off the atomic mass on the Periodic Table will tell you what the most </a:t>
            </a:r>
            <a:r>
              <a:rPr lang="en-US" sz="2400" smtClean="0">
                <a:hlinkClick r:id="rId2" action="ppaction://hlinksldjump"/>
              </a:rPr>
              <a:t>common isotope of that element</a:t>
            </a:r>
            <a:r>
              <a:rPr lang="en-US" sz="2400" smtClean="0"/>
              <a:t> is.</a:t>
            </a:r>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Most Common Isotope</a:t>
            </a:r>
          </a:p>
        </p:txBody>
      </p:sp>
      <p:sp>
        <p:nvSpPr>
          <p:cNvPr id="1028" name="Rectangle 3"/>
          <p:cNvSpPr>
            <a:spLocks noGrp="1" noChangeArrowheads="1"/>
          </p:cNvSpPr>
          <p:nvPr>
            <p:ph type="body" idx="1"/>
          </p:nvPr>
        </p:nvSpPr>
        <p:spPr>
          <a:xfrm>
            <a:off x="2362200" y="1828800"/>
            <a:ext cx="6400800" cy="4876800"/>
          </a:xfrm>
        </p:spPr>
        <p:txBody>
          <a:bodyPr/>
          <a:lstStyle/>
          <a:p>
            <a:pPr eaLnBrk="1" hangingPunct="1"/>
            <a:r>
              <a:rPr lang="en-US" sz="2400" smtClean="0"/>
              <a:t>The weight-average atomic mass of Zinc is 65.39 amu.  What is the most common isotope of Zinc? </a:t>
            </a:r>
            <a:br>
              <a:rPr lang="en-US" sz="2400" smtClean="0"/>
            </a:br>
            <a:r>
              <a:rPr lang="en-US" sz="2400" smtClean="0"/>
              <a:t>What are the most common isotopes of:</a:t>
            </a:r>
          </a:p>
          <a:p>
            <a:pPr lvl="1" eaLnBrk="1" hangingPunct="1"/>
            <a:r>
              <a:rPr lang="en-US" smtClean="0"/>
              <a:t>Co			Ag</a:t>
            </a:r>
          </a:p>
          <a:p>
            <a:pPr lvl="1" eaLnBrk="1" hangingPunct="1"/>
            <a:r>
              <a:rPr lang="en-US" smtClean="0"/>
              <a:t>S			Pb</a:t>
            </a:r>
          </a:p>
          <a:p>
            <a:pPr eaLnBrk="1" hangingPunct="1"/>
            <a:r>
              <a:rPr lang="en-US" sz="2400" smtClean="0"/>
              <a:t>FACT:  one atomic mass unit (1.66 × 10</a:t>
            </a:r>
            <a:r>
              <a:rPr lang="en-US" sz="2400" baseline="30000" smtClean="0"/>
              <a:t>-27</a:t>
            </a:r>
            <a:r>
              <a:rPr lang="en-US" sz="2400" smtClean="0"/>
              <a:t> kilograms) is defined as 1/12 of the mass of an atom of C-12.</a:t>
            </a:r>
          </a:p>
          <a:p>
            <a:pPr eaLnBrk="1" hangingPunct="1"/>
            <a:r>
              <a:rPr lang="en-US" sz="2400" smtClean="0"/>
              <a:t>This method doesn’t always work, but it usually does.</a:t>
            </a:r>
          </a:p>
          <a:p>
            <a:pPr eaLnBrk="1" hangingPunct="1"/>
            <a:endParaRPr lang="en-US" sz="2400" smtClean="0"/>
          </a:p>
        </p:txBody>
      </p:sp>
      <p:graphicFrame>
        <p:nvGraphicFramePr>
          <p:cNvPr id="1026" name="Object 5"/>
          <p:cNvGraphicFramePr>
            <a:graphicFrameLocks noChangeAspect="1"/>
          </p:cNvGraphicFramePr>
          <p:nvPr/>
        </p:nvGraphicFramePr>
        <p:xfrm>
          <a:off x="1066800" y="1676400"/>
          <a:ext cx="1241425" cy="4876800"/>
        </p:xfrm>
        <a:graphic>
          <a:graphicData uri="http://schemas.openxmlformats.org/presentationml/2006/ole">
            <mc:AlternateContent xmlns:mc="http://schemas.openxmlformats.org/markup-compatibility/2006">
              <mc:Choice xmlns:v="urn:schemas-microsoft-com:vml" Requires="v">
                <p:oleObj spid="_x0000_s1030" name="Bitmap Image" r:id="rId3" imgW="952633" imgH="3742857" progId="Paint.Picture">
                  <p:embed/>
                </p:oleObj>
              </mc:Choice>
              <mc:Fallback>
                <p:oleObj name="Bitmap Image" r:id="rId3" imgW="952633" imgH="3742857"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12414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84" name="Rectangle 8"/>
          <p:cNvSpPr>
            <a:spLocks noChangeArrowheads="1"/>
          </p:cNvSpPr>
          <p:nvPr/>
        </p:nvSpPr>
        <p:spPr bwMode="auto">
          <a:xfrm>
            <a:off x="5105400" y="2590800"/>
            <a:ext cx="1447800" cy="366713"/>
          </a:xfrm>
          <a:prstGeom prst="rect">
            <a:avLst/>
          </a:prstGeom>
          <a:noFill/>
          <a:ln w="12700">
            <a:noFill/>
            <a:miter lim="800000"/>
            <a:headEnd/>
            <a:tailEnd/>
          </a:ln>
        </p:spPr>
        <p:txBody>
          <a:bodyPr>
            <a:spAutoFit/>
          </a:bodyPr>
          <a:lstStyle/>
          <a:p>
            <a:pPr>
              <a:spcBef>
                <a:spcPct val="20000"/>
              </a:spcBef>
            </a:pPr>
            <a:r>
              <a:rPr lang="en-US" b="1">
                <a:solidFill>
                  <a:srgbClr val="FF3300"/>
                </a:solidFill>
              </a:rPr>
              <a:t>Zn-65!</a:t>
            </a:r>
          </a:p>
        </p:txBody>
      </p:sp>
      <p:sp>
        <p:nvSpPr>
          <p:cNvPr id="229385" name="Rectangle 9"/>
          <p:cNvSpPr>
            <a:spLocks noChangeArrowheads="1"/>
          </p:cNvSpPr>
          <p:nvPr/>
        </p:nvSpPr>
        <p:spPr bwMode="auto">
          <a:xfrm>
            <a:off x="3810000" y="3429000"/>
            <a:ext cx="1447800" cy="366713"/>
          </a:xfrm>
          <a:prstGeom prst="rect">
            <a:avLst/>
          </a:prstGeom>
          <a:noFill/>
          <a:ln w="12700">
            <a:noFill/>
            <a:miter lim="800000"/>
            <a:headEnd/>
            <a:tailEnd/>
          </a:ln>
        </p:spPr>
        <p:txBody>
          <a:bodyPr>
            <a:spAutoFit/>
          </a:bodyPr>
          <a:lstStyle/>
          <a:p>
            <a:pPr>
              <a:spcBef>
                <a:spcPct val="20000"/>
              </a:spcBef>
            </a:pPr>
            <a:r>
              <a:rPr lang="en-US" b="1">
                <a:solidFill>
                  <a:srgbClr val="FF3300"/>
                </a:solidFill>
              </a:rPr>
              <a:t>Co-59</a:t>
            </a:r>
          </a:p>
        </p:txBody>
      </p:sp>
      <p:sp>
        <p:nvSpPr>
          <p:cNvPr id="229386" name="Rectangle 10"/>
          <p:cNvSpPr>
            <a:spLocks noChangeArrowheads="1"/>
          </p:cNvSpPr>
          <p:nvPr/>
        </p:nvSpPr>
        <p:spPr bwMode="auto">
          <a:xfrm>
            <a:off x="3733800" y="3962400"/>
            <a:ext cx="1447800" cy="366713"/>
          </a:xfrm>
          <a:prstGeom prst="rect">
            <a:avLst/>
          </a:prstGeom>
          <a:noFill/>
          <a:ln w="12700">
            <a:noFill/>
            <a:miter lim="800000"/>
            <a:headEnd/>
            <a:tailEnd/>
          </a:ln>
        </p:spPr>
        <p:txBody>
          <a:bodyPr>
            <a:spAutoFit/>
          </a:bodyPr>
          <a:lstStyle/>
          <a:p>
            <a:pPr>
              <a:spcBef>
                <a:spcPct val="20000"/>
              </a:spcBef>
            </a:pPr>
            <a:r>
              <a:rPr lang="en-US" b="1">
                <a:solidFill>
                  <a:srgbClr val="FF3300"/>
                </a:solidFill>
              </a:rPr>
              <a:t>S-32</a:t>
            </a:r>
          </a:p>
        </p:txBody>
      </p:sp>
      <p:sp>
        <p:nvSpPr>
          <p:cNvPr id="229387" name="Rectangle 11"/>
          <p:cNvSpPr>
            <a:spLocks noChangeArrowheads="1"/>
          </p:cNvSpPr>
          <p:nvPr/>
        </p:nvSpPr>
        <p:spPr bwMode="auto">
          <a:xfrm>
            <a:off x="6705600" y="3429000"/>
            <a:ext cx="1447800" cy="366713"/>
          </a:xfrm>
          <a:prstGeom prst="rect">
            <a:avLst/>
          </a:prstGeom>
          <a:noFill/>
          <a:ln w="12700">
            <a:noFill/>
            <a:miter lim="800000"/>
            <a:headEnd/>
            <a:tailEnd/>
          </a:ln>
        </p:spPr>
        <p:txBody>
          <a:bodyPr>
            <a:spAutoFit/>
          </a:bodyPr>
          <a:lstStyle/>
          <a:p>
            <a:pPr>
              <a:spcBef>
                <a:spcPct val="20000"/>
              </a:spcBef>
            </a:pPr>
            <a:r>
              <a:rPr lang="en-US" b="1">
                <a:solidFill>
                  <a:srgbClr val="FF3300"/>
                </a:solidFill>
              </a:rPr>
              <a:t>Ag-108</a:t>
            </a:r>
          </a:p>
        </p:txBody>
      </p:sp>
      <p:sp>
        <p:nvSpPr>
          <p:cNvPr id="229388" name="Rectangle 12"/>
          <p:cNvSpPr>
            <a:spLocks noChangeArrowheads="1"/>
          </p:cNvSpPr>
          <p:nvPr/>
        </p:nvSpPr>
        <p:spPr bwMode="auto">
          <a:xfrm>
            <a:off x="7010400" y="4038600"/>
            <a:ext cx="1447800" cy="366713"/>
          </a:xfrm>
          <a:prstGeom prst="rect">
            <a:avLst/>
          </a:prstGeom>
          <a:noFill/>
          <a:ln w="12700">
            <a:noFill/>
            <a:miter lim="800000"/>
            <a:headEnd/>
            <a:tailEnd/>
          </a:ln>
        </p:spPr>
        <p:txBody>
          <a:bodyPr>
            <a:spAutoFit/>
          </a:bodyPr>
          <a:lstStyle/>
          <a:p>
            <a:pPr>
              <a:spcBef>
                <a:spcPct val="20000"/>
              </a:spcBef>
            </a:pPr>
            <a:r>
              <a:rPr lang="en-US" b="1">
                <a:solidFill>
                  <a:srgbClr val="FF3300"/>
                </a:solidFill>
              </a:rPr>
              <a:t>Pb-207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384"/>
                                        </p:tgtEl>
                                        <p:attrNameLst>
                                          <p:attrName>style.visibility</p:attrName>
                                        </p:attrNameLst>
                                      </p:cBhvr>
                                      <p:to>
                                        <p:strVal val="visible"/>
                                      </p:to>
                                    </p:set>
                                    <p:anim calcmode="lin" valueType="num">
                                      <p:cBhvr additive="base">
                                        <p:cTn id="7" dur="500" fill="hold"/>
                                        <p:tgtEl>
                                          <p:spTgt spid="229384"/>
                                        </p:tgtEl>
                                        <p:attrNameLst>
                                          <p:attrName>ppt_x</p:attrName>
                                        </p:attrNameLst>
                                      </p:cBhvr>
                                      <p:tavLst>
                                        <p:tav tm="0">
                                          <p:val>
                                            <p:strVal val="#ppt_x"/>
                                          </p:val>
                                        </p:tav>
                                        <p:tav tm="100000">
                                          <p:val>
                                            <p:strVal val="#ppt_x"/>
                                          </p:val>
                                        </p:tav>
                                      </p:tavLst>
                                    </p:anim>
                                    <p:anim calcmode="lin" valueType="num">
                                      <p:cBhvr additive="base">
                                        <p:cTn id="8" dur="500" fill="hold"/>
                                        <p:tgtEl>
                                          <p:spTgt spid="2293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9385"/>
                                        </p:tgtEl>
                                        <p:attrNameLst>
                                          <p:attrName>style.visibility</p:attrName>
                                        </p:attrNameLst>
                                      </p:cBhvr>
                                      <p:to>
                                        <p:strVal val="visible"/>
                                      </p:to>
                                    </p:set>
                                    <p:anim calcmode="lin" valueType="num">
                                      <p:cBhvr additive="base">
                                        <p:cTn id="13" dur="500" fill="hold"/>
                                        <p:tgtEl>
                                          <p:spTgt spid="229385"/>
                                        </p:tgtEl>
                                        <p:attrNameLst>
                                          <p:attrName>ppt_x</p:attrName>
                                        </p:attrNameLst>
                                      </p:cBhvr>
                                      <p:tavLst>
                                        <p:tav tm="0">
                                          <p:val>
                                            <p:strVal val="#ppt_x"/>
                                          </p:val>
                                        </p:tav>
                                        <p:tav tm="100000">
                                          <p:val>
                                            <p:strVal val="#ppt_x"/>
                                          </p:val>
                                        </p:tav>
                                      </p:tavLst>
                                    </p:anim>
                                    <p:anim calcmode="lin" valueType="num">
                                      <p:cBhvr additive="base">
                                        <p:cTn id="14" dur="500" fill="hold"/>
                                        <p:tgtEl>
                                          <p:spTgt spid="2293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9386"/>
                                        </p:tgtEl>
                                        <p:attrNameLst>
                                          <p:attrName>style.visibility</p:attrName>
                                        </p:attrNameLst>
                                      </p:cBhvr>
                                      <p:to>
                                        <p:strVal val="visible"/>
                                      </p:to>
                                    </p:set>
                                    <p:anim calcmode="lin" valueType="num">
                                      <p:cBhvr additive="base">
                                        <p:cTn id="19" dur="500" fill="hold"/>
                                        <p:tgtEl>
                                          <p:spTgt spid="229386"/>
                                        </p:tgtEl>
                                        <p:attrNameLst>
                                          <p:attrName>ppt_x</p:attrName>
                                        </p:attrNameLst>
                                      </p:cBhvr>
                                      <p:tavLst>
                                        <p:tav tm="0">
                                          <p:val>
                                            <p:strVal val="#ppt_x"/>
                                          </p:val>
                                        </p:tav>
                                        <p:tav tm="100000">
                                          <p:val>
                                            <p:strVal val="#ppt_x"/>
                                          </p:val>
                                        </p:tav>
                                      </p:tavLst>
                                    </p:anim>
                                    <p:anim calcmode="lin" valueType="num">
                                      <p:cBhvr additive="base">
                                        <p:cTn id="20" dur="500" fill="hold"/>
                                        <p:tgtEl>
                                          <p:spTgt spid="2293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9387"/>
                                        </p:tgtEl>
                                        <p:attrNameLst>
                                          <p:attrName>style.visibility</p:attrName>
                                        </p:attrNameLst>
                                      </p:cBhvr>
                                      <p:to>
                                        <p:strVal val="visible"/>
                                      </p:to>
                                    </p:set>
                                    <p:anim calcmode="lin" valueType="num">
                                      <p:cBhvr additive="base">
                                        <p:cTn id="25" dur="500" fill="hold"/>
                                        <p:tgtEl>
                                          <p:spTgt spid="229387"/>
                                        </p:tgtEl>
                                        <p:attrNameLst>
                                          <p:attrName>ppt_x</p:attrName>
                                        </p:attrNameLst>
                                      </p:cBhvr>
                                      <p:tavLst>
                                        <p:tav tm="0">
                                          <p:val>
                                            <p:strVal val="#ppt_x"/>
                                          </p:val>
                                        </p:tav>
                                        <p:tav tm="100000">
                                          <p:val>
                                            <p:strVal val="#ppt_x"/>
                                          </p:val>
                                        </p:tav>
                                      </p:tavLst>
                                    </p:anim>
                                    <p:anim calcmode="lin" valueType="num">
                                      <p:cBhvr additive="base">
                                        <p:cTn id="26" dur="500" fill="hold"/>
                                        <p:tgtEl>
                                          <p:spTgt spid="22938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9388"/>
                                        </p:tgtEl>
                                        <p:attrNameLst>
                                          <p:attrName>style.visibility</p:attrName>
                                        </p:attrNameLst>
                                      </p:cBhvr>
                                      <p:to>
                                        <p:strVal val="visible"/>
                                      </p:to>
                                    </p:set>
                                    <p:anim calcmode="lin" valueType="num">
                                      <p:cBhvr additive="base">
                                        <p:cTn id="31" dur="500" fill="hold"/>
                                        <p:tgtEl>
                                          <p:spTgt spid="229388"/>
                                        </p:tgtEl>
                                        <p:attrNameLst>
                                          <p:attrName>ppt_x</p:attrName>
                                        </p:attrNameLst>
                                      </p:cBhvr>
                                      <p:tavLst>
                                        <p:tav tm="0">
                                          <p:val>
                                            <p:strVal val="#ppt_x"/>
                                          </p:val>
                                        </p:tav>
                                        <p:tav tm="100000">
                                          <p:val>
                                            <p:strVal val="#ppt_x"/>
                                          </p:val>
                                        </p:tav>
                                      </p:tavLst>
                                    </p:anim>
                                    <p:anim calcmode="lin" valueType="num">
                                      <p:cBhvr additive="base">
                                        <p:cTn id="32" dur="500" fill="hold"/>
                                        <p:tgtEl>
                                          <p:spTgt spid="229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p:bldP spid="229385" grpId="0"/>
      <p:bldP spid="229386" grpId="0"/>
      <p:bldP spid="229387" grpId="0"/>
      <p:bldP spid="2293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048000" y="304800"/>
            <a:ext cx="6096000" cy="1143000"/>
          </a:xfrm>
        </p:spPr>
        <p:txBody>
          <a:bodyPr/>
          <a:lstStyle/>
          <a:p>
            <a:pPr eaLnBrk="1" hangingPunct="1"/>
            <a:r>
              <a:rPr lang="en-US" smtClean="0"/>
              <a:t>Natural Radioactivity</a:t>
            </a:r>
          </a:p>
        </p:txBody>
      </p:sp>
      <p:sp>
        <p:nvSpPr>
          <p:cNvPr id="2052" name="Rectangle 3"/>
          <p:cNvSpPr>
            <a:spLocks noGrp="1" noChangeArrowheads="1"/>
          </p:cNvSpPr>
          <p:nvPr>
            <p:ph type="body" idx="1"/>
          </p:nvPr>
        </p:nvSpPr>
        <p:spPr>
          <a:xfrm>
            <a:off x="3335338" y="1676400"/>
            <a:ext cx="5808662" cy="4525963"/>
          </a:xfrm>
        </p:spPr>
        <p:txBody>
          <a:bodyPr/>
          <a:lstStyle/>
          <a:p>
            <a:pPr eaLnBrk="1" hangingPunct="1">
              <a:buFontTx/>
              <a:buNone/>
            </a:pPr>
            <a:r>
              <a:rPr lang="en-US" smtClean="0"/>
              <a:t>	Natural decay starts with a </a:t>
            </a:r>
            <a:r>
              <a:rPr lang="en-US" b="1" smtClean="0"/>
              <a:t>parent</a:t>
            </a:r>
            <a:r>
              <a:rPr lang="en-US" smtClean="0"/>
              <a:t> nuclide that ejects a decay particle to form a </a:t>
            </a:r>
            <a:r>
              <a:rPr lang="en-US" b="1" smtClean="0"/>
              <a:t>daughter</a:t>
            </a:r>
            <a:r>
              <a:rPr lang="en-US" smtClean="0"/>
              <a:t> nuclide which is more stable than the parent nuclide was.</a:t>
            </a:r>
          </a:p>
        </p:txBody>
      </p:sp>
      <p:graphicFrame>
        <p:nvGraphicFramePr>
          <p:cNvPr id="2050" name="Object 5"/>
          <p:cNvGraphicFramePr>
            <a:graphicFrameLocks noChangeAspect="1"/>
          </p:cNvGraphicFramePr>
          <p:nvPr/>
        </p:nvGraphicFramePr>
        <p:xfrm>
          <a:off x="304800" y="457200"/>
          <a:ext cx="3044825" cy="6324600"/>
        </p:xfrm>
        <a:graphic>
          <a:graphicData uri="http://schemas.openxmlformats.org/presentationml/2006/ole">
            <mc:AlternateContent xmlns:mc="http://schemas.openxmlformats.org/markup-compatibility/2006">
              <mc:Choice xmlns:v="urn:schemas-microsoft-com:vml" Requires="v">
                <p:oleObj spid="_x0000_s2054" name="Bitmap Image" r:id="rId3" imgW="2685714" imgH="5582429" progId="Paint.Picture">
                  <p:embed/>
                </p:oleObj>
              </mc:Choice>
              <mc:Fallback>
                <p:oleObj name="Bitmap Image" r:id="rId3" imgW="2685714" imgH="5582429"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7200"/>
                        <a:ext cx="304482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Stable Nuclei</a:t>
            </a:r>
          </a:p>
        </p:txBody>
      </p:sp>
      <p:sp>
        <p:nvSpPr>
          <p:cNvPr id="17411" name="Rectangle 3"/>
          <p:cNvSpPr>
            <a:spLocks noGrp="1" noChangeArrowheads="1"/>
          </p:cNvSpPr>
          <p:nvPr>
            <p:ph type="body" sz="half" idx="1"/>
          </p:nvPr>
        </p:nvSpPr>
        <p:spPr>
          <a:xfrm>
            <a:off x="381000" y="1676400"/>
            <a:ext cx="4038600" cy="4648200"/>
          </a:xfrm>
        </p:spPr>
        <p:txBody>
          <a:bodyPr/>
          <a:lstStyle/>
          <a:p>
            <a:pPr marL="463550" lvl="1" indent="-295275" eaLnBrk="1" hangingPunct="1">
              <a:buFontTx/>
              <a:buChar char="•"/>
            </a:pPr>
            <a:r>
              <a:rPr lang="en-US" smtClean="0"/>
              <a:t>The shaded region in the figure shows what nuclides would be stable, the so-called </a:t>
            </a:r>
            <a:r>
              <a:rPr lang="en-US" smtClean="0">
                <a:solidFill>
                  <a:srgbClr val="00197D"/>
                </a:solidFill>
              </a:rPr>
              <a:t>belt of stability</a:t>
            </a:r>
            <a:r>
              <a:rPr lang="en-US" smtClean="0"/>
              <a:t>.</a:t>
            </a:r>
          </a:p>
          <a:p>
            <a:pPr marL="463550" lvl="1" indent="-295275" eaLnBrk="1" hangingPunct="1">
              <a:buFontTx/>
              <a:buChar char="•"/>
            </a:pPr>
            <a:r>
              <a:rPr lang="en-US" smtClean="0"/>
              <a:t>There are no stable nuclei with an atomic number greater than 83.  These nuclei tend to decay by alpha emission.</a:t>
            </a:r>
          </a:p>
        </p:txBody>
      </p:sp>
      <p:pic>
        <p:nvPicPr>
          <p:cNvPr id="17412" name="Picture 4" descr="21_02"/>
          <p:cNvPicPr>
            <a:picLocks noGrp="1" noChangeAspect="1" noChangeArrowheads="1"/>
          </p:cNvPicPr>
          <p:nvPr>
            <p:ph sz="half" idx="2"/>
          </p:nvPr>
        </p:nvPicPr>
        <p:blipFill>
          <a:blip r:embed="rId2" cstate="print"/>
          <a:srcRect b="3720"/>
          <a:stretch>
            <a:fillRect/>
          </a:stretch>
        </p:blipFill>
        <p:spPr>
          <a:xfrm>
            <a:off x="5211763" y="1524000"/>
            <a:ext cx="3089275" cy="4565650"/>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Neutron-Proton Ratios</a:t>
            </a:r>
          </a:p>
        </p:txBody>
      </p:sp>
      <p:sp>
        <p:nvSpPr>
          <p:cNvPr id="292867" name="Rectangle 3"/>
          <p:cNvSpPr>
            <a:spLocks noGrp="1" noChangeArrowheads="1"/>
          </p:cNvSpPr>
          <p:nvPr>
            <p:ph type="body" sz="half" idx="1"/>
          </p:nvPr>
        </p:nvSpPr>
        <p:spPr>
          <a:xfrm>
            <a:off x="381000" y="1447800"/>
            <a:ext cx="4572000" cy="4648200"/>
          </a:xfrm>
        </p:spPr>
        <p:txBody>
          <a:bodyPr/>
          <a:lstStyle/>
          <a:p>
            <a:pPr eaLnBrk="1" hangingPunct="1">
              <a:lnSpc>
                <a:spcPct val="90000"/>
              </a:lnSpc>
            </a:pPr>
            <a:r>
              <a:rPr lang="en-US" sz="2400" smtClean="0"/>
              <a:t>Any element with more than one proton (i.e., anything but hydrogen) will have repulsions between the protons in the nucleus.</a:t>
            </a:r>
          </a:p>
          <a:p>
            <a:pPr eaLnBrk="1" hangingPunct="1">
              <a:lnSpc>
                <a:spcPct val="90000"/>
              </a:lnSpc>
            </a:pPr>
            <a:r>
              <a:rPr lang="en-US" sz="2400" smtClean="0"/>
              <a:t>A </a:t>
            </a:r>
            <a:r>
              <a:rPr lang="en-US" sz="2400" smtClean="0">
                <a:solidFill>
                  <a:srgbClr val="00197D"/>
                </a:solidFill>
              </a:rPr>
              <a:t>strong nuclear force</a:t>
            </a:r>
            <a:r>
              <a:rPr lang="en-US" sz="2400" smtClean="0"/>
              <a:t> helps keep the nucleus from flying apart.</a:t>
            </a:r>
          </a:p>
          <a:p>
            <a:pPr eaLnBrk="1" hangingPunct="1">
              <a:lnSpc>
                <a:spcPct val="90000"/>
              </a:lnSpc>
            </a:pPr>
            <a:r>
              <a:rPr lang="en-US" sz="2400" smtClean="0"/>
              <a:t>Neutrons play a key role stabilizing the nucleus.</a:t>
            </a:r>
          </a:p>
          <a:p>
            <a:pPr eaLnBrk="1" hangingPunct="1">
              <a:lnSpc>
                <a:spcPct val="90000"/>
              </a:lnSpc>
            </a:pPr>
            <a:r>
              <a:rPr lang="en-US" sz="2400" smtClean="0"/>
              <a:t>Therefore, the ratio of neutrons to protons is an important factor.</a:t>
            </a:r>
          </a:p>
          <a:p>
            <a:pPr eaLnBrk="1" hangingPunct="1">
              <a:lnSpc>
                <a:spcPct val="90000"/>
              </a:lnSpc>
            </a:pPr>
            <a:endParaRPr lang="en-US" sz="2400" smtClean="0"/>
          </a:p>
        </p:txBody>
      </p:sp>
      <p:pic>
        <p:nvPicPr>
          <p:cNvPr id="18436" name="Picture 4" descr="21_02"/>
          <p:cNvPicPr>
            <a:picLocks noGrp="1" noChangeAspect="1" noChangeArrowheads="1"/>
          </p:cNvPicPr>
          <p:nvPr>
            <p:ph sz="half" idx="2"/>
          </p:nvPr>
        </p:nvPicPr>
        <p:blipFill>
          <a:blip r:embed="rId2" cstate="print"/>
          <a:srcRect b="3720"/>
          <a:stretch>
            <a:fillRect/>
          </a:stretch>
        </p:blipFill>
        <p:spPr>
          <a:xfrm>
            <a:off x="5211763" y="1524000"/>
            <a:ext cx="3089275" cy="45656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2867">
                                            <p:txEl>
                                              <p:pRg st="1" end="1"/>
                                            </p:txEl>
                                          </p:spTgt>
                                        </p:tgtEl>
                                        <p:attrNameLst>
                                          <p:attrName>style.visibility</p:attrName>
                                        </p:attrNameLst>
                                      </p:cBhvr>
                                      <p:to>
                                        <p:strVal val="visible"/>
                                      </p:to>
                                    </p:set>
                                    <p:animEffect transition="in" filter="fade">
                                      <p:cBhvr>
                                        <p:cTn id="7" dur="2000"/>
                                        <p:tgtEl>
                                          <p:spTgt spid="2928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2867">
                                            <p:txEl>
                                              <p:pRg st="2" end="2"/>
                                            </p:txEl>
                                          </p:spTgt>
                                        </p:tgtEl>
                                        <p:attrNameLst>
                                          <p:attrName>style.visibility</p:attrName>
                                        </p:attrNameLst>
                                      </p:cBhvr>
                                      <p:to>
                                        <p:strVal val="visible"/>
                                      </p:to>
                                    </p:set>
                                    <p:animEffect transition="in" filter="fade">
                                      <p:cBhvr>
                                        <p:cTn id="12" dur="2000"/>
                                        <p:tgtEl>
                                          <p:spTgt spid="292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2867">
                                            <p:txEl>
                                              <p:pRg st="3" end="3"/>
                                            </p:txEl>
                                          </p:spTgt>
                                        </p:tgtEl>
                                        <p:attrNameLst>
                                          <p:attrName>style.visibility</p:attrName>
                                        </p:attrNameLst>
                                      </p:cBhvr>
                                      <p:to>
                                        <p:strVal val="visible"/>
                                      </p:to>
                                    </p:set>
                                    <p:animEffect transition="in" filter="fade">
                                      <p:cBhvr>
                                        <p:cTn id="17" dur="2000"/>
                                        <p:tgtEl>
                                          <p:spTgt spid="292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Neutron-Proton Ratios</a:t>
            </a:r>
          </a:p>
        </p:txBody>
      </p:sp>
      <p:sp>
        <p:nvSpPr>
          <p:cNvPr id="19459" name="Rectangle 3"/>
          <p:cNvSpPr>
            <a:spLocks noGrp="1" noChangeArrowheads="1"/>
          </p:cNvSpPr>
          <p:nvPr>
            <p:ph type="body" sz="half" idx="1"/>
          </p:nvPr>
        </p:nvSpPr>
        <p:spPr>
          <a:xfrm>
            <a:off x="381000" y="1981200"/>
            <a:ext cx="4038600" cy="4648200"/>
          </a:xfrm>
        </p:spPr>
        <p:txBody>
          <a:bodyPr/>
          <a:lstStyle/>
          <a:p>
            <a:pPr eaLnBrk="1" hangingPunct="1">
              <a:buFontTx/>
              <a:buNone/>
            </a:pPr>
            <a:r>
              <a:rPr lang="en-US" smtClean="0"/>
              <a:t>	For smaller nuclei (</a:t>
            </a:r>
            <a:r>
              <a:rPr lang="en-US" i="1" smtClean="0"/>
              <a:t>Z </a:t>
            </a:r>
            <a:r>
              <a:rPr lang="en-US" smtClean="0">
                <a:sym typeface="Symbol" pitchFamily="18" charset="2"/>
              </a:rPr>
              <a:t> 20) stable nuclei have a neutron-to-proton ratio close to 1:1.</a:t>
            </a:r>
          </a:p>
        </p:txBody>
      </p:sp>
      <p:pic>
        <p:nvPicPr>
          <p:cNvPr id="19460" name="Picture 4" descr="21_02"/>
          <p:cNvPicPr>
            <a:picLocks noGrp="1" noChangeAspect="1" noChangeArrowheads="1"/>
          </p:cNvPicPr>
          <p:nvPr>
            <p:ph sz="half" idx="2"/>
          </p:nvPr>
        </p:nvPicPr>
        <p:blipFill>
          <a:blip r:embed="rId2" cstate="print"/>
          <a:srcRect b="3720"/>
          <a:stretch>
            <a:fillRect/>
          </a:stretch>
        </p:blipFill>
        <p:spPr>
          <a:xfrm>
            <a:off x="5211763" y="1524000"/>
            <a:ext cx="3089275" cy="4565650"/>
          </a:xfrm>
          <a:noFill/>
        </p:spPr>
      </p:pic>
      <p:sp>
        <p:nvSpPr>
          <p:cNvPr id="19461" name="Oval 5"/>
          <p:cNvSpPr>
            <a:spLocks noChangeArrowheads="1"/>
          </p:cNvSpPr>
          <p:nvPr/>
        </p:nvSpPr>
        <p:spPr bwMode="auto">
          <a:xfrm rot="-2346964">
            <a:off x="5257800" y="4876800"/>
            <a:ext cx="1524000" cy="838200"/>
          </a:xfrm>
          <a:prstGeom prst="ellipse">
            <a:avLst/>
          </a:prstGeom>
          <a:noFill/>
          <a:ln w="19050">
            <a:solidFill>
              <a:srgbClr val="C82E32"/>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2979</TotalTime>
  <Words>1062</Words>
  <Application>Microsoft Office PowerPoint</Application>
  <PresentationFormat>On-screen Show (4:3)</PresentationFormat>
  <Paragraphs>155</Paragraphs>
  <Slides>36</Slides>
  <Notes>1</Notes>
  <HiddenSlides>6</HiddenSlides>
  <MMClips>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Symbol</vt:lpstr>
      <vt:lpstr>Times</vt:lpstr>
      <vt:lpstr>Times New Roman</vt:lpstr>
      <vt:lpstr>Default Design</vt:lpstr>
      <vt:lpstr>Bitmap Image</vt:lpstr>
      <vt:lpstr>Chapter 28 Nuclear Chemistry</vt:lpstr>
      <vt:lpstr>Nuclear Chemistry-Uses</vt:lpstr>
      <vt:lpstr>Nucleons</vt:lpstr>
      <vt:lpstr>Isotopes</vt:lpstr>
      <vt:lpstr>Most Common Isotope</vt:lpstr>
      <vt:lpstr>Natural Radioactivity</vt:lpstr>
      <vt:lpstr>Stable Nuclei</vt:lpstr>
      <vt:lpstr>Neutron-Proton Ratios</vt:lpstr>
      <vt:lpstr>Neutron-Proton Ratios</vt:lpstr>
      <vt:lpstr>Neutron-Proton Ratios</vt:lpstr>
      <vt:lpstr>Alpha Decay</vt:lpstr>
      <vt:lpstr>Beta Decay</vt:lpstr>
      <vt:lpstr>Gamma Decay</vt:lpstr>
      <vt:lpstr>Radioactive Series</vt:lpstr>
      <vt:lpstr>Charges of Decay Particles</vt:lpstr>
      <vt:lpstr>Penetrating Ability</vt:lpstr>
      <vt:lpstr>Geiger Counter</vt:lpstr>
      <vt:lpstr>Effects of Radiation</vt:lpstr>
      <vt:lpstr>Half-Life</vt:lpstr>
      <vt:lpstr>Half-Life </vt:lpstr>
      <vt:lpstr>Going Forwards in Time</vt:lpstr>
      <vt:lpstr>Going Backwards in Time</vt:lpstr>
      <vt:lpstr>Radiocarbon Dating</vt:lpstr>
      <vt:lpstr>Radioactive Dating</vt:lpstr>
      <vt:lpstr>LAB </vt:lpstr>
      <vt:lpstr>Nuclear Medicine: Imaging</vt:lpstr>
      <vt:lpstr>Food Irradiation</vt:lpstr>
      <vt:lpstr>Nuclear Power</vt:lpstr>
      <vt:lpstr>Artificial Transmutation</vt:lpstr>
      <vt:lpstr>Particle Accelerators</vt:lpstr>
      <vt:lpstr>Nuclear Fission</vt:lpstr>
      <vt:lpstr>Chain Reaction Diagram</vt:lpstr>
      <vt:lpstr>Diagram of a nuclear power plant</vt:lpstr>
      <vt:lpstr>Nuclear Fusion</vt:lpstr>
      <vt:lpstr>Nuclear Fusion</vt:lpstr>
      <vt:lpstr>THE END</vt:lpstr>
    </vt:vector>
  </TitlesOfParts>
  <Company>Progressive Graphics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Regents Review Live</dc:title>
  <dc:creator>Mark Rosengarten</dc:creator>
  <cp:lastModifiedBy>cthomason</cp:lastModifiedBy>
  <cp:revision>180</cp:revision>
  <cp:lastPrinted>1995-12-08T18:02:18Z</cp:lastPrinted>
  <dcterms:created xsi:type="dcterms:W3CDTF">2004-03-13T02:17:57Z</dcterms:created>
  <dcterms:modified xsi:type="dcterms:W3CDTF">2015-09-25T14:06:26Z</dcterms:modified>
</cp:coreProperties>
</file>