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8" r:id="rId11"/>
    <p:sldId id="292" r:id="rId12"/>
    <p:sldId id="293" r:id="rId13"/>
    <p:sldId id="294" r:id="rId14"/>
    <p:sldId id="295" r:id="rId15"/>
    <p:sldId id="296" r:id="rId16"/>
    <p:sldId id="297" r:id="rId1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89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6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1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5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9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8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50C95C-BBA5-4E6D-B327-996C5E2DD247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1CAB06-D6F6-43AD-9BA4-8B4C08387F7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9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Modes of Inheritance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886200" y="6049963"/>
            <a:ext cx="6705600" cy="6858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37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Blindness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6224"/>
            <a:ext cx="10058400" cy="3872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 Inability ______________________________________________</a:t>
            </a:r>
            <a:br>
              <a:rPr lang="en-US" sz="2800" dirty="0"/>
            </a:br>
            <a:r>
              <a:rPr lang="en-US" sz="2800" dirty="0"/>
              <a:t>_____________________________________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__________________________ in eyes called cones do not process light correctly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Interpret colors differently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Most common type is 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8985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Hemophilia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798490" y="2073498"/>
            <a:ext cx="5221310" cy="41749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3200" dirty="0"/>
              <a:t>_______________________</a:t>
            </a:r>
            <a:br>
              <a:rPr lang="en-US" altLang="en-US" sz="3200" dirty="0"/>
            </a:br>
            <a:r>
              <a:rPr lang="en-US" altLang="en-US" sz="3200" dirty="0"/>
              <a:t>_________________________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3200" dirty="0"/>
              <a:t>Faulty enzyme</a:t>
            </a:r>
          </a:p>
        </p:txBody>
      </p:sp>
      <p:pic>
        <p:nvPicPr>
          <p:cNvPr id="18436" name="Picture 2" descr="http://www.novoseven-us.com/images/patient/charts/hemophilia_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43" y="1011981"/>
            <a:ext cx="38401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59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Incomplete Dominance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579549" y="1957588"/>
            <a:ext cx="5440251" cy="420349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One trait is ____________________</a:t>
            </a:r>
            <a:br>
              <a:rPr lang="en-US" altLang="en-US" sz="2800" dirty="0"/>
            </a:br>
            <a:r>
              <a:rPr lang="en-US" altLang="en-US" sz="2800" dirty="0"/>
              <a:t>______________________________</a:t>
            </a:r>
            <a:br>
              <a:rPr lang="en-US" altLang="en-US" sz="2800" dirty="0"/>
            </a:br>
            <a:r>
              <a:rPr lang="en-US" altLang="en-US" sz="2800" dirty="0"/>
              <a:t>______________________________</a:t>
            </a:r>
          </a:p>
          <a:p>
            <a:pPr eaLnBrk="1" hangingPunct="1"/>
            <a:r>
              <a:rPr lang="en-US" altLang="en-US" sz="2800" dirty="0"/>
              <a:t>Blending of two traits</a:t>
            </a:r>
          </a:p>
          <a:p>
            <a:pPr eaLnBrk="1" hangingPunct="1"/>
            <a:r>
              <a:rPr lang="en-US" altLang="en-US" sz="2800" dirty="0"/>
              <a:t>Use capital letters with a prime ____</a:t>
            </a:r>
            <a:br>
              <a:rPr lang="en-US" altLang="en-US" sz="2800" dirty="0"/>
            </a:br>
            <a:r>
              <a:rPr lang="en-US" altLang="en-US" sz="2800" dirty="0"/>
              <a:t>______________________________</a:t>
            </a:r>
            <a:br>
              <a:rPr lang="en-US" altLang="en-US" sz="2800" dirty="0"/>
            </a:br>
            <a:r>
              <a:rPr lang="en-US" altLang="en-US" sz="2800" dirty="0"/>
              <a:t>______________________________</a:t>
            </a:r>
          </a:p>
          <a:p>
            <a:pPr lvl="1" eaLnBrk="1" hangingPunct="1"/>
            <a:r>
              <a:rPr lang="en-US" altLang="en-US" sz="2800" dirty="0"/>
              <a:t>Ex.  RR</a:t>
            </a:r>
            <a:r>
              <a:rPr lang="en-US" altLang="en-US" sz="2800" dirty="0">
                <a:sym typeface="Symbol" panose="05050102010706020507" pitchFamily="18" charset="2"/>
              </a:rPr>
              <a:t> = pink</a:t>
            </a:r>
            <a:endParaRPr lang="en-US" altLang="en-US" sz="2800" dirty="0"/>
          </a:p>
          <a:p>
            <a:pPr eaLnBrk="1" hangingPunct="1"/>
            <a:endParaRPr lang="en-US" altLang="en-US" dirty="0"/>
          </a:p>
        </p:txBody>
      </p:sp>
      <p:pic>
        <p:nvPicPr>
          <p:cNvPr id="19460" name="Picture 2" descr="http://fig.cox.miami.edu/~cmallery/150/mendel/c14x9incomplete-dominanc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05" y="1011981"/>
            <a:ext cx="3987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8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Co-Dominance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965915" y="1957588"/>
            <a:ext cx="5053885" cy="4203499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Both alleles are ______________</a:t>
            </a:r>
            <a:br>
              <a:rPr lang="en-US" altLang="en-US" sz="2800" dirty="0"/>
            </a:br>
            <a:r>
              <a:rPr lang="en-US" altLang="en-US" sz="2800" dirty="0"/>
              <a:t>___________________________ </a:t>
            </a:r>
          </a:p>
          <a:p>
            <a:pPr eaLnBrk="1" hangingPunct="1"/>
            <a:r>
              <a:rPr lang="en-US" altLang="en-US" sz="2800" dirty="0"/>
              <a:t>_____________________ of both traits is seen</a:t>
            </a:r>
          </a:p>
          <a:p>
            <a:pPr eaLnBrk="1" hangingPunct="1"/>
            <a:r>
              <a:rPr lang="en-US" altLang="en-US" sz="2800" dirty="0"/>
              <a:t>Use _______________________</a:t>
            </a:r>
            <a:br>
              <a:rPr lang="en-US" altLang="en-US" sz="2800" dirty="0"/>
            </a:br>
            <a:r>
              <a:rPr lang="en-US" altLang="en-US" sz="2800" dirty="0"/>
              <a:t>___________________________ to represent the two traits</a:t>
            </a:r>
          </a:p>
          <a:p>
            <a:pPr lvl="1" eaLnBrk="1" hangingPunct="1"/>
            <a:r>
              <a:rPr lang="en-US" altLang="en-US" sz="2800" dirty="0"/>
              <a:t>Ex. RW</a:t>
            </a:r>
          </a:p>
        </p:txBody>
      </p:sp>
      <p:pic>
        <p:nvPicPr>
          <p:cNvPr id="20484" name="Picture 2" descr="http://www.naturalselectionreptiles.com/Genetics/exCodomin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313" y="1011981"/>
            <a:ext cx="2762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40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Alleles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837127" y="2343955"/>
            <a:ext cx="5182673" cy="3817132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Traits ____________________</a:t>
            </a:r>
            <a:br>
              <a:rPr lang="en-US" altLang="en-US" sz="3200" dirty="0"/>
            </a:br>
            <a:r>
              <a:rPr lang="en-US" altLang="en-US" sz="3200" dirty="0"/>
              <a:t>_________________________</a:t>
            </a:r>
          </a:p>
          <a:p>
            <a:pPr eaLnBrk="1" hangingPunct="1"/>
            <a:r>
              <a:rPr lang="en-US" altLang="en-US" sz="3200" dirty="0"/>
              <a:t>Ex. Blood type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21508" name="Picture 2" descr="http://courses.bio.psu.edu/fall2005/biol110/tutorials/tutorial5_files/figure_14_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105" y="648184"/>
            <a:ext cx="3276600" cy="519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61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Polygenic Traits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36775" y="1828799"/>
            <a:ext cx="8153400" cy="4280079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Result of interaction of multiple genes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2532" name="Picture 2" descr="http://campus.queens.edu/faculty/jannr/Genetics/images/he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96494"/>
            <a:ext cx="5903890" cy="456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79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Eye Color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sz="half" idx="1"/>
          </p:nvPr>
        </p:nvSpPr>
        <p:spPr>
          <a:xfrm>
            <a:off x="2133600" y="1589088"/>
            <a:ext cx="3886200" cy="45720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3556" name="Picture 2" descr="http://campus.queens.edu/faculty/jannr/Genetics/images/eyecol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2865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31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/>
              <a:t>Sex Linked Traits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36775" y="1828800"/>
            <a:ext cx="8153400" cy="4267199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Sex Chromosomes</a:t>
            </a:r>
          </a:p>
          <a:p>
            <a:pPr lvl="1" eaLnBrk="1" hangingPunct="1"/>
            <a:r>
              <a:rPr lang="en-US" altLang="en-US" sz="3200" dirty="0"/>
              <a:t>Chromosomes responsible ________________</a:t>
            </a:r>
            <a:br>
              <a:rPr lang="en-US" altLang="en-US" sz="3200" dirty="0"/>
            </a:br>
            <a:r>
              <a:rPr lang="en-US" altLang="en-US" sz="3200" dirty="0"/>
              <a:t>______________________________________</a:t>
            </a:r>
          </a:p>
          <a:p>
            <a:pPr lvl="1" eaLnBrk="1" hangingPunct="1"/>
            <a:r>
              <a:rPr lang="en-US" altLang="en-US" sz="3200" dirty="0"/>
              <a:t>Carry genes responsible for sex determination and other traits</a:t>
            </a:r>
          </a:p>
          <a:p>
            <a:pPr lvl="1" eaLnBrk="1" hangingPunct="1"/>
            <a:r>
              <a:rPr lang="en-US" altLang="en-US" sz="3200" dirty="0"/>
              <a:t>______________________________________</a:t>
            </a:r>
          </a:p>
          <a:p>
            <a:pPr lvl="1" eaLnBrk="1" hangingPunct="1"/>
            <a:r>
              <a:rPr lang="en-US" altLang="en-US" sz="3200" dirty="0"/>
              <a:t>X or Y chromosome</a:t>
            </a:r>
          </a:p>
          <a:p>
            <a:pPr lvl="1" eaLnBrk="1" hangingPunct="1"/>
            <a:r>
              <a:rPr lang="en-US" altLang="en-US" sz="3200" dirty="0"/>
              <a:t>XX= ________________, XY=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933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Karyotype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11268" name="Picture 2" descr="http://ghr.nlm.nih.gov/handbook/illustrations/chromoso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6" y="1120462"/>
            <a:ext cx="7174650" cy="522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28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latin typeface="Tw Cen MT" panose="020B0602020104020603" pitchFamily="34" charset="0"/>
              </a:rPr>
              <a:t>Sex Determination  </a:t>
            </a: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4572000" y="3733800"/>
            <a:ext cx="2425700" cy="1747838"/>
            <a:chOff x="1320" y="2739"/>
            <a:chExt cx="1528" cy="1101"/>
          </a:xfrm>
        </p:grpSpPr>
        <p:grpSp>
          <p:nvGrpSpPr>
            <p:cNvPr id="12312" name="Group 6"/>
            <p:cNvGrpSpPr>
              <a:grpSpLocks/>
            </p:cNvGrpSpPr>
            <p:nvPr/>
          </p:nvGrpSpPr>
          <p:grpSpPr bwMode="auto">
            <a:xfrm>
              <a:off x="2048" y="3040"/>
              <a:ext cx="800" cy="800"/>
              <a:chOff x="2344" y="3040"/>
              <a:chExt cx="800" cy="800"/>
            </a:xfrm>
          </p:grpSpPr>
          <p:sp>
            <p:nvSpPr>
              <p:cNvPr id="12321" name="Rectangle 7"/>
              <p:cNvSpPr>
                <a:spLocks noChangeArrowheads="1"/>
              </p:cNvSpPr>
              <p:nvPr/>
            </p:nvSpPr>
            <p:spPr bwMode="auto">
              <a:xfrm>
                <a:off x="2344" y="3040"/>
                <a:ext cx="400" cy="4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XX</a:t>
                </a:r>
              </a:p>
            </p:txBody>
          </p:sp>
          <p:sp>
            <p:nvSpPr>
              <p:cNvPr id="12322" name="Rectangle 8"/>
              <p:cNvSpPr>
                <a:spLocks noChangeArrowheads="1"/>
              </p:cNvSpPr>
              <p:nvPr/>
            </p:nvSpPr>
            <p:spPr bwMode="auto">
              <a:xfrm>
                <a:off x="2344" y="3440"/>
                <a:ext cx="400" cy="400"/>
              </a:xfrm>
              <a:prstGeom prst="rect">
                <a:avLst/>
              </a:prstGeom>
              <a:solidFill>
                <a:srgbClr val="3366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XY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2323" name="Rectangle 9"/>
              <p:cNvSpPr>
                <a:spLocks noChangeArrowheads="1"/>
              </p:cNvSpPr>
              <p:nvPr/>
            </p:nvSpPr>
            <p:spPr bwMode="auto">
              <a:xfrm>
                <a:off x="2744" y="3040"/>
                <a:ext cx="400" cy="4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XX</a:t>
                </a:r>
              </a:p>
            </p:txBody>
          </p:sp>
          <p:sp>
            <p:nvSpPr>
              <p:cNvPr id="12324" name="Rectangle 10"/>
              <p:cNvSpPr>
                <a:spLocks noChangeArrowheads="1"/>
              </p:cNvSpPr>
              <p:nvPr/>
            </p:nvSpPr>
            <p:spPr bwMode="auto">
              <a:xfrm>
                <a:off x="2744" y="3440"/>
                <a:ext cx="400" cy="400"/>
              </a:xfrm>
              <a:prstGeom prst="rect">
                <a:avLst/>
              </a:prstGeom>
              <a:solidFill>
                <a:srgbClr val="3366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XY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</p:grpSp>
        <p:sp>
          <p:nvSpPr>
            <p:cNvPr id="12313" name="Oval 11"/>
            <p:cNvSpPr>
              <a:spLocks noChangeArrowheads="1"/>
            </p:cNvSpPr>
            <p:nvPr/>
          </p:nvSpPr>
          <p:spPr bwMode="auto">
            <a:xfrm>
              <a:off x="2128" y="2739"/>
              <a:ext cx="240" cy="24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  <a:endParaRPr lang="en-US" altLang="en-US" sz="240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2314" name="Oval 12"/>
            <p:cNvSpPr>
              <a:spLocks noChangeArrowheads="1"/>
            </p:cNvSpPr>
            <p:nvPr/>
          </p:nvSpPr>
          <p:spPr bwMode="auto">
            <a:xfrm>
              <a:off x="2528" y="2744"/>
              <a:ext cx="240" cy="24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  <a:endParaRPr lang="en-US" altLang="en-US" sz="240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12315" name="Group 13"/>
            <p:cNvGrpSpPr>
              <a:grpSpLocks/>
            </p:cNvGrpSpPr>
            <p:nvPr/>
          </p:nvGrpSpPr>
          <p:grpSpPr bwMode="auto">
            <a:xfrm>
              <a:off x="1346" y="3352"/>
              <a:ext cx="630" cy="408"/>
              <a:chOff x="2514" y="2160"/>
              <a:chExt cx="630" cy="408"/>
            </a:xfrm>
          </p:grpSpPr>
          <p:sp>
            <p:nvSpPr>
              <p:cNvPr id="12319" name="Oval 14"/>
              <p:cNvSpPr>
                <a:spLocks noChangeArrowheads="1"/>
              </p:cNvSpPr>
              <p:nvPr/>
            </p:nvSpPr>
            <p:spPr bwMode="auto">
              <a:xfrm>
                <a:off x="2904" y="2328"/>
                <a:ext cx="240" cy="240"/>
              </a:xfrm>
              <a:prstGeom prst="ellipse">
                <a:avLst/>
              </a:prstGeom>
              <a:solidFill>
                <a:srgbClr val="33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Y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2320" name="Freeform 15"/>
              <p:cNvSpPr>
                <a:spLocks/>
              </p:cNvSpPr>
              <p:nvPr/>
            </p:nvSpPr>
            <p:spPr bwMode="auto">
              <a:xfrm rot="20659339" flipH="1">
                <a:off x="2514" y="2160"/>
                <a:ext cx="374" cy="288"/>
              </a:xfrm>
              <a:custGeom>
                <a:avLst/>
                <a:gdLst>
                  <a:gd name="T0" fmla="*/ 0 w 432"/>
                  <a:gd name="T1" fmla="*/ 273 h 304"/>
                  <a:gd name="T2" fmla="*/ 30 w 432"/>
                  <a:gd name="T3" fmla="*/ 179 h 304"/>
                  <a:gd name="T4" fmla="*/ 36 w 432"/>
                  <a:gd name="T5" fmla="*/ 158 h 304"/>
                  <a:gd name="T6" fmla="*/ 54 w 432"/>
                  <a:gd name="T7" fmla="*/ 151 h 304"/>
                  <a:gd name="T8" fmla="*/ 114 w 432"/>
                  <a:gd name="T9" fmla="*/ 208 h 304"/>
                  <a:gd name="T10" fmla="*/ 162 w 432"/>
                  <a:gd name="T11" fmla="*/ 144 h 304"/>
                  <a:gd name="T12" fmla="*/ 216 w 432"/>
                  <a:gd name="T13" fmla="*/ 158 h 304"/>
                  <a:gd name="T14" fmla="*/ 258 w 432"/>
                  <a:gd name="T15" fmla="*/ 115 h 304"/>
                  <a:gd name="T16" fmla="*/ 276 w 432"/>
                  <a:gd name="T17" fmla="*/ 122 h 304"/>
                  <a:gd name="T18" fmla="*/ 306 w 432"/>
                  <a:gd name="T19" fmla="*/ 14 h 304"/>
                  <a:gd name="T20" fmla="*/ 324 w 432"/>
                  <a:gd name="T21" fmla="*/ 0 h 3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2"/>
                  <a:gd name="T34" fmla="*/ 0 h 304"/>
                  <a:gd name="T35" fmla="*/ 432 w 432"/>
                  <a:gd name="T36" fmla="*/ 304 h 3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2" h="304">
                    <a:moveTo>
                      <a:pt x="0" y="304"/>
                    </a:moveTo>
                    <a:cubicBezTo>
                      <a:pt x="21" y="271"/>
                      <a:pt x="27" y="237"/>
                      <a:pt x="40" y="200"/>
                    </a:cubicBezTo>
                    <a:cubicBezTo>
                      <a:pt x="42" y="192"/>
                      <a:pt x="40" y="178"/>
                      <a:pt x="48" y="176"/>
                    </a:cubicBezTo>
                    <a:cubicBezTo>
                      <a:pt x="56" y="173"/>
                      <a:pt x="64" y="170"/>
                      <a:pt x="72" y="168"/>
                    </a:cubicBezTo>
                    <a:cubicBezTo>
                      <a:pt x="117" y="183"/>
                      <a:pt x="106" y="216"/>
                      <a:pt x="152" y="232"/>
                    </a:cubicBezTo>
                    <a:cubicBezTo>
                      <a:pt x="170" y="176"/>
                      <a:pt x="160" y="178"/>
                      <a:pt x="216" y="160"/>
                    </a:cubicBezTo>
                    <a:cubicBezTo>
                      <a:pt x="244" y="179"/>
                      <a:pt x="254" y="187"/>
                      <a:pt x="288" y="176"/>
                    </a:cubicBezTo>
                    <a:cubicBezTo>
                      <a:pt x="298" y="143"/>
                      <a:pt x="312" y="138"/>
                      <a:pt x="344" y="128"/>
                    </a:cubicBezTo>
                    <a:cubicBezTo>
                      <a:pt x="352" y="130"/>
                      <a:pt x="360" y="139"/>
                      <a:pt x="368" y="136"/>
                    </a:cubicBezTo>
                    <a:cubicBezTo>
                      <a:pt x="400" y="123"/>
                      <a:pt x="395" y="40"/>
                      <a:pt x="408" y="16"/>
                    </a:cubicBezTo>
                    <a:cubicBezTo>
                      <a:pt x="412" y="7"/>
                      <a:pt x="432" y="0"/>
                      <a:pt x="4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16" name="Group 16"/>
            <p:cNvGrpSpPr>
              <a:grpSpLocks/>
            </p:cNvGrpSpPr>
            <p:nvPr/>
          </p:nvGrpSpPr>
          <p:grpSpPr bwMode="auto">
            <a:xfrm>
              <a:off x="1320" y="3120"/>
              <a:ext cx="656" cy="240"/>
              <a:chOff x="920" y="1979"/>
              <a:chExt cx="656" cy="240"/>
            </a:xfrm>
          </p:grpSpPr>
          <p:sp>
            <p:nvSpPr>
              <p:cNvPr id="12317" name="Oval 17"/>
              <p:cNvSpPr>
                <a:spLocks noChangeArrowheads="1"/>
              </p:cNvSpPr>
              <p:nvPr/>
            </p:nvSpPr>
            <p:spPr bwMode="auto">
              <a:xfrm>
                <a:off x="1336" y="1979"/>
                <a:ext cx="240" cy="240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2318" name="Freeform 18"/>
              <p:cNvSpPr>
                <a:spLocks/>
              </p:cNvSpPr>
              <p:nvPr/>
            </p:nvSpPr>
            <p:spPr bwMode="auto">
              <a:xfrm flipH="1">
                <a:off x="920" y="2033"/>
                <a:ext cx="416" cy="83"/>
              </a:xfrm>
              <a:custGeom>
                <a:avLst/>
                <a:gdLst>
                  <a:gd name="T0" fmla="*/ 0 w 416"/>
                  <a:gd name="T1" fmla="*/ 59 h 83"/>
                  <a:gd name="T2" fmla="*/ 96 w 416"/>
                  <a:gd name="T3" fmla="*/ 51 h 83"/>
                  <a:gd name="T4" fmla="*/ 160 w 416"/>
                  <a:gd name="T5" fmla="*/ 27 h 83"/>
                  <a:gd name="T6" fmla="*/ 168 w 416"/>
                  <a:gd name="T7" fmla="*/ 51 h 83"/>
                  <a:gd name="T8" fmla="*/ 216 w 416"/>
                  <a:gd name="T9" fmla="*/ 83 h 83"/>
                  <a:gd name="T10" fmla="*/ 280 w 416"/>
                  <a:gd name="T11" fmla="*/ 27 h 83"/>
                  <a:gd name="T12" fmla="*/ 280 w 416"/>
                  <a:gd name="T13" fmla="*/ 27 h 83"/>
                  <a:gd name="T14" fmla="*/ 328 w 416"/>
                  <a:gd name="T15" fmla="*/ 11 h 83"/>
                  <a:gd name="T16" fmla="*/ 392 w 416"/>
                  <a:gd name="T17" fmla="*/ 19 h 83"/>
                  <a:gd name="T18" fmla="*/ 416 w 416"/>
                  <a:gd name="T19" fmla="*/ 27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6"/>
                  <a:gd name="T31" fmla="*/ 0 h 83"/>
                  <a:gd name="T32" fmla="*/ 416 w 416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6" h="83">
                    <a:moveTo>
                      <a:pt x="0" y="59"/>
                    </a:moveTo>
                    <a:cubicBezTo>
                      <a:pt x="56" y="77"/>
                      <a:pt x="46" y="83"/>
                      <a:pt x="96" y="51"/>
                    </a:cubicBezTo>
                    <a:cubicBezTo>
                      <a:pt x="119" y="15"/>
                      <a:pt x="120" y="0"/>
                      <a:pt x="160" y="27"/>
                    </a:cubicBezTo>
                    <a:cubicBezTo>
                      <a:pt x="162" y="35"/>
                      <a:pt x="162" y="45"/>
                      <a:pt x="168" y="51"/>
                    </a:cubicBezTo>
                    <a:cubicBezTo>
                      <a:pt x="181" y="64"/>
                      <a:pt x="216" y="83"/>
                      <a:pt x="216" y="83"/>
                    </a:cubicBezTo>
                    <a:lnTo>
                      <a:pt x="280" y="27"/>
                    </a:lnTo>
                    <a:cubicBezTo>
                      <a:pt x="280" y="27"/>
                      <a:pt x="280" y="27"/>
                      <a:pt x="280" y="27"/>
                    </a:cubicBezTo>
                    <a:cubicBezTo>
                      <a:pt x="296" y="21"/>
                      <a:pt x="328" y="11"/>
                      <a:pt x="328" y="11"/>
                    </a:cubicBezTo>
                    <a:cubicBezTo>
                      <a:pt x="349" y="13"/>
                      <a:pt x="370" y="15"/>
                      <a:pt x="392" y="19"/>
                    </a:cubicBezTo>
                    <a:cubicBezTo>
                      <a:pt x="400" y="20"/>
                      <a:pt x="416" y="27"/>
                      <a:pt x="416" y="2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292" name="Text Box 19"/>
          <p:cNvSpPr txBox="1">
            <a:spLocks noChangeArrowheads="1"/>
          </p:cNvSpPr>
          <p:nvPr/>
        </p:nvSpPr>
        <p:spPr bwMode="auto">
          <a:xfrm>
            <a:off x="4572000" y="5581651"/>
            <a:ext cx="419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Tw Cen MT" panose="020B0602020104020603" pitchFamily="34" charset="0"/>
              </a:rPr>
              <a:t>sex chromosome combinations possible in new individual</a:t>
            </a:r>
          </a:p>
        </p:txBody>
      </p:sp>
      <p:pic>
        <p:nvPicPr>
          <p:cNvPr id="1229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6" y="1905001"/>
            <a:ext cx="36750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8305801" y="2282826"/>
            <a:ext cx="1058863" cy="1146175"/>
            <a:chOff x="2848" y="1739"/>
            <a:chExt cx="667" cy="722"/>
          </a:xfrm>
        </p:grpSpPr>
        <p:grpSp>
          <p:nvGrpSpPr>
            <p:cNvPr id="12306" name="Group 22"/>
            <p:cNvGrpSpPr>
              <a:grpSpLocks/>
            </p:cNvGrpSpPr>
            <p:nvPr/>
          </p:nvGrpSpPr>
          <p:grpSpPr bwMode="auto">
            <a:xfrm>
              <a:off x="2848" y="1739"/>
              <a:ext cx="638" cy="384"/>
              <a:chOff x="3640" y="2016"/>
              <a:chExt cx="638" cy="384"/>
            </a:xfrm>
          </p:grpSpPr>
          <p:sp>
            <p:nvSpPr>
              <p:cNvPr id="12310" name="Oval 23"/>
              <p:cNvSpPr>
                <a:spLocks noChangeArrowheads="1"/>
              </p:cNvSpPr>
              <p:nvPr/>
            </p:nvSpPr>
            <p:spPr bwMode="auto">
              <a:xfrm>
                <a:off x="3640" y="2160"/>
                <a:ext cx="240" cy="240"/>
              </a:xfrm>
              <a:prstGeom prst="ellipse">
                <a:avLst/>
              </a:prstGeom>
              <a:solidFill>
                <a:srgbClr val="33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Y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2311" name="Freeform 24"/>
              <p:cNvSpPr>
                <a:spLocks/>
              </p:cNvSpPr>
              <p:nvPr/>
            </p:nvSpPr>
            <p:spPr bwMode="auto">
              <a:xfrm rot="940661">
                <a:off x="3904" y="2016"/>
                <a:ext cx="374" cy="288"/>
              </a:xfrm>
              <a:custGeom>
                <a:avLst/>
                <a:gdLst>
                  <a:gd name="T0" fmla="*/ 0 w 432"/>
                  <a:gd name="T1" fmla="*/ 273 h 304"/>
                  <a:gd name="T2" fmla="*/ 30 w 432"/>
                  <a:gd name="T3" fmla="*/ 179 h 304"/>
                  <a:gd name="T4" fmla="*/ 36 w 432"/>
                  <a:gd name="T5" fmla="*/ 158 h 304"/>
                  <a:gd name="T6" fmla="*/ 54 w 432"/>
                  <a:gd name="T7" fmla="*/ 151 h 304"/>
                  <a:gd name="T8" fmla="*/ 114 w 432"/>
                  <a:gd name="T9" fmla="*/ 208 h 304"/>
                  <a:gd name="T10" fmla="*/ 162 w 432"/>
                  <a:gd name="T11" fmla="*/ 144 h 304"/>
                  <a:gd name="T12" fmla="*/ 216 w 432"/>
                  <a:gd name="T13" fmla="*/ 158 h 304"/>
                  <a:gd name="T14" fmla="*/ 258 w 432"/>
                  <a:gd name="T15" fmla="*/ 115 h 304"/>
                  <a:gd name="T16" fmla="*/ 276 w 432"/>
                  <a:gd name="T17" fmla="*/ 122 h 304"/>
                  <a:gd name="T18" fmla="*/ 306 w 432"/>
                  <a:gd name="T19" fmla="*/ 14 h 304"/>
                  <a:gd name="T20" fmla="*/ 324 w 432"/>
                  <a:gd name="T21" fmla="*/ 0 h 3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2"/>
                  <a:gd name="T34" fmla="*/ 0 h 304"/>
                  <a:gd name="T35" fmla="*/ 432 w 432"/>
                  <a:gd name="T36" fmla="*/ 304 h 30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2" h="304">
                    <a:moveTo>
                      <a:pt x="0" y="304"/>
                    </a:moveTo>
                    <a:cubicBezTo>
                      <a:pt x="21" y="271"/>
                      <a:pt x="27" y="237"/>
                      <a:pt x="40" y="200"/>
                    </a:cubicBezTo>
                    <a:cubicBezTo>
                      <a:pt x="42" y="192"/>
                      <a:pt x="40" y="178"/>
                      <a:pt x="48" y="176"/>
                    </a:cubicBezTo>
                    <a:cubicBezTo>
                      <a:pt x="56" y="173"/>
                      <a:pt x="64" y="170"/>
                      <a:pt x="72" y="168"/>
                    </a:cubicBezTo>
                    <a:cubicBezTo>
                      <a:pt x="117" y="183"/>
                      <a:pt x="106" y="216"/>
                      <a:pt x="152" y="232"/>
                    </a:cubicBezTo>
                    <a:cubicBezTo>
                      <a:pt x="170" y="176"/>
                      <a:pt x="160" y="178"/>
                      <a:pt x="216" y="160"/>
                    </a:cubicBezTo>
                    <a:cubicBezTo>
                      <a:pt x="244" y="179"/>
                      <a:pt x="254" y="187"/>
                      <a:pt x="288" y="176"/>
                    </a:cubicBezTo>
                    <a:cubicBezTo>
                      <a:pt x="298" y="143"/>
                      <a:pt x="312" y="138"/>
                      <a:pt x="344" y="128"/>
                    </a:cubicBezTo>
                    <a:cubicBezTo>
                      <a:pt x="352" y="130"/>
                      <a:pt x="360" y="139"/>
                      <a:pt x="368" y="136"/>
                    </a:cubicBezTo>
                    <a:cubicBezTo>
                      <a:pt x="400" y="123"/>
                      <a:pt x="395" y="40"/>
                      <a:pt x="408" y="16"/>
                    </a:cubicBezTo>
                    <a:cubicBezTo>
                      <a:pt x="412" y="7"/>
                      <a:pt x="432" y="0"/>
                      <a:pt x="4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25"/>
            <p:cNvGrpSpPr>
              <a:grpSpLocks/>
            </p:cNvGrpSpPr>
            <p:nvPr/>
          </p:nvGrpSpPr>
          <p:grpSpPr bwMode="auto">
            <a:xfrm>
              <a:off x="2848" y="2221"/>
              <a:ext cx="667" cy="240"/>
              <a:chOff x="3685" y="2520"/>
              <a:chExt cx="667" cy="240"/>
            </a:xfrm>
          </p:grpSpPr>
          <p:sp>
            <p:nvSpPr>
              <p:cNvPr id="12308" name="Oval 26"/>
              <p:cNvSpPr>
                <a:spLocks noChangeArrowheads="1"/>
              </p:cNvSpPr>
              <p:nvPr/>
            </p:nvSpPr>
            <p:spPr bwMode="auto">
              <a:xfrm>
                <a:off x="3685" y="2520"/>
                <a:ext cx="240" cy="240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>
                    <a:solidFill>
                      <a:schemeClr val="bg2"/>
                    </a:solidFill>
                    <a:latin typeface="Tw Cen MT" panose="020B0602020104020603" pitchFamily="34" charset="0"/>
                  </a:rPr>
                  <a:t>X</a:t>
                </a:r>
                <a:endParaRPr lang="en-US" altLang="en-US" sz="2400">
                  <a:solidFill>
                    <a:schemeClr val="bg2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12309" name="Freeform 27"/>
              <p:cNvSpPr>
                <a:spLocks/>
              </p:cNvSpPr>
              <p:nvPr/>
            </p:nvSpPr>
            <p:spPr bwMode="auto">
              <a:xfrm>
                <a:off x="3936" y="2581"/>
                <a:ext cx="416" cy="83"/>
              </a:xfrm>
              <a:custGeom>
                <a:avLst/>
                <a:gdLst>
                  <a:gd name="T0" fmla="*/ 0 w 416"/>
                  <a:gd name="T1" fmla="*/ 59 h 83"/>
                  <a:gd name="T2" fmla="*/ 96 w 416"/>
                  <a:gd name="T3" fmla="*/ 51 h 83"/>
                  <a:gd name="T4" fmla="*/ 160 w 416"/>
                  <a:gd name="T5" fmla="*/ 27 h 83"/>
                  <a:gd name="T6" fmla="*/ 168 w 416"/>
                  <a:gd name="T7" fmla="*/ 51 h 83"/>
                  <a:gd name="T8" fmla="*/ 216 w 416"/>
                  <a:gd name="T9" fmla="*/ 83 h 83"/>
                  <a:gd name="T10" fmla="*/ 280 w 416"/>
                  <a:gd name="T11" fmla="*/ 27 h 83"/>
                  <a:gd name="T12" fmla="*/ 280 w 416"/>
                  <a:gd name="T13" fmla="*/ 27 h 83"/>
                  <a:gd name="T14" fmla="*/ 328 w 416"/>
                  <a:gd name="T15" fmla="*/ 11 h 83"/>
                  <a:gd name="T16" fmla="*/ 392 w 416"/>
                  <a:gd name="T17" fmla="*/ 19 h 83"/>
                  <a:gd name="T18" fmla="*/ 416 w 416"/>
                  <a:gd name="T19" fmla="*/ 27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6"/>
                  <a:gd name="T31" fmla="*/ 0 h 83"/>
                  <a:gd name="T32" fmla="*/ 416 w 416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6" h="83">
                    <a:moveTo>
                      <a:pt x="0" y="59"/>
                    </a:moveTo>
                    <a:cubicBezTo>
                      <a:pt x="56" y="77"/>
                      <a:pt x="46" y="83"/>
                      <a:pt x="96" y="51"/>
                    </a:cubicBezTo>
                    <a:cubicBezTo>
                      <a:pt x="119" y="15"/>
                      <a:pt x="120" y="0"/>
                      <a:pt x="160" y="27"/>
                    </a:cubicBezTo>
                    <a:cubicBezTo>
                      <a:pt x="162" y="35"/>
                      <a:pt x="162" y="45"/>
                      <a:pt x="168" y="51"/>
                    </a:cubicBezTo>
                    <a:cubicBezTo>
                      <a:pt x="181" y="64"/>
                      <a:pt x="216" y="83"/>
                      <a:pt x="216" y="83"/>
                    </a:cubicBezTo>
                    <a:lnTo>
                      <a:pt x="280" y="27"/>
                    </a:lnTo>
                    <a:cubicBezTo>
                      <a:pt x="280" y="27"/>
                      <a:pt x="280" y="27"/>
                      <a:pt x="280" y="27"/>
                    </a:cubicBezTo>
                    <a:cubicBezTo>
                      <a:pt x="296" y="21"/>
                      <a:pt x="328" y="11"/>
                      <a:pt x="328" y="11"/>
                    </a:cubicBezTo>
                    <a:cubicBezTo>
                      <a:pt x="349" y="13"/>
                      <a:pt x="370" y="15"/>
                      <a:pt x="392" y="19"/>
                    </a:cubicBezTo>
                    <a:cubicBezTo>
                      <a:pt x="400" y="20"/>
                      <a:pt x="416" y="27"/>
                      <a:pt x="416" y="2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295" name="Text Box 28"/>
          <p:cNvSpPr txBox="1">
            <a:spLocks noChangeArrowheads="1"/>
          </p:cNvSpPr>
          <p:nvPr/>
        </p:nvSpPr>
        <p:spPr bwMode="auto">
          <a:xfrm>
            <a:off x="8153400" y="1905000"/>
            <a:ext cx="846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Tw Cen MT" panose="020B0602020104020603" pitchFamily="34" charset="0"/>
              </a:rPr>
              <a:t>sperm</a:t>
            </a:r>
            <a:endParaRPr lang="en-US" altLang="en-US" sz="1200">
              <a:latin typeface="Tw Cen MT" panose="020B0602020104020603" pitchFamily="34" charset="0"/>
            </a:endParaRPr>
          </a:p>
        </p:txBody>
      </p:sp>
      <p:grpSp>
        <p:nvGrpSpPr>
          <p:cNvPr id="12296" name="Group 29"/>
          <p:cNvGrpSpPr>
            <a:grpSpLocks/>
          </p:cNvGrpSpPr>
          <p:nvPr/>
        </p:nvGrpSpPr>
        <p:grpSpPr bwMode="auto">
          <a:xfrm>
            <a:off x="3281363" y="2336800"/>
            <a:ext cx="381000" cy="935038"/>
            <a:chOff x="1533" y="1359"/>
            <a:chExt cx="240" cy="589"/>
          </a:xfrm>
        </p:grpSpPr>
        <p:sp>
          <p:nvSpPr>
            <p:cNvPr id="12304" name="Oval 30"/>
            <p:cNvSpPr>
              <a:spLocks noChangeArrowheads="1"/>
            </p:cNvSpPr>
            <p:nvPr/>
          </p:nvSpPr>
          <p:spPr bwMode="auto">
            <a:xfrm>
              <a:off x="1533" y="1708"/>
              <a:ext cx="240" cy="24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  <a:endParaRPr lang="en-US" altLang="en-US" sz="240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2305" name="Oval 31"/>
            <p:cNvSpPr>
              <a:spLocks noChangeArrowheads="1"/>
            </p:cNvSpPr>
            <p:nvPr/>
          </p:nvSpPr>
          <p:spPr bwMode="auto">
            <a:xfrm>
              <a:off x="1533" y="1359"/>
              <a:ext cx="240" cy="24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  <a:endParaRPr lang="en-US" altLang="en-US" sz="2400">
                <a:solidFill>
                  <a:schemeClr val="bg2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3048000" y="1828800"/>
            <a:ext cx="846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Tw Cen MT" panose="020B0602020104020603" pitchFamily="34" charset="0"/>
              </a:rPr>
              <a:t>eggs</a:t>
            </a:r>
            <a:endParaRPr lang="en-US" altLang="en-US" sz="1200">
              <a:latin typeface="Tw Cen MT" panose="020B0602020104020603" pitchFamily="34" charset="0"/>
            </a:endParaRPr>
          </a:p>
        </p:txBody>
      </p:sp>
      <p:sp>
        <p:nvSpPr>
          <p:cNvPr id="12298" name="Line 33"/>
          <p:cNvSpPr>
            <a:spLocks noChangeShapeType="1"/>
          </p:cNvSpPr>
          <p:nvPr/>
        </p:nvSpPr>
        <p:spPr bwMode="auto">
          <a:xfrm flipH="1">
            <a:off x="37338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34"/>
          <p:cNvSpPr>
            <a:spLocks noChangeShapeType="1"/>
          </p:cNvSpPr>
          <p:nvPr/>
        </p:nvSpPr>
        <p:spPr bwMode="auto">
          <a:xfrm flipH="1">
            <a:off x="3810000" y="2590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35"/>
          <p:cNvSpPr>
            <a:spLocks noChangeShapeType="1"/>
          </p:cNvSpPr>
          <p:nvPr/>
        </p:nvSpPr>
        <p:spPr bwMode="auto">
          <a:xfrm>
            <a:off x="80010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36"/>
          <p:cNvSpPr>
            <a:spLocks noChangeShapeType="1"/>
          </p:cNvSpPr>
          <p:nvPr/>
        </p:nvSpPr>
        <p:spPr bwMode="auto">
          <a:xfrm>
            <a:off x="80010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37"/>
          <p:cNvSpPr txBox="1">
            <a:spLocks noChangeArrowheads="1"/>
          </p:cNvSpPr>
          <p:nvPr/>
        </p:nvSpPr>
        <p:spPr bwMode="auto">
          <a:xfrm>
            <a:off x="4114800" y="3260725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w Cen MT" panose="020B0602020104020603" pitchFamily="34" charset="0"/>
              </a:rPr>
              <a:t>Female germ cell</a:t>
            </a:r>
            <a:endParaRPr lang="en-US" altLang="en-US" sz="1200">
              <a:latin typeface="Tw Cen MT" panose="020B0602020104020603" pitchFamily="34" charset="0"/>
            </a:endParaRPr>
          </a:p>
        </p:txBody>
      </p:sp>
      <p:sp>
        <p:nvSpPr>
          <p:cNvPr id="12303" name="Text Box 38"/>
          <p:cNvSpPr txBox="1">
            <a:spLocks noChangeArrowheads="1"/>
          </p:cNvSpPr>
          <p:nvPr/>
        </p:nvSpPr>
        <p:spPr bwMode="auto">
          <a:xfrm>
            <a:off x="6477000" y="3260725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w Cen MT" panose="020B0602020104020603" pitchFamily="34" charset="0"/>
              </a:rPr>
              <a:t>Male germ cell</a:t>
            </a:r>
            <a:endParaRPr lang="en-US" altLang="en-US" sz="120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9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752600" y="2057401"/>
            <a:ext cx="8648700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3200" dirty="0"/>
              <a:t>____________________________ are sex-linked</a:t>
            </a:r>
          </a:p>
          <a:p>
            <a:pPr marL="2857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dirty="0"/>
              <a:t>In many organisms, the __________________________</a:t>
            </a:r>
            <a:br>
              <a:rPr lang="en-US" sz="2800" dirty="0"/>
            </a:br>
            <a:r>
              <a:rPr lang="en-US" sz="2800" dirty="0"/>
              <a:t>______________________________________________</a:t>
            </a:r>
          </a:p>
          <a:p>
            <a:pPr marL="2857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dirty="0"/>
              <a:t>_______________________ is a sex-linked characteristic</a:t>
            </a: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3" y="4106864"/>
            <a:ext cx="4636394" cy="22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Sex Linked Traits</a:t>
            </a:r>
          </a:p>
        </p:txBody>
      </p:sp>
    </p:spTree>
    <p:extLst>
      <p:ext uri="{BB962C8B-B14F-4D97-AF65-F5344CB8AC3E}">
        <p14:creationId xmlns:p14="http://schemas.microsoft.com/office/powerpoint/2010/main" val="37358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latin typeface="Tw Cen MT" panose="020B0602020104020603" pitchFamily="34" charset="0"/>
              </a:rPr>
              <a:t>Discovering Linkage  </a:t>
            </a:r>
          </a:p>
        </p:txBody>
      </p:sp>
      <p:grpSp>
        <p:nvGrpSpPr>
          <p:cNvPr id="14339" name="Group 6"/>
          <p:cNvGrpSpPr>
            <a:grpSpLocks/>
          </p:cNvGrpSpPr>
          <p:nvPr/>
        </p:nvGrpSpPr>
        <p:grpSpPr bwMode="auto">
          <a:xfrm>
            <a:off x="6642100" y="3581401"/>
            <a:ext cx="1919288" cy="900113"/>
            <a:chOff x="2712" y="588"/>
            <a:chExt cx="1209" cy="567"/>
          </a:xfrm>
        </p:grpSpPr>
        <p:pic>
          <p:nvPicPr>
            <p:cNvPr id="14362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2" y="588"/>
              <a:ext cx="587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3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8" y="608"/>
              <a:ext cx="553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4051300" y="3810001"/>
            <a:ext cx="1671638" cy="620713"/>
            <a:chOff x="872" y="764"/>
            <a:chExt cx="1053" cy="391"/>
          </a:xfrm>
        </p:grpSpPr>
        <p:pic>
          <p:nvPicPr>
            <p:cNvPr id="1436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" y="764"/>
              <a:ext cx="397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8" y="764"/>
              <a:ext cx="397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2819401"/>
            <a:ext cx="73183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679700" y="2590801"/>
            <a:ext cx="1752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homozygous 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dominant 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female</a:t>
            </a:r>
          </a:p>
        </p:txBody>
      </p:sp>
      <p:pic>
        <p:nvPicPr>
          <p:cNvPr id="14343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2819400"/>
            <a:ext cx="7318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7785100" y="2782889"/>
            <a:ext cx="1157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recessive 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male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2527300" y="3986213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w Cen MT" panose="020B0602020104020603" pitchFamily="34" charset="0"/>
              </a:rPr>
              <a:t>Gametes:</a:t>
            </a:r>
          </a:p>
        </p:txBody>
      </p:sp>
      <p:sp>
        <p:nvSpPr>
          <p:cNvPr id="14346" name="AutoShape 17"/>
          <p:cNvSpPr>
            <a:spLocks/>
          </p:cNvSpPr>
          <p:nvPr/>
        </p:nvSpPr>
        <p:spPr bwMode="auto">
          <a:xfrm rot="5400000">
            <a:off x="5969000" y="2482850"/>
            <a:ext cx="330200" cy="4648200"/>
          </a:xfrm>
          <a:prstGeom prst="rightBrace">
            <a:avLst>
              <a:gd name="adj1" fmla="val 11730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w Cen MT" panose="020B0602020104020603" pitchFamily="34" charset="0"/>
            </a:endParaRPr>
          </a:p>
        </p:txBody>
      </p:sp>
      <p:grpSp>
        <p:nvGrpSpPr>
          <p:cNvPr id="14347" name="Group 18"/>
          <p:cNvGrpSpPr>
            <a:grpSpLocks/>
          </p:cNvGrpSpPr>
          <p:nvPr/>
        </p:nvGrpSpPr>
        <p:grpSpPr bwMode="auto">
          <a:xfrm>
            <a:off x="4162426" y="4476750"/>
            <a:ext cx="4029075" cy="400050"/>
            <a:chOff x="1150" y="1032"/>
            <a:chExt cx="2538" cy="252"/>
          </a:xfrm>
        </p:grpSpPr>
        <p:sp>
          <p:nvSpPr>
            <p:cNvPr id="14356" name="Text Box 19"/>
            <p:cNvSpPr txBox="1">
              <a:spLocks noChangeArrowheads="1"/>
            </p:cNvSpPr>
            <p:nvPr/>
          </p:nvSpPr>
          <p:spPr bwMode="auto">
            <a:xfrm>
              <a:off x="2822" y="103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</a:p>
          </p:txBody>
        </p:sp>
        <p:sp>
          <p:nvSpPr>
            <p:cNvPr id="14357" name="Text Box 20"/>
            <p:cNvSpPr txBox="1">
              <a:spLocks noChangeArrowheads="1"/>
            </p:cNvSpPr>
            <p:nvPr/>
          </p:nvSpPr>
          <p:spPr bwMode="auto">
            <a:xfrm>
              <a:off x="1150" y="103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</a:p>
          </p:txBody>
        </p:sp>
        <p:sp>
          <p:nvSpPr>
            <p:cNvPr id="14358" name="Text Box 21"/>
            <p:cNvSpPr txBox="1">
              <a:spLocks noChangeArrowheads="1"/>
            </p:cNvSpPr>
            <p:nvPr/>
          </p:nvSpPr>
          <p:spPr bwMode="auto">
            <a:xfrm>
              <a:off x="1822" y="1032"/>
              <a:ext cx="2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bg2"/>
                  </a:solidFill>
                  <a:latin typeface="Tw Cen MT" panose="020B0602020104020603" pitchFamily="34" charset="0"/>
                </a:rPr>
                <a:t>X</a:t>
              </a:r>
            </a:p>
          </p:txBody>
        </p:sp>
        <p:sp>
          <p:nvSpPr>
            <p:cNvPr id="14359" name="Text Box 22"/>
            <p:cNvSpPr txBox="1">
              <a:spLocks noChangeArrowheads="1"/>
            </p:cNvSpPr>
            <p:nvPr/>
          </p:nvSpPr>
          <p:spPr bwMode="auto">
            <a:xfrm>
              <a:off x="3478" y="1032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bg2"/>
                  </a:solidFill>
                  <a:latin typeface="Tw Cen MT" panose="020B0602020104020603" pitchFamily="34" charset="0"/>
                </a:rPr>
                <a:t>Y</a:t>
              </a:r>
            </a:p>
          </p:txBody>
        </p:sp>
      </p:grpSp>
      <p:grpSp>
        <p:nvGrpSpPr>
          <p:cNvPr id="14348" name="Group 23"/>
          <p:cNvGrpSpPr>
            <a:grpSpLocks/>
          </p:cNvGrpSpPr>
          <p:nvPr/>
        </p:nvGrpSpPr>
        <p:grpSpPr bwMode="auto">
          <a:xfrm>
            <a:off x="4489451" y="4921251"/>
            <a:ext cx="3478213" cy="466725"/>
            <a:chOff x="1356" y="1232"/>
            <a:chExt cx="2191" cy="294"/>
          </a:xfrm>
        </p:grpSpPr>
        <p:pic>
          <p:nvPicPr>
            <p:cNvPr id="14354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1232"/>
              <a:ext cx="46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5" name="Picture 2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1232"/>
              <a:ext cx="46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9" name="Text Box 26"/>
          <p:cNvSpPr txBox="1">
            <a:spLocks noChangeArrowheads="1"/>
          </p:cNvSpPr>
          <p:nvPr/>
        </p:nvSpPr>
        <p:spPr bwMode="auto">
          <a:xfrm>
            <a:off x="4489451" y="5638801"/>
            <a:ext cx="3541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All </a:t>
            </a:r>
            <a:r>
              <a:rPr lang="en-US" altLang="en-US" sz="2000" i="1">
                <a:latin typeface="Tw Cen MT" panose="020B0602020104020603" pitchFamily="34" charset="0"/>
              </a:rPr>
              <a:t>F</a:t>
            </a:r>
            <a:r>
              <a:rPr lang="en-US" altLang="en-US" sz="2000" baseline="-25000">
                <a:latin typeface="Tw Cen MT" panose="020B0602020104020603" pitchFamily="34" charset="0"/>
              </a:rPr>
              <a:t>1</a:t>
            </a:r>
            <a:r>
              <a:rPr lang="en-US" altLang="en-US" sz="2000">
                <a:latin typeface="Tw Cen MT" panose="020B0602020104020603" pitchFamily="34" charset="0"/>
              </a:rPr>
              <a:t> offspring have red eyes</a:t>
            </a:r>
          </a:p>
        </p:txBody>
      </p:sp>
      <p:sp>
        <p:nvSpPr>
          <p:cNvPr id="14350" name="Text Box 27"/>
          <p:cNvSpPr txBox="1">
            <a:spLocks noChangeArrowheads="1"/>
          </p:cNvSpPr>
          <p:nvPr/>
        </p:nvSpPr>
        <p:spPr bwMode="auto">
          <a:xfrm>
            <a:off x="5932489" y="3468688"/>
            <a:ext cx="320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4351" name="Text Box 28"/>
          <p:cNvSpPr txBox="1">
            <a:spLocks noChangeArrowheads="1"/>
          </p:cNvSpPr>
          <p:nvPr/>
        </p:nvSpPr>
        <p:spPr bwMode="auto">
          <a:xfrm>
            <a:off x="8077200" y="4992689"/>
            <a:ext cx="1587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heterozygous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 male</a:t>
            </a:r>
          </a:p>
        </p:txBody>
      </p:sp>
      <p:sp>
        <p:nvSpPr>
          <p:cNvPr id="14352" name="Text Box 29"/>
          <p:cNvSpPr txBox="1">
            <a:spLocks noChangeArrowheads="1"/>
          </p:cNvSpPr>
          <p:nvPr/>
        </p:nvSpPr>
        <p:spPr bwMode="auto">
          <a:xfrm>
            <a:off x="2667000" y="4916489"/>
            <a:ext cx="1587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heterozygous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female</a:t>
            </a:r>
          </a:p>
        </p:txBody>
      </p:sp>
      <p:sp>
        <p:nvSpPr>
          <p:cNvPr id="14353" name="Text Box 30"/>
          <p:cNvSpPr txBox="1">
            <a:spLocks noChangeArrowheads="1"/>
          </p:cNvSpPr>
          <p:nvPr/>
        </p:nvSpPr>
        <p:spPr bwMode="auto">
          <a:xfrm>
            <a:off x="5426076" y="2325688"/>
            <a:ext cx="124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w Cen MT" panose="020B0602020104020603" pitchFamily="34" charset="0"/>
              </a:rPr>
              <a:t>One cross</a:t>
            </a:r>
          </a:p>
        </p:txBody>
      </p:sp>
    </p:spTree>
    <p:extLst>
      <p:ext uri="{BB962C8B-B14F-4D97-AF65-F5344CB8AC3E}">
        <p14:creationId xmlns:p14="http://schemas.microsoft.com/office/powerpoint/2010/main" val="285528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latin typeface="Tw Cen MT" panose="020B0602020104020603" pitchFamily="34" charset="0"/>
              </a:rPr>
              <a:t>Discovering Linkage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19401"/>
            <a:ext cx="73183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679700" y="2590801"/>
            <a:ext cx="1752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homozygous 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recessive 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female</a:t>
            </a:r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7318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7785101" y="2782889"/>
            <a:ext cx="1116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dominant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male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2527300" y="3986213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w Cen MT" panose="020B0602020104020603" pitchFamily="34" charset="0"/>
              </a:rPr>
              <a:t>Gametes:</a:t>
            </a:r>
          </a:p>
        </p:txBody>
      </p:sp>
      <p:sp>
        <p:nvSpPr>
          <p:cNvPr id="15368" name="AutoShape 11"/>
          <p:cNvSpPr>
            <a:spLocks/>
          </p:cNvSpPr>
          <p:nvPr/>
        </p:nvSpPr>
        <p:spPr bwMode="auto">
          <a:xfrm rot="5400000">
            <a:off x="5969000" y="2482850"/>
            <a:ext cx="330200" cy="4648200"/>
          </a:xfrm>
          <a:prstGeom prst="rightBrace">
            <a:avLst>
              <a:gd name="adj1" fmla="val 11730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w Cen MT" panose="020B0602020104020603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6816725" y="4476750"/>
            <a:ext cx="348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2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4162425" y="4476750"/>
            <a:ext cx="348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2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229225" y="4476750"/>
            <a:ext cx="348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2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7858125" y="4476750"/>
            <a:ext cx="333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bg2"/>
                </a:solidFill>
                <a:latin typeface="Tw Cen MT" panose="020B0602020104020603" pitchFamily="34" charset="0"/>
              </a:rPr>
              <a:t>Y</a:t>
            </a:r>
          </a:p>
        </p:txBody>
      </p:sp>
      <p:pic>
        <p:nvPicPr>
          <p:cNvPr id="15373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4921251"/>
            <a:ext cx="73183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5486400" y="5410201"/>
            <a:ext cx="168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chemeClr val="bg2"/>
                </a:solidFill>
                <a:latin typeface="Tw Cen MT" panose="020B0602020104020603" pitchFamily="34" charset="0"/>
              </a:rPr>
              <a:t>F</a:t>
            </a:r>
            <a:r>
              <a:rPr lang="en-US" altLang="en-US" sz="2000" baseline="-25000">
                <a:solidFill>
                  <a:schemeClr val="bg2"/>
                </a:solidFill>
                <a:latin typeface="Tw Cen MT" panose="020B0602020104020603" pitchFamily="34" charset="0"/>
              </a:rPr>
              <a:t>1</a:t>
            </a:r>
            <a:r>
              <a:rPr lang="en-US" altLang="en-US" sz="2000">
                <a:solidFill>
                  <a:schemeClr val="bg2"/>
                </a:solidFill>
                <a:latin typeface="Tw Cen MT" panose="020B0602020104020603" pitchFamily="34" charset="0"/>
              </a:rPr>
              <a:t> offspring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5932489" y="3468688"/>
            <a:ext cx="320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8077201" y="4992689"/>
            <a:ext cx="1076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recessive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 males</a:t>
            </a:r>
          </a:p>
        </p:txBody>
      </p:sp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2667000" y="4916489"/>
            <a:ext cx="1587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heterozygous</a:t>
            </a:r>
          </a:p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females</a:t>
            </a:r>
          </a:p>
        </p:txBody>
      </p:sp>
      <p:pic>
        <p:nvPicPr>
          <p:cNvPr id="15378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0"/>
            <a:ext cx="6302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6302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57600"/>
            <a:ext cx="8778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39" y="3659188"/>
            <a:ext cx="87788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Text Box 25"/>
          <p:cNvSpPr txBox="1">
            <a:spLocks noChangeArrowheads="1"/>
          </p:cNvSpPr>
          <p:nvPr/>
        </p:nvSpPr>
        <p:spPr bwMode="auto">
          <a:xfrm>
            <a:off x="2781300" y="5867401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w Cen MT" panose="020B0602020104020603" pitchFamily="34" charset="0"/>
              </a:rPr>
              <a:t>Half are red-eyed females, half are white-eyed males</a:t>
            </a:r>
          </a:p>
        </p:txBody>
      </p:sp>
      <p:pic>
        <p:nvPicPr>
          <p:cNvPr id="15383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05400"/>
            <a:ext cx="7318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30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Sex Linked Disorders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6775" y="1880314"/>
            <a:ext cx="8153400" cy="421568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Font typeface="Wingdings" panose="05000000000000000000" pitchFamily="2" charset="2"/>
              <a:buChar char="n"/>
              <a:defRPr/>
            </a:pPr>
            <a:r>
              <a:rPr lang="en-US" sz="3200" dirty="0"/>
              <a:t>Most sex-linked human disorders are ________</a:t>
            </a:r>
          </a:p>
          <a:p>
            <a:pPr marL="0" indent="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en-US" sz="3200" dirty="0"/>
              <a:t>_________________________________________</a:t>
            </a:r>
          </a:p>
          <a:p>
            <a:pPr marL="342900" indent="-34290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Font typeface="Wingdings" panose="05000000000000000000" pitchFamily="2" charset="2"/>
              <a:buChar char="n"/>
              <a:defRPr/>
            </a:pPr>
            <a:r>
              <a:rPr lang="en-US" sz="3200" dirty="0"/>
              <a:t>_________________________</a:t>
            </a:r>
          </a:p>
          <a:p>
            <a:pPr marL="342900" indent="-34290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Font typeface="Wingdings" panose="05000000000000000000" pitchFamily="2" charset="2"/>
              <a:buChar char="n"/>
              <a:defRPr/>
            </a:pPr>
            <a:r>
              <a:rPr lang="en-US" sz="3200" dirty="0"/>
              <a:t>___________________________</a:t>
            </a:r>
          </a:p>
          <a:p>
            <a:pPr marL="342900" indent="-34290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Font typeface="Wingdings" panose="05000000000000000000" pitchFamily="2" charset="2"/>
              <a:buChar char="n"/>
              <a:defRPr/>
            </a:pPr>
            <a:r>
              <a:rPr lang="en-US" sz="3200" dirty="0"/>
              <a:t>Mostly seen in males</a:t>
            </a:r>
          </a:p>
          <a:p>
            <a:pPr marL="663575" lvl="1" indent="-34290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Font typeface="Wingdings" panose="05000000000000000000" pitchFamily="2" charset="2"/>
              <a:buChar char="n"/>
              <a:defRPr/>
            </a:pPr>
            <a:r>
              <a:rPr lang="en-US" sz="3200" dirty="0"/>
              <a:t>Why?? ______________________________</a:t>
            </a:r>
          </a:p>
          <a:p>
            <a:pPr marL="320675" lvl="1" indent="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en-US" sz="3200" dirty="0"/>
              <a:t>______________________________________</a:t>
            </a:r>
          </a:p>
          <a:p>
            <a:pPr marL="320675" lvl="1" indent="0">
              <a:spcBef>
                <a:spcPct val="30000"/>
              </a:spcBef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en-US" sz="3200" dirty="0"/>
              <a:t>______________________________________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Color Blindness</a:t>
            </a:r>
          </a:p>
        </p:txBody>
      </p:sp>
      <p:pic>
        <p:nvPicPr>
          <p:cNvPr id="17411" name="Picture 2" descr="http://content.answers.com/main/content/wp/en/a/a3/XlinkRecess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42" y="649356"/>
            <a:ext cx="413543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3725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269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Tw Cen MT</vt:lpstr>
      <vt:lpstr>Wingdings</vt:lpstr>
      <vt:lpstr>1_Retrospect</vt:lpstr>
      <vt:lpstr>Modes of Inheritance</vt:lpstr>
      <vt:lpstr>Sex Linked Traits</vt:lpstr>
      <vt:lpstr>Karyotype</vt:lpstr>
      <vt:lpstr>PowerPoint Presentation</vt:lpstr>
      <vt:lpstr>Sex Linked Traits</vt:lpstr>
      <vt:lpstr>PowerPoint Presentation</vt:lpstr>
      <vt:lpstr>PowerPoint Presentation</vt:lpstr>
      <vt:lpstr>Sex Linked Disorders</vt:lpstr>
      <vt:lpstr>Color Blindness</vt:lpstr>
      <vt:lpstr>Color Blindness</vt:lpstr>
      <vt:lpstr>Hemophilia</vt:lpstr>
      <vt:lpstr>Incomplete Dominance</vt:lpstr>
      <vt:lpstr>Co-Dominance</vt:lpstr>
      <vt:lpstr>Multiple Alleles</vt:lpstr>
      <vt:lpstr>Polygenic Traits</vt:lpstr>
      <vt:lpstr>Eye Color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lblake</dc:creator>
  <cp:lastModifiedBy>cthomason@wcpschools.wcpss.local</cp:lastModifiedBy>
  <cp:revision>7</cp:revision>
  <cp:lastPrinted>2019-11-04T17:00:05Z</cp:lastPrinted>
  <dcterms:created xsi:type="dcterms:W3CDTF">2019-03-10T22:53:56Z</dcterms:created>
  <dcterms:modified xsi:type="dcterms:W3CDTF">2019-11-04T17:01:24Z</dcterms:modified>
</cp:coreProperties>
</file>