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  <p:sldMasterId id="2147483661" r:id="rId3"/>
    <p:sldMasterId id="2147483662" r:id="rId4"/>
    <p:sldMasterId id="2147483663" r:id="rId5"/>
    <p:sldMasterId id="2147483664" r:id="rId6"/>
    <p:sldMasterId id="2147483665" r:id="rId7"/>
  </p:sldMasterIdLst>
  <p:notesMasterIdLst>
    <p:notesMasterId r:id="rId20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6858000" type="screen4x3"/>
  <p:notesSz cx="6858000" cy="9144000"/>
  <p:embeddedFontLst>
    <p:embeddedFont>
      <p:font typeface="Cabin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0187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0484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8017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7979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845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1495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4493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6557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3286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2082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985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5165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7038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"/>
          <p:cNvSpPr txBox="1"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4159"/>
              </a:buClr>
              <a:buSzPts val="1400"/>
              <a:buFont typeface="Cabin"/>
              <a:buNone/>
              <a:defRPr sz="4300" b="0" i="0" u="none" strike="noStrike" cap="none">
                <a:solidFill>
                  <a:srgbClr val="3F41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7432" marR="0" lvl="0" indent="-203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sz="2600" b="0" i="0" u="none" strike="noStrike" cap="none">
                <a:solidFill>
                  <a:srgbClr val="23243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None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1" name="Google Shape;31;p2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 txBox="1"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rgbClr val="3F4159"/>
              </a:buClr>
              <a:buSzPts val="1400"/>
              <a:buFont typeface="Cabin"/>
              <a:buNone/>
              <a:defRPr sz="2200" b="1" i="0" u="none" strike="noStrike" cap="none">
                <a:solidFill>
                  <a:srgbClr val="3F41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body" idx="1"/>
          </p:nvPr>
        </p:nvSpPr>
        <p:spPr>
          <a:xfrm>
            <a:off x="457200" y="1406964"/>
            <a:ext cx="3810000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2"/>
          </p:nvPr>
        </p:nvSpPr>
        <p:spPr>
          <a:xfrm>
            <a:off x="457200" y="2133600"/>
            <a:ext cx="8153400" cy="399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11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4159"/>
              </a:buClr>
              <a:buSzPts val="1400"/>
              <a:buFont typeface="Cabin"/>
              <a:buNone/>
              <a:defRPr sz="2100" b="1" i="0" u="none" strike="noStrike" cap="none">
                <a:solidFill>
                  <a:srgbClr val="3F41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6" name="Google Shape;146;p18"/>
          <p:cNvSpPr>
            <a:spLocks noGrp="1"/>
          </p:cNvSpPr>
          <p:nvPr>
            <p:ph type="pic" idx="2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65760" marR="0" lvl="0" indent="-1015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24638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23926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828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193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18796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19507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19303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18745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body" idx="1"/>
          </p:nvPr>
        </p:nvSpPr>
        <p:spPr>
          <a:xfrm>
            <a:off x="838200" y="4800600"/>
            <a:ext cx="441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sz="1400" b="0" i="0" u="none" strike="noStrike" cap="none">
                <a:solidFill>
                  <a:srgbClr val="77777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Verdana"/>
              <a:buChar char="◦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Char char="⚫"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Noto Sans Symbols"/>
              <a:buChar char="⚫"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Noto Sans Symbols"/>
              <a:buChar char="⚫"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4159"/>
              </a:buClr>
              <a:buSzPts val="1400"/>
              <a:buFont typeface="Cabin"/>
              <a:buNone/>
              <a:defRPr sz="4300" b="0" i="0" u="none" strike="noStrike" cap="none">
                <a:solidFill>
                  <a:srgbClr val="3F41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11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4159"/>
              </a:buClr>
              <a:buSzPts val="1400"/>
              <a:buFont typeface="Cabin"/>
              <a:buNone/>
              <a:defRPr sz="4300" b="0" i="0" u="none" strike="noStrike" cap="none">
                <a:solidFill>
                  <a:srgbClr val="3F41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43560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708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  <a:defRPr sz="2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527608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708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  <a:defRPr sz="2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 rot="5400000">
            <a:off x="4846637" y="2286002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4159"/>
              </a:buClr>
              <a:buSzPts val="1400"/>
              <a:buFont typeface="Cabin"/>
              <a:buNone/>
              <a:defRPr sz="4300" b="0" i="0" u="none" strike="noStrike" cap="none">
                <a:solidFill>
                  <a:srgbClr val="3F41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body" idx="1"/>
          </p:nvPr>
        </p:nvSpPr>
        <p:spPr>
          <a:xfrm rot="5400000">
            <a:off x="998537" y="419103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11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  <a:defRPr sz="3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4159"/>
              </a:buClr>
              <a:buSzPts val="1400"/>
              <a:buFont typeface="Cabin"/>
              <a:buNone/>
              <a:defRPr sz="4300" b="0" i="0" u="none" strike="noStrike" cap="none">
                <a:solidFill>
                  <a:srgbClr val="3F41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1"/>
          </p:nvPr>
        </p:nvSpPr>
        <p:spPr>
          <a:xfrm rot="5400000">
            <a:off x="2784475" y="98425"/>
            <a:ext cx="4800600" cy="749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11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  <a:defRPr sz="3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4159"/>
              </a:buClr>
              <a:buSzPts val="1400"/>
              <a:buFont typeface="Cabin"/>
              <a:buNone/>
              <a:defRPr sz="4300" b="0" i="0" u="none" strike="noStrike" cap="none">
                <a:solidFill>
                  <a:srgbClr val="3F41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4159"/>
              </a:buClr>
              <a:buSzPts val="1400"/>
              <a:buFont typeface="Cabin"/>
              <a:buNone/>
              <a:defRPr sz="4500" b="1" i="0" u="none" strike="noStrike" cap="none">
                <a:solidFill>
                  <a:srgbClr val="3F41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sz="1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body" idx="2"/>
          </p:nvPr>
        </p:nvSpPr>
        <p:spPr>
          <a:xfrm>
            <a:off x="4663440" y="328278"/>
            <a:ext cx="4023360" cy="640080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sz="1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body" idx="3"/>
          </p:nvPr>
        </p:nvSpPr>
        <p:spPr>
          <a:xfrm>
            <a:off x="457200" y="969336"/>
            <a:ext cx="4023360" cy="41148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052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Char char="◦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body" idx="4"/>
          </p:nvPr>
        </p:nvSpPr>
        <p:spPr>
          <a:xfrm>
            <a:off x="4663440" y="969336"/>
            <a:ext cx="4023360" cy="41148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052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Char char="◦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3F4159"/>
              </a:buClr>
              <a:buSzPts val="1400"/>
              <a:buFont typeface="Cabin"/>
              <a:buNone/>
              <a:defRPr sz="4000" b="1" i="0" u="none" strike="noStrike" cap="none">
                <a:solidFill>
                  <a:srgbClr val="3F41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sz="2000" b="0" i="0" u="none" strike="noStrike" cap="none">
                <a:solidFill>
                  <a:srgbClr val="23243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None/>
              <a:defRPr sz="18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-815975" y="-815975"/>
            <a:ext cx="1638300" cy="1638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60000"/>
                </a:moveTo>
                <a:lnTo>
                  <a:pt x="120000" y="60000"/>
                </a:lnTo>
                <a:cubicBezTo>
                  <a:pt x="120000" y="67882"/>
                  <a:pt x="118446" y="75687"/>
                  <a:pt x="115429" y="82969"/>
                </a:cubicBezTo>
                <a:cubicBezTo>
                  <a:pt x="112411" y="90251"/>
                  <a:pt x="107988" y="96867"/>
                  <a:pt x="102413" y="102439"/>
                </a:cubicBezTo>
                <a:cubicBezTo>
                  <a:pt x="96837" y="108011"/>
                  <a:pt x="90218" y="112430"/>
                  <a:pt x="82935" y="115443"/>
                </a:cubicBezTo>
                <a:cubicBezTo>
                  <a:pt x="75651" y="118456"/>
                  <a:pt x="67845" y="120004"/>
                  <a:pt x="59962" y="120000"/>
                </a:cubicBezTo>
                <a:lnTo>
                  <a:pt x="60000" y="60000"/>
                </a:lnTo>
                <a:close/>
              </a:path>
            </a:pathLst>
          </a:custGeom>
          <a:solidFill>
            <a:srgbClr val="F9F9F9">
              <a:alpha val="32549"/>
            </a:srgbClr>
          </a:solidFill>
          <a:ln w="9525" cap="rnd" cmpd="sng">
            <a:solidFill>
              <a:srgbClr val="BDBDBD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168275" y="20637"/>
            <a:ext cx="1703387" cy="1703387"/>
          </a:xfrm>
          <a:prstGeom prst="ellipse">
            <a:avLst/>
          </a:prstGeom>
          <a:noFill/>
          <a:ln w="27300" cap="rnd" cmpd="sng">
            <a:solidFill>
              <a:srgbClr val="F1F1F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25400" dir="5400000">
              <a:srgbClr val="A3A3A3">
                <a:alpha val="8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12" name="Google Shape;12;p1"/>
          <p:cNvGrpSpPr/>
          <p:nvPr/>
        </p:nvGrpSpPr>
        <p:grpSpPr>
          <a:xfrm>
            <a:off x="165100" y="1036637"/>
            <a:ext cx="1169987" cy="1169987"/>
            <a:chOff x="165100" y="1036637"/>
            <a:chExt cx="1169987" cy="1169987"/>
          </a:xfrm>
        </p:grpSpPr>
        <p:pic>
          <p:nvPicPr>
            <p:cNvPr id="13" name="Google Shape;13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5100" y="1036637"/>
              <a:ext cx="1169987" cy="11699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Google Shape;14;p1"/>
            <p:cNvSpPr txBox="1"/>
            <p:nvPr/>
          </p:nvSpPr>
          <p:spPr>
            <a:xfrm rot="2280000">
              <a:off x="347662" y="1216025"/>
              <a:ext cx="795337" cy="779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sp>
        <p:nvSpPr>
          <p:cNvPr id="15" name="Google Shape;15;p1"/>
          <p:cNvSpPr txBox="1"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6" name="Google Shape;16;p1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st="38000" dir="10800000">
              <a:srgbClr val="6B6B6B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17" name="Google Shape;17;p1"/>
          <p:cNvGrpSpPr/>
          <p:nvPr/>
        </p:nvGrpSpPr>
        <p:grpSpPr>
          <a:xfrm>
            <a:off x="914400" y="1408112"/>
            <a:ext cx="231775" cy="225425"/>
            <a:chOff x="914400" y="1408112"/>
            <a:chExt cx="231775" cy="225425"/>
          </a:xfrm>
        </p:grpSpPr>
        <p:pic>
          <p:nvPicPr>
            <p:cNvPr id="18" name="Google Shape;18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14400" y="1408112"/>
              <a:ext cx="231775" cy="225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1"/>
            <p:cNvSpPr txBox="1"/>
            <p:nvPr/>
          </p:nvSpPr>
          <p:spPr>
            <a:xfrm>
              <a:off x="952500" y="1444625"/>
              <a:ext cx="149225" cy="149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sp>
        <p:nvSpPr>
          <p:cNvPr id="20" name="Google Shape;20;p1"/>
          <p:cNvSpPr/>
          <p:nvPr/>
        </p:nvSpPr>
        <p:spPr>
          <a:xfrm>
            <a:off x="1157287" y="1344612"/>
            <a:ext cx="63500" cy="65087"/>
          </a:xfrm>
          <a:prstGeom prst="ellipse">
            <a:avLst/>
          </a:prstGeom>
          <a:noFill/>
          <a:ln w="12700" cap="rnd" cmpd="sng">
            <a:solidFill>
              <a:srgbClr val="484979">
                <a:alpha val="59607"/>
              </a:srgb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1" name="Google Shape;21;p1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4159"/>
              </a:buClr>
              <a:buSzPts val="1400"/>
              <a:buFont typeface="Cabin"/>
              <a:buNone/>
              <a:defRPr sz="4300" b="0" i="0" u="none" strike="noStrike" cap="none">
                <a:solidFill>
                  <a:srgbClr val="3F41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1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11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3" name="Google Shape;23;p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4" name="Google Shape;24;p1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5" name="Google Shape;25;p1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/>
          <p:nvPr/>
        </p:nvSpPr>
        <p:spPr>
          <a:xfrm>
            <a:off x="-815975" y="-815975"/>
            <a:ext cx="1638300" cy="1638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60000"/>
                </a:moveTo>
                <a:lnTo>
                  <a:pt x="120000" y="60000"/>
                </a:lnTo>
                <a:cubicBezTo>
                  <a:pt x="120000" y="67882"/>
                  <a:pt x="118446" y="75687"/>
                  <a:pt x="115429" y="82969"/>
                </a:cubicBezTo>
                <a:cubicBezTo>
                  <a:pt x="112411" y="90251"/>
                  <a:pt x="107988" y="96867"/>
                  <a:pt x="102413" y="102439"/>
                </a:cubicBezTo>
                <a:cubicBezTo>
                  <a:pt x="96837" y="108011"/>
                  <a:pt x="90218" y="112430"/>
                  <a:pt x="82935" y="115443"/>
                </a:cubicBezTo>
                <a:cubicBezTo>
                  <a:pt x="75651" y="118456"/>
                  <a:pt x="67845" y="120004"/>
                  <a:pt x="59962" y="120000"/>
                </a:cubicBezTo>
                <a:lnTo>
                  <a:pt x="60000" y="60000"/>
                </a:lnTo>
                <a:close/>
              </a:path>
            </a:pathLst>
          </a:custGeom>
          <a:solidFill>
            <a:srgbClr val="F9F9F9">
              <a:alpha val="32549"/>
            </a:srgbClr>
          </a:solidFill>
          <a:ln w="9525" cap="rnd" cmpd="sng">
            <a:solidFill>
              <a:srgbClr val="BDBDBD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168275" y="20637"/>
            <a:ext cx="1703387" cy="1703387"/>
          </a:xfrm>
          <a:prstGeom prst="ellipse">
            <a:avLst/>
          </a:prstGeom>
          <a:noFill/>
          <a:ln w="27300" cap="rnd" cmpd="sng">
            <a:solidFill>
              <a:srgbClr val="F1F1F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25400" dir="5400000">
              <a:srgbClr val="A3A3A3">
                <a:alpha val="8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35" name="Google Shape;35;p3"/>
          <p:cNvGrpSpPr/>
          <p:nvPr/>
        </p:nvGrpSpPr>
        <p:grpSpPr>
          <a:xfrm>
            <a:off x="165100" y="1036637"/>
            <a:ext cx="1169987" cy="1169987"/>
            <a:chOff x="165100" y="1036637"/>
            <a:chExt cx="1169987" cy="1169987"/>
          </a:xfrm>
        </p:grpSpPr>
        <p:pic>
          <p:nvPicPr>
            <p:cNvPr id="36" name="Google Shape;36;p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65100" y="1036637"/>
              <a:ext cx="1169987" cy="11699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Google Shape;37;p3"/>
            <p:cNvSpPr txBox="1"/>
            <p:nvPr/>
          </p:nvSpPr>
          <p:spPr>
            <a:xfrm rot="2280000">
              <a:off x="347662" y="1216025"/>
              <a:ext cx="795337" cy="779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sp>
        <p:nvSpPr>
          <p:cNvPr id="38" name="Google Shape;38;p3"/>
          <p:cNvSpPr txBox="1"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4159"/>
              </a:buClr>
              <a:buSzPts val="1400"/>
              <a:buFont typeface="Cabin"/>
              <a:buNone/>
              <a:defRPr sz="4300" b="0" i="0" u="none" strike="noStrike" cap="none">
                <a:solidFill>
                  <a:srgbClr val="3F41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11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st="38000" dir="10800000">
              <a:srgbClr val="6B6B6B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4159"/>
              </a:buClr>
              <a:buSzPts val="1400"/>
              <a:buFont typeface="Cabin"/>
              <a:buNone/>
              <a:defRPr sz="4300" b="0" i="0" u="none" strike="noStrike" cap="none">
                <a:solidFill>
                  <a:srgbClr val="3F41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11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/>
          <p:nvPr/>
        </p:nvSpPr>
        <p:spPr>
          <a:xfrm>
            <a:off x="1014412" y="0"/>
            <a:ext cx="8129587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2" name="Google Shape;92;p11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st="38000" dir="10800000">
              <a:srgbClr val="6B6B6B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3" name="Google Shape;93;p11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4159"/>
              </a:buClr>
              <a:buSzPts val="1400"/>
              <a:buFont typeface="Cabin"/>
              <a:buNone/>
              <a:defRPr sz="4300" b="0" i="0" u="none" strike="noStrike" cap="none">
                <a:solidFill>
                  <a:srgbClr val="3F41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11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"/>
          <p:cNvSpPr txBox="1"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4" name="Google Shape;104;p13"/>
          <p:cNvSpPr txBox="1"/>
          <p:nvPr/>
        </p:nvSpPr>
        <p:spPr>
          <a:xfrm>
            <a:off x="2286000" y="0"/>
            <a:ext cx="76200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st="38000" dir="10800000">
              <a:srgbClr val="6B6B6B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105" name="Google Shape;105;p13"/>
          <p:cNvGrpSpPr/>
          <p:nvPr/>
        </p:nvGrpSpPr>
        <p:grpSpPr>
          <a:xfrm>
            <a:off x="2163762" y="2809875"/>
            <a:ext cx="231775" cy="225425"/>
            <a:chOff x="2163762" y="2809875"/>
            <a:chExt cx="231775" cy="225425"/>
          </a:xfrm>
        </p:grpSpPr>
        <p:pic>
          <p:nvPicPr>
            <p:cNvPr id="106" name="Google Shape;106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163762" y="2809875"/>
              <a:ext cx="231775" cy="225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" name="Google Shape;107;p13"/>
            <p:cNvSpPr txBox="1"/>
            <p:nvPr/>
          </p:nvSpPr>
          <p:spPr>
            <a:xfrm>
              <a:off x="2203450" y="2844800"/>
              <a:ext cx="147637" cy="149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sp>
        <p:nvSpPr>
          <p:cNvPr id="108" name="Google Shape;108;p13"/>
          <p:cNvSpPr/>
          <p:nvPr/>
        </p:nvSpPr>
        <p:spPr>
          <a:xfrm>
            <a:off x="2408237" y="2746375"/>
            <a:ext cx="63500" cy="63500"/>
          </a:xfrm>
          <a:prstGeom prst="ellipse">
            <a:avLst/>
          </a:prstGeom>
          <a:noFill/>
          <a:ln w="12700" cap="rnd" cmpd="sng">
            <a:solidFill>
              <a:srgbClr val="484979">
                <a:alpha val="59607"/>
              </a:srgb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4159"/>
              </a:buClr>
              <a:buSzPts val="1400"/>
              <a:buFont typeface="Cabin"/>
              <a:buNone/>
              <a:defRPr sz="4300" b="0" i="0" u="none" strike="noStrike" cap="none">
                <a:solidFill>
                  <a:srgbClr val="3F41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11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4159"/>
              </a:buClr>
              <a:buSzPts val="1400"/>
              <a:buFont typeface="Cabin"/>
              <a:buNone/>
              <a:defRPr sz="4300" b="0" i="0" u="none" strike="noStrike" cap="none">
                <a:solidFill>
                  <a:srgbClr val="3F41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11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17"/>
          <p:cNvGrpSpPr/>
          <p:nvPr/>
        </p:nvGrpSpPr>
        <p:grpSpPr>
          <a:xfrm>
            <a:off x="646112" y="969962"/>
            <a:ext cx="4803775" cy="4802187"/>
            <a:chOff x="646112" y="969962"/>
            <a:chExt cx="4803775" cy="4802187"/>
          </a:xfrm>
        </p:grpSpPr>
        <p:pic>
          <p:nvPicPr>
            <p:cNvPr id="135" name="Google Shape;135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46112" y="969962"/>
              <a:ext cx="4803775" cy="48021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" name="Google Shape;136;p17"/>
            <p:cNvSpPr txBox="1"/>
            <p:nvPr/>
          </p:nvSpPr>
          <p:spPr>
            <a:xfrm>
              <a:off x="762000" y="1066800"/>
              <a:ext cx="4572000" cy="457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2743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sp>
        <p:nvSpPr>
          <p:cNvPr id="137" name="Google Shape;137;p17"/>
          <p:cNvSpPr/>
          <p:nvPr/>
        </p:nvSpPr>
        <p:spPr>
          <a:xfrm rot="-2160000">
            <a:off x="396875" y="954087"/>
            <a:ext cx="685800" cy="204787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25399" dir="3299947" sx="96000" sy="96000">
              <a:srgbClr val="D4D4D4">
                <a:alpha val="3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38" name="Google Shape;138;p17"/>
          <p:cNvSpPr/>
          <p:nvPr/>
        </p:nvSpPr>
        <p:spPr>
          <a:xfrm rot="2160000" flipH="1">
            <a:off x="5003800" y="936625"/>
            <a:ext cx="649287" cy="204787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25399" dir="3299947" sx="96000" sy="96000">
              <a:schemeClr val="lt2">
                <a:alpha val="19607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39" name="Google Shape;139;p17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4159"/>
              </a:buClr>
              <a:buSzPts val="1400"/>
              <a:buFont typeface="Cabin"/>
              <a:buNone/>
              <a:defRPr sz="4300" b="0" i="0" u="none" strike="noStrike" cap="none">
                <a:solidFill>
                  <a:srgbClr val="3F41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11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1" name="Google Shape;141;p17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Font typeface="Cabin"/>
              <a:buNone/>
              <a:defRPr sz="1200" b="0" i="0" u="none">
                <a:solidFill>
                  <a:srgbClr val="A3A3A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>
            <a:spLocks noGrp="1"/>
          </p:cNvSpPr>
          <p:nvPr>
            <p:ph type="ctrTitle"/>
          </p:nvPr>
        </p:nvSpPr>
        <p:spPr>
          <a:xfrm>
            <a:off x="1309095" y="2025389"/>
            <a:ext cx="7407275" cy="147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259"/>
              </a:buClr>
              <a:buFont typeface="Cabin"/>
              <a:buNone/>
            </a:pPr>
            <a:r>
              <a:rPr lang="en-US" sz="7000" b="1" dirty="0" smtClean="0"/>
              <a:t>Lipids</a:t>
            </a:r>
            <a:endParaRPr sz="7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8" descr="http://www.biology.lsu.edu/introbio/tutorial/spotted/BioStudio/2ORGANICMOLE/wtriglyceride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7400" y="3352800"/>
            <a:ext cx="4673600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8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259"/>
              </a:buClr>
              <a:buFont typeface="Cabin"/>
              <a:buNone/>
            </a:pPr>
            <a:r>
              <a:rPr lang="en-US" sz="4300" b="0" i="0" u="none" strike="noStrike" cap="none">
                <a:solidFill>
                  <a:srgbClr val="3F4259"/>
                </a:solidFill>
                <a:latin typeface="Cabin"/>
                <a:ea typeface="Cabin"/>
                <a:cs typeface="Cabin"/>
                <a:sym typeface="Cabin"/>
              </a:rPr>
              <a:t>Trigylcerides</a:t>
            </a:r>
            <a:endParaRPr/>
          </a:p>
        </p:txBody>
      </p:sp>
      <p:sp>
        <p:nvSpPr>
          <p:cNvPr id="215" name="Google Shape;215;p28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</a:pPr>
            <a:r>
              <a:rPr lang="en-US" sz="3200" b="0" i="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Saturated Fat</a:t>
            </a:r>
            <a:endParaRPr/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</a:pPr>
            <a:r>
              <a:rPr lang="en-US" sz="3200" b="0" i="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3 carbon chains</a:t>
            </a:r>
            <a:endParaRPr/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</a:pPr>
            <a:r>
              <a:rPr lang="en-US" sz="3200" b="0" i="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Linked to heart disease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259"/>
              </a:buClr>
              <a:buFont typeface="Cabin"/>
              <a:buNone/>
            </a:pPr>
            <a:r>
              <a:rPr lang="en-US" sz="4300" b="0" i="0" u="none" strike="noStrike" cap="none">
                <a:solidFill>
                  <a:srgbClr val="3F4259"/>
                </a:solidFill>
                <a:latin typeface="Cabin"/>
                <a:ea typeface="Cabin"/>
                <a:cs typeface="Cabin"/>
                <a:sym typeface="Cabin"/>
              </a:rPr>
              <a:t>Steroids</a:t>
            </a:r>
            <a:endParaRPr/>
          </a:p>
        </p:txBody>
      </p:sp>
      <p:pic>
        <p:nvPicPr>
          <p:cNvPr id="221" name="Google Shape;221;p29" descr="The image “http://www.bawarchi.com/health/images/cholesterol-food1.gif” cannot be displayed, because it contains errors.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953000" y="1371600"/>
            <a:ext cx="3714750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9"/>
          <p:cNvSpPr txBox="1">
            <a:spLocks noGrp="1"/>
          </p:cNvSpPr>
          <p:nvPr>
            <p:ph type="body" idx="1"/>
          </p:nvPr>
        </p:nvSpPr>
        <p:spPr>
          <a:xfrm>
            <a:off x="990600" y="1524000"/>
            <a:ext cx="4038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Cholesterol</a:t>
            </a:r>
            <a:endParaRPr/>
          </a:p>
          <a:p>
            <a:pPr marL="639762" marR="0" lvl="1" indent="-24606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Verdana"/>
              <a:buChar char="◦"/>
            </a:pPr>
            <a:r>
              <a:rPr lang="en-US" sz="2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Found in animal cell membranes</a:t>
            </a:r>
            <a:endParaRPr/>
          </a:p>
          <a:p>
            <a:pPr marL="365125" marR="0" lvl="0" indent="-288925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Sex hormones estrogen and testosterone</a:t>
            </a:r>
            <a:endParaRPr/>
          </a:p>
          <a:p>
            <a:pPr marL="365125" marR="0" lvl="0" indent="-288925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Able to pass through lipid bilayer of cell membranes</a:t>
            </a:r>
            <a:endParaRPr/>
          </a:p>
          <a:p>
            <a:pPr marL="365125" marR="0" lvl="0" indent="-288925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Affect the DNA in the cells</a:t>
            </a:r>
            <a:endParaRPr/>
          </a:p>
          <a:p>
            <a:pPr marL="365760" marR="0" lvl="0" indent="-1574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</a:pPr>
            <a:endParaRPr sz="2600" b="0" i="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0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259"/>
              </a:buClr>
              <a:buFont typeface="Cabin"/>
              <a:buNone/>
            </a:pPr>
            <a:r>
              <a:rPr lang="en-US" sz="4300" b="0" i="0" u="none" strike="noStrike" cap="none">
                <a:solidFill>
                  <a:srgbClr val="3F4259"/>
                </a:solidFill>
                <a:latin typeface="Cabin"/>
                <a:ea typeface="Cabin"/>
                <a:cs typeface="Cabin"/>
                <a:sym typeface="Cabin"/>
              </a:rPr>
              <a:t>Functions of Lipids</a:t>
            </a:r>
            <a:endParaRPr/>
          </a:p>
        </p:txBody>
      </p:sp>
      <p:sp>
        <p:nvSpPr>
          <p:cNvPr id="228" name="Google Shape;228;p30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Insulates the body</a:t>
            </a:r>
            <a:endParaRPr sz="2800" b="0" i="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Provides the body with heat and energy</a:t>
            </a:r>
            <a:endParaRPr sz="2800" b="0" i="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Energy storage</a:t>
            </a:r>
            <a:endParaRPr/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Membrane formation</a:t>
            </a:r>
            <a:endParaRPr/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Protective coverings</a:t>
            </a:r>
            <a:endParaRPr/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Vitamins and hormones</a:t>
            </a:r>
            <a:endParaRPr/>
          </a:p>
          <a:p>
            <a:pPr marL="365760" marR="0" lvl="0" indent="-1473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259"/>
              </a:buClr>
              <a:buFont typeface="Cabin"/>
              <a:buNone/>
            </a:pPr>
            <a:r>
              <a:rPr lang="en-US" sz="4300" b="0" i="0" u="none" strike="noStrike" cap="none">
                <a:solidFill>
                  <a:srgbClr val="3F4259"/>
                </a:solidFill>
                <a:latin typeface="Cabin"/>
                <a:ea typeface="Cabin"/>
                <a:cs typeface="Cabin"/>
                <a:sym typeface="Cabin"/>
              </a:rPr>
              <a:t>Lipids</a:t>
            </a:r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Fats</a:t>
            </a:r>
            <a:endParaRPr/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Structure</a:t>
            </a:r>
            <a:endParaRPr/>
          </a:p>
          <a:p>
            <a:pPr marL="639762" marR="0" lvl="1" indent="-2460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</a:pPr>
            <a:r>
              <a:rPr lang="en-US"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Chains of methyl (-CH) units</a:t>
            </a:r>
            <a:endParaRPr/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Nonpolar</a:t>
            </a:r>
            <a:endParaRPr/>
          </a:p>
          <a:p>
            <a:pPr marL="639762" marR="0" lvl="1" indent="-2460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</a:pPr>
            <a:r>
              <a:rPr lang="en-US"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Do not dissolve in water</a:t>
            </a:r>
            <a:endParaRPr/>
          </a:p>
          <a:p>
            <a:pPr marL="365760" marR="0" lvl="0" indent="-1473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259"/>
              </a:buClr>
              <a:buFont typeface="Cabin"/>
              <a:buNone/>
            </a:pPr>
            <a:r>
              <a:rPr lang="en-US" sz="4300" b="0" i="0" u="none" strike="noStrike" cap="none">
                <a:solidFill>
                  <a:srgbClr val="3F4259"/>
                </a:solidFill>
                <a:latin typeface="Cabin"/>
                <a:ea typeface="Cabin"/>
                <a:cs typeface="Cabin"/>
                <a:sym typeface="Cabin"/>
              </a:rPr>
              <a:t>Fatty Acids</a:t>
            </a:r>
            <a:endParaRPr/>
          </a:p>
        </p:txBody>
      </p:sp>
      <p:pic>
        <p:nvPicPr>
          <p:cNvPr id="168" name="Google Shape;168;p21" descr="glycerol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65650" y="1600200"/>
            <a:ext cx="457835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1"/>
          <p:cNvSpPr txBox="1">
            <a:spLocks noGrp="1"/>
          </p:cNvSpPr>
          <p:nvPr>
            <p:ph type="body" idx="2"/>
          </p:nvPr>
        </p:nvSpPr>
        <p:spPr>
          <a:xfrm>
            <a:off x="1066800" y="1447800"/>
            <a:ext cx="3657600" cy="466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Lipids that store energy</a:t>
            </a:r>
            <a:endParaRPr/>
          </a:p>
          <a:p>
            <a:pPr marL="365125" marR="0" lvl="0" indent="-28892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3 fatty acids </a:t>
            </a:r>
            <a:endParaRPr sz="2600" b="0" i="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639762" marR="0" lvl="1" indent="-246062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Verdana"/>
              <a:buChar char="◦"/>
            </a:pPr>
            <a:r>
              <a:rPr lang="en-US" sz="2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Long chain of carbon atoms with hydrogen atoms bonded to them</a:t>
            </a:r>
            <a:endParaRPr sz="26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125" marR="0" lvl="0" indent="-28892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Glycerol</a:t>
            </a:r>
            <a:endParaRPr/>
          </a:p>
          <a:p>
            <a:pPr marL="639762" marR="0" lvl="1" indent="-246062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Verdana"/>
              <a:buChar char="◦"/>
            </a:pPr>
            <a:r>
              <a:rPr lang="en-US" sz="2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Three carbons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259"/>
              </a:buClr>
              <a:buFont typeface="Cabin"/>
              <a:buNone/>
            </a:pPr>
            <a:r>
              <a:rPr lang="en-US" sz="4300" b="0" i="0" u="none" strike="noStrike" cap="none">
                <a:solidFill>
                  <a:srgbClr val="3F4259"/>
                </a:solidFill>
                <a:latin typeface="Cabin"/>
                <a:ea typeface="Cabin"/>
                <a:cs typeface="Cabin"/>
                <a:sym typeface="Cabin"/>
              </a:rPr>
              <a:t>Phospholipids</a:t>
            </a:r>
            <a:endParaRPr/>
          </a:p>
        </p:txBody>
      </p:sp>
      <p:pic>
        <p:nvPicPr>
          <p:cNvPr id="175" name="Google Shape;175;p22" descr="The image “http://www.fz-juelich.de/ibi/ibi-1/datapool/page/28/Figure1-500.jpg” cannot be displayed, because it contains errors.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2514600"/>
            <a:ext cx="4724400" cy="3722687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2"/>
          <p:cNvSpPr txBox="1">
            <a:spLocks noGrp="1"/>
          </p:cNvSpPr>
          <p:nvPr>
            <p:ph type="body" idx="1"/>
          </p:nvPr>
        </p:nvSpPr>
        <p:spPr>
          <a:xfrm>
            <a:off x="838200" y="1600200"/>
            <a:ext cx="83058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Make up the lipid bilayer of cell membranes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259"/>
              </a:buClr>
              <a:buFont typeface="Cabin"/>
              <a:buNone/>
            </a:pPr>
            <a:r>
              <a:rPr lang="en-US" sz="4300" b="0" i="0" u="none" strike="noStrike" cap="none">
                <a:solidFill>
                  <a:srgbClr val="3F4259"/>
                </a:solidFill>
                <a:latin typeface="Cabin"/>
                <a:ea typeface="Cabin"/>
                <a:cs typeface="Cabin"/>
                <a:sym typeface="Cabin"/>
              </a:rPr>
              <a:t>Waxes</a:t>
            </a:r>
            <a:endParaRPr/>
          </a:p>
        </p:txBody>
      </p:sp>
      <p:sp>
        <p:nvSpPr>
          <p:cNvPr id="182" name="Google Shape;182;p23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</a:pPr>
            <a:r>
              <a:rPr lang="en-US" sz="3200" b="0" i="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Long-chain fatty acids</a:t>
            </a:r>
            <a:endParaRPr/>
          </a:p>
          <a:p>
            <a:pPr marL="365125" marR="0" lvl="0" indent="-288925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</a:pPr>
            <a:r>
              <a:rPr lang="en-US" sz="3200" b="0" i="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Firm consistency, repel water</a:t>
            </a:r>
            <a:endParaRPr/>
          </a:p>
          <a:p>
            <a:pPr marL="365125" marR="0" lvl="0" indent="-288925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</a:pPr>
            <a:r>
              <a:rPr lang="en-US" sz="3200" b="0" i="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Important in water-proofing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4" descr="fat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1524000"/>
            <a:ext cx="7239000" cy="514826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259"/>
              </a:buClr>
              <a:buFont typeface="Cabin"/>
              <a:buNone/>
            </a:pPr>
            <a:r>
              <a:rPr lang="en-US" sz="4300" b="0" i="0" u="none" strike="noStrike" cap="none">
                <a:solidFill>
                  <a:srgbClr val="3F4259"/>
                </a:solidFill>
                <a:latin typeface="Cabin"/>
                <a:ea typeface="Cabin"/>
                <a:cs typeface="Cabin"/>
                <a:sym typeface="Cabin"/>
              </a:rPr>
              <a:t>Saturated or Unsaturated</a:t>
            </a:r>
            <a:endParaRPr/>
          </a:p>
        </p:txBody>
      </p:sp>
      <p:sp>
        <p:nvSpPr>
          <p:cNvPr id="189" name="Google Shape;189;p24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endParaRPr sz="3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body" idx="1"/>
          </p:nvPr>
        </p:nvSpPr>
        <p:spPr>
          <a:xfrm>
            <a:off x="457200" y="328612"/>
            <a:ext cx="4022725" cy="639762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3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Saturated Fatty Acids</a:t>
            </a:r>
            <a:endParaRPr/>
          </a:p>
        </p:txBody>
      </p:sp>
      <p:sp>
        <p:nvSpPr>
          <p:cNvPr id="195" name="Google Shape;195;p25"/>
          <p:cNvSpPr txBox="1">
            <a:spLocks noGrp="1"/>
          </p:cNvSpPr>
          <p:nvPr>
            <p:ph type="body" idx="1"/>
          </p:nvPr>
        </p:nvSpPr>
        <p:spPr>
          <a:xfrm>
            <a:off x="4664075" y="328612"/>
            <a:ext cx="4022725" cy="639762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3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Unsaturated Fatty Acids</a:t>
            </a:r>
            <a:endParaRPr/>
          </a:p>
        </p:txBody>
      </p:sp>
      <p:sp>
        <p:nvSpPr>
          <p:cNvPr id="196" name="Google Shape;196;p25"/>
          <p:cNvSpPr txBox="1">
            <a:spLocks noGrp="1"/>
          </p:cNvSpPr>
          <p:nvPr>
            <p:ph type="body" idx="1"/>
          </p:nvPr>
        </p:nvSpPr>
        <p:spPr>
          <a:xfrm>
            <a:off x="457200" y="969962"/>
            <a:ext cx="4022725" cy="41148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2112" marR="0" lvl="0" indent="-2778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No double bonds</a:t>
            </a:r>
            <a:endParaRPr/>
          </a:p>
          <a:p>
            <a:pPr marL="392112" marR="0" lvl="0" indent="-277812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Solid at room temperature</a:t>
            </a:r>
            <a:endParaRPr/>
          </a:p>
          <a:p>
            <a:pPr marL="392112" marR="0" lvl="0" indent="-277812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Come mainly from</a:t>
            </a:r>
            <a:r>
              <a:rPr lang="en-US" sz="2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animal sources </a:t>
            </a:r>
            <a:endParaRPr/>
          </a:p>
          <a:p>
            <a:pPr marL="639762" marR="0" lvl="1" indent="-246062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Verdana"/>
              <a:buChar char="◦"/>
            </a:pPr>
            <a:r>
              <a:rPr lang="en-US" sz="2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Meat</a:t>
            </a:r>
            <a:endParaRPr/>
          </a:p>
          <a:p>
            <a:pPr marL="639762" marR="0" lvl="1" indent="-246062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Verdana"/>
              <a:buChar char="◦"/>
            </a:pPr>
            <a:r>
              <a:rPr lang="en-US" sz="2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Eggs</a:t>
            </a:r>
            <a:endParaRPr/>
          </a:p>
          <a:p>
            <a:pPr marL="639762" marR="0" lvl="1" indent="-246062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Verdana"/>
              <a:buChar char="◦"/>
            </a:pPr>
            <a:r>
              <a:rPr lang="en-US" sz="2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Milk </a:t>
            </a:r>
            <a:endParaRPr/>
          </a:p>
          <a:p>
            <a:pPr marL="639762" marR="0" lvl="1" indent="-246062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Verdana"/>
              <a:buChar char="◦"/>
            </a:pPr>
            <a:r>
              <a:rPr lang="en-US" sz="2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Dairy products</a:t>
            </a:r>
            <a:endParaRPr/>
          </a:p>
          <a:p>
            <a:pPr marL="365760" marR="0" lvl="0" indent="-1574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97" name="Google Shape;197;p25"/>
          <p:cNvSpPr txBox="1">
            <a:spLocks noGrp="1"/>
          </p:cNvSpPr>
          <p:nvPr>
            <p:ph type="body" idx="2"/>
          </p:nvPr>
        </p:nvSpPr>
        <p:spPr>
          <a:xfrm>
            <a:off x="4664075" y="969962"/>
            <a:ext cx="4022725" cy="5126037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2112" marR="0" lvl="0" indent="-27781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Double bond prevents fat molecules from packing closely together</a:t>
            </a:r>
            <a:endParaRPr/>
          </a:p>
          <a:p>
            <a:pPr marL="392112" marR="0" lvl="0" indent="-277812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Tend to be liquid at room temperatures</a:t>
            </a:r>
            <a:endParaRPr/>
          </a:p>
          <a:p>
            <a:pPr marL="392112" marR="0" lvl="0" indent="-277812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Come mainly from plant and fish sources </a:t>
            </a:r>
            <a:endParaRPr/>
          </a:p>
          <a:p>
            <a:pPr marL="639762" marR="0" lvl="1" indent="-246062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Verdana"/>
              <a:buChar char="◦"/>
            </a:pPr>
            <a:r>
              <a:rPr lang="en-US" sz="2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Peas</a:t>
            </a:r>
            <a:endParaRPr/>
          </a:p>
          <a:p>
            <a:pPr marL="639762" marR="0" lvl="1" indent="-246062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Verdana"/>
              <a:buChar char="◦"/>
            </a:pPr>
            <a:r>
              <a:rPr lang="en-US" sz="2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Beans</a:t>
            </a:r>
            <a:endParaRPr/>
          </a:p>
          <a:p>
            <a:pPr marL="639762" marR="0" lvl="1" indent="-246062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Verdana"/>
              <a:buChar char="◦"/>
            </a:pPr>
            <a:r>
              <a:rPr lang="en-US" sz="2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Whole cereals</a:t>
            </a:r>
            <a:endParaRPr/>
          </a:p>
          <a:p>
            <a:pPr marL="639762" marR="0" lvl="1" indent="-246062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Verdana"/>
              <a:buChar char="◦"/>
            </a:pPr>
            <a:r>
              <a:rPr lang="en-US" sz="2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Nuts</a:t>
            </a:r>
            <a:endParaRPr/>
          </a:p>
          <a:p>
            <a:pPr marL="639762" marR="0" lvl="1" indent="-246062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Verdana"/>
              <a:buChar char="◦"/>
            </a:pPr>
            <a:r>
              <a:rPr lang="en-US" sz="2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Cooking oil</a:t>
            </a:r>
            <a:endParaRPr/>
          </a:p>
          <a:p>
            <a:pPr marL="639762" marR="0" lvl="1" indent="-246062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Verdana"/>
              <a:buChar char="◦"/>
            </a:pPr>
            <a:r>
              <a:rPr lang="en-US" sz="2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Oily fish</a:t>
            </a:r>
            <a:endParaRPr/>
          </a:p>
          <a:p>
            <a:pPr marL="365760" marR="0" lvl="0" indent="-1574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6" descr="The image “http://www.nature.com/horizon/livingfrontier/background/images/fat_f2.jpg” cannot be displayed, because it contains errors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914400"/>
            <a:ext cx="5353050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7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259"/>
              </a:buClr>
              <a:buFont typeface="Cabin"/>
              <a:buNone/>
            </a:pPr>
            <a:r>
              <a:rPr lang="en-US" sz="4000" b="0" i="0" u="none" strike="noStrike" cap="none">
                <a:solidFill>
                  <a:srgbClr val="3F4259"/>
                </a:solidFill>
                <a:latin typeface="Cabin"/>
                <a:ea typeface="Cabin"/>
                <a:cs typeface="Cabin"/>
                <a:sym typeface="Cabin"/>
              </a:rPr>
              <a:t>Cutting Down on Saturated Fats</a:t>
            </a:r>
            <a:endParaRPr/>
          </a:p>
        </p:txBody>
      </p:sp>
      <p:sp>
        <p:nvSpPr>
          <p:cNvPr id="208" name="Google Shape;208;p27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</a:pPr>
            <a:r>
              <a:rPr lang="en-US" sz="3200" b="0" i="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Grill rather than fry</a:t>
            </a:r>
            <a:endParaRPr/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</a:pPr>
            <a:r>
              <a:rPr lang="en-US" sz="3200" b="0" i="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Use vegetable oil instead of hard fats for frying</a:t>
            </a:r>
            <a:endParaRPr/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</a:pPr>
            <a:r>
              <a:rPr lang="en-US" sz="3200" b="0" i="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Remove visible fat from meat</a:t>
            </a:r>
            <a:endParaRPr/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</a:pPr>
            <a:r>
              <a:rPr lang="en-US" sz="3200" b="0" i="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Use low fat milk, cheese, yogurt and mayonnaise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Solstice">
  <a:themeElements>
    <a:clrScheme name="Urb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Urb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Solstice">
  <a:themeElements>
    <a:clrScheme name="Urb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Solstice">
  <a:themeElements>
    <a:clrScheme name="Urb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Solstice">
  <a:themeElements>
    <a:clrScheme name="Urb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Solstice">
  <a:themeElements>
    <a:clrScheme name="Urb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Solstice">
  <a:themeElements>
    <a:clrScheme name="Urb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Microsoft Office PowerPoint</Application>
  <PresentationFormat>On-screen Show (4:3)</PresentationFormat>
  <Paragraphs>60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Cabin</vt:lpstr>
      <vt:lpstr>Calibri</vt:lpstr>
      <vt:lpstr>Noto Sans Symbols</vt:lpstr>
      <vt:lpstr>Verdana</vt:lpstr>
      <vt:lpstr>Arial</vt:lpstr>
      <vt:lpstr>1_Solstice</vt:lpstr>
      <vt:lpstr>Solstice</vt:lpstr>
      <vt:lpstr>3_Solstice</vt:lpstr>
      <vt:lpstr>4_Solstice</vt:lpstr>
      <vt:lpstr>2_Solstice</vt:lpstr>
      <vt:lpstr>5_Solstice</vt:lpstr>
      <vt:lpstr>6_Solstice</vt:lpstr>
      <vt:lpstr>Lipids</vt:lpstr>
      <vt:lpstr>Lipids</vt:lpstr>
      <vt:lpstr>Fatty Acids</vt:lpstr>
      <vt:lpstr>Phospholipids</vt:lpstr>
      <vt:lpstr>Waxes</vt:lpstr>
      <vt:lpstr>Saturated or Unsaturated</vt:lpstr>
      <vt:lpstr>PowerPoint Presentation</vt:lpstr>
      <vt:lpstr>PowerPoint Presentation</vt:lpstr>
      <vt:lpstr>Cutting Down on Saturated Fats</vt:lpstr>
      <vt:lpstr>Trigylcerides</vt:lpstr>
      <vt:lpstr>Steroids</vt:lpstr>
      <vt:lpstr>Functions of Lipids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Lipids</dc:title>
  <dc:creator>Carolynn Thomason</dc:creator>
  <cp:lastModifiedBy>Carolynn Thomason</cp:lastModifiedBy>
  <cp:revision>1</cp:revision>
  <dcterms:modified xsi:type="dcterms:W3CDTF">2019-08-19T15:57:58Z</dcterms:modified>
</cp:coreProperties>
</file>