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DF67-FD5B-4CC5-8853-BB1C2182E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8FB78-9B94-4EAF-AA36-1571DB483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91D93-5CB4-4015-A8A5-C6B3819D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8F3B0-050F-43E2-B720-1444A3EA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B0365-5DF9-463F-821C-79497DA2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2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8D3B-A2BA-4F6A-848D-A589C980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69D88-7AF8-4CB1-882E-CE16DA6DF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B869E-640F-43AB-8072-C233A8BB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CDEB6-2819-432C-82EB-C9F55B4E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63B-C087-4916-BDAB-5EFC0CB7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7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265C71-FEC7-4D45-81E3-F8AA7669A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D5AC9-86CF-4510-826E-52AA8FFA4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97022-450C-4FAB-A151-580EBE45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4627-585B-429E-96F0-D8B6EEE4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25CDE-14B6-46E9-9BDE-C08D1240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8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A56A-E0C9-4372-92DB-84D6C3ED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442C-0412-434E-8EFF-CC9578C8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F6B7A-A3E8-40CE-B809-DB2259E1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80706-F4F7-445D-9964-23D9B55D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B99FF-C986-42A0-9B8E-8AC423E9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9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B143-9F83-430B-A3DD-AFC9EECA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402BD-7983-4ACE-A57C-44038C13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5B48F-AB31-4C40-A002-0DCF625F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B124-06F1-44E3-87E8-C23D30DF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4BCEC-DB4A-4019-B980-8DFB1DE8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5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5486-E6FA-440A-B522-796F3F29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CDA88-1AC6-415D-A609-E4EAA9242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07355-AC10-4D8E-8B2D-E7360126E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93AE2-7225-472E-8AAF-635B6AB1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856EF-41B7-4AF3-B284-E3EB150B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07C8C-851C-4C82-992E-51C7D5C3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8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EBE7-A78C-444B-9C29-3F6159A6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2A8C6-25E3-4B72-9766-719F31DC1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20A3B-3F10-47BF-9C98-D5C9B6A85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E14B4-817A-4D8D-BAA0-21E81F5B6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CFA2D-59FA-45BF-A099-CB5AF000C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C0917-9B93-43DC-8180-1295C68D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F100F-853C-40A2-B318-8FBC00FA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8F4FA-3B1A-4C85-958A-DD4C3A43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4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79C96-D9DC-4B0C-A922-A10A4A27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09736-559E-445A-8FD5-6FCD130C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15578-07E8-49A8-B5E2-41433363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C7262-286B-4DA7-87A4-F371FD7F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D7C33-2994-4F6F-8FEB-D36D6EA6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174D1-2906-4D27-8224-19C5FCB0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E53F2-FC35-40C0-992B-47ED0814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5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655E9-71C6-4F8E-A1FC-B46E40BC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2C3E5-FF1B-4A6A-8CE8-48011871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8D684-8E68-4420-BF7D-7CA572A50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CB5C1-1EB1-405A-A02F-A90409AF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F6463-58E9-4B64-BF18-38C1D288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9047-AC6F-49D6-910D-385A7F0C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6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9C85D-9531-4DBD-AD51-E5A37A14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DDF72-7E7C-4703-A9C3-7B72D44CF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7E06B-993B-48DA-8239-4DE9BDC34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C45D3-F1EA-4F39-B72A-CD037F44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0EE72-A616-4645-83D0-6E0B7FBC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6CF00-0245-4DED-B5C4-187D9ADE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C688B-8AA6-4E09-AC2D-40F8EB43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EC259-CADC-4AE1-B4C9-EA656B4A9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18ED-F5E4-44F4-847F-BCFA9CC37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69479-F237-4FEA-8ECE-9793D1B4806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E5BE6-D7B0-4AB1-964A-95B0F5F91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2549A-C6F1-465F-99D7-634FCC663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6EE2-4651-4B38-805E-C556992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600426"/>
            <a:ext cx="9875520" cy="3360625"/>
          </a:xfrm>
        </p:spPr>
        <p:txBody>
          <a:bodyPr>
            <a:normAutofit/>
          </a:bodyPr>
          <a:lstStyle/>
          <a:p>
            <a:pPr algn="l"/>
            <a:r>
              <a:rPr lang="en-US" sz="8200">
                <a:latin typeface="Comic Sans MS" panose="030F0702030302020204" pitchFamily="66" charset="0"/>
              </a:rPr>
              <a:t>History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536" y="4119928"/>
            <a:ext cx="9875520" cy="136647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67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Origin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endParaRPr lang="en-US" sz="15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redi's experi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29046" b="1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15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Origin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Louis Pasteur	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In the mid 1800’s disproved spontaneous generation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Use broth in swan necked flasks to prove biogenesis;  living organisms only arise from other living organisms</a:t>
            </a:r>
          </a:p>
        </p:txBody>
      </p:sp>
      <p:pic>
        <p:nvPicPr>
          <p:cNvPr id="3074" name="Picture 2" descr="Image result for pasteurs experi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8" r="31433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80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Origin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Image result for pasteurs experi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8" r="31433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89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How Did life begin on earth?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Scientists hypothesize that two developments must have preceded the appearance of life on Earth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Simple organic molecules must have formed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Theses molecules must have become organized into complex organic molecules such as proteins</a:t>
            </a:r>
          </a:p>
        </p:txBody>
      </p:sp>
    </p:spTree>
    <p:extLst>
      <p:ext uri="{BB962C8B-B14F-4D97-AF65-F5344CB8AC3E}">
        <p14:creationId xmlns:p14="http://schemas.microsoft.com/office/powerpoint/2010/main" val="210246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err="1">
                <a:latin typeface="Comic Sans MS" panose="030F0702030302020204" pitchFamily="66" charset="0"/>
              </a:rPr>
              <a:t>Oparin’s</a:t>
            </a:r>
            <a:r>
              <a:rPr lang="en-US">
                <a:latin typeface="Comic Sans MS" panose="030F0702030302020204" pitchFamily="66" charset="0"/>
              </a:rPr>
              <a:t>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Hypothesized that early Earth’s atmosphere probably contained water vapor, carbon dioxide, nitrogen, methane and ammonia, but no oxygen </a:t>
            </a:r>
          </a:p>
          <a:p>
            <a:r>
              <a:rPr lang="en-US" sz="2400">
                <a:latin typeface="Comic Sans MS" panose="030F0702030302020204" pitchFamily="66" charset="0"/>
              </a:rPr>
              <a:t>Believed that life began in the oceans</a:t>
            </a:r>
          </a:p>
          <a:p>
            <a:r>
              <a:rPr lang="en-US" sz="2400">
                <a:latin typeface="Comic Sans MS" panose="030F0702030302020204" pitchFamily="66" charset="0"/>
              </a:rPr>
              <a:t>Said energy from the sun, lightning and Earth’s heat triggered chemical reactions to produce small organic molecules</a:t>
            </a:r>
          </a:p>
          <a:p>
            <a:r>
              <a:rPr lang="en-US" sz="2400">
                <a:latin typeface="Comic Sans MS" panose="030F0702030302020204" pitchFamily="66" charset="0"/>
              </a:rPr>
              <a:t>These molecules were washed into the oceans to form a “primordial soup”</a:t>
            </a:r>
          </a:p>
        </p:txBody>
      </p:sp>
    </p:spTree>
    <p:extLst>
      <p:ext uri="{BB962C8B-B14F-4D97-AF65-F5344CB8AC3E}">
        <p14:creationId xmlns:p14="http://schemas.microsoft.com/office/powerpoint/2010/main" val="2319371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Miller and Urey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In 1953, Stanley Miller and Harold Urey tested Oparin’s hypothesis in the lab</a:t>
            </a:r>
          </a:p>
          <a:p>
            <a:r>
              <a:rPr lang="en-US" sz="2400">
                <a:latin typeface="Comic Sans MS" panose="030F0702030302020204" pitchFamily="66" charset="0"/>
              </a:rPr>
              <a:t>Mixed water vapor, ammonia, methane, hydrogen gas and electrical current</a:t>
            </a:r>
          </a:p>
          <a:p>
            <a:r>
              <a:rPr lang="en-US" sz="2400">
                <a:latin typeface="Comic Sans MS" panose="030F0702030302020204" pitchFamily="66" charset="0"/>
              </a:rPr>
              <a:t>Allowed the results to cool and after 1 week found several kinds of amino acids, sugars and other organic molecules</a:t>
            </a:r>
          </a:p>
        </p:txBody>
      </p:sp>
    </p:spTree>
    <p:extLst>
      <p:ext uri="{BB962C8B-B14F-4D97-AF65-F5344CB8AC3E}">
        <p14:creationId xmlns:p14="http://schemas.microsoft.com/office/powerpoint/2010/main" val="351237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miller and urey experi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b="912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972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Evolution of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1950’s;  if amino acids are heated without oxygen they link to form complex proteins</a:t>
            </a:r>
          </a:p>
          <a:p>
            <a:r>
              <a:rPr lang="en-US" sz="2400">
                <a:latin typeface="Comic Sans MS" panose="030F0702030302020204" pitchFamily="66" charset="0"/>
              </a:rPr>
              <a:t>1992;  Sidney Fox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Heated solutions of amino acids produced protocells;  large ordered structures enclosed by a membrane that could carry out some life activities, such as growth and division</a:t>
            </a:r>
          </a:p>
        </p:txBody>
      </p:sp>
    </p:spTree>
    <p:extLst>
      <p:ext uri="{BB962C8B-B14F-4D97-AF65-F5344CB8AC3E}">
        <p14:creationId xmlns:p14="http://schemas.microsoft.com/office/powerpoint/2010/main" val="145213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Evolution of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Prokaryotic, unicellular, heterotrophic, anaerobic (similar to archaebacteria)</a:t>
            </a:r>
          </a:p>
          <a:p>
            <a:r>
              <a:rPr lang="en-US" sz="2400">
                <a:latin typeface="Comic Sans MS" panose="030F0702030302020204" pitchFamily="66" charset="0"/>
              </a:rPr>
              <a:t>Prokaryotic, unicellular, anaerobic, photosynthetic (produced oxygen)</a:t>
            </a:r>
          </a:p>
          <a:p>
            <a:r>
              <a:rPr lang="en-US" sz="2400">
                <a:latin typeface="Comic Sans MS" panose="030F0702030302020204" pitchFamily="66" charset="0"/>
              </a:rPr>
              <a:t>Prokaryotic, unicellular, aerobic, heterotrophic</a:t>
            </a:r>
          </a:p>
        </p:txBody>
      </p:sp>
    </p:spTree>
    <p:extLst>
      <p:ext uri="{BB962C8B-B14F-4D97-AF65-F5344CB8AC3E}">
        <p14:creationId xmlns:p14="http://schemas.microsoft.com/office/powerpoint/2010/main" val="2588752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sz="3100">
                <a:latin typeface="Comic Sans MS" panose="030F0702030302020204" pitchFamily="66" charset="0"/>
              </a:rPr>
              <a:t>Photosynthesizing prokaryotes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Production of oxygen affected Earth in two ways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Free oxygen allowed for the evolution of aerobic organisms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Buildup of oxygen created ozone layer to shield and protect organisms from Ultraviolet radiation and ultimately allowed for the development of eukaryotic organisms</a:t>
            </a:r>
          </a:p>
        </p:txBody>
      </p:sp>
    </p:spTree>
    <p:extLst>
      <p:ext uri="{BB962C8B-B14F-4D97-AF65-F5344CB8AC3E}">
        <p14:creationId xmlns:p14="http://schemas.microsoft.com/office/powerpoint/2010/main" val="273500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Early History of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81" y="2000249"/>
            <a:ext cx="7694839" cy="4176713"/>
          </a:xfrm>
        </p:spPr>
        <p:txBody>
          <a:bodyPr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Scientists suggest that: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The earth was very hot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Active volcanoes released gases to form early atmosphere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About 4.4 billion years ago, Earth cooled enough that water vapor condensed to cause millions of years of rainstorms, forming the oceans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Life originated in Earth’s oceans between 3.9 and 4.4 billion years ago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67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sz="4100">
                <a:latin typeface="Comic Sans MS" panose="030F0702030302020204" pitchFamily="66" charset="0"/>
              </a:rPr>
              <a:t>Endosymbiont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Lynn </a:t>
            </a:r>
            <a:r>
              <a:rPr lang="en-US" sz="2400">
                <a:latin typeface="Comic Sans MS" panose="030F0702030302020204" pitchFamily="66" charset="0"/>
              </a:rPr>
              <a:t>Margulis</a:t>
            </a:r>
            <a:r>
              <a:rPr lang="en-US" sz="2400" dirty="0">
                <a:latin typeface="Comic Sans MS" panose="030F0702030302020204" pitchFamily="66" charset="0"/>
              </a:rPr>
              <a:t>;  1960’s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Proposes that eukaryotes developed through a symbiotic relationship between ancient prokaryotes</a:t>
            </a:r>
          </a:p>
          <a:p>
            <a:pPr lvl="2"/>
            <a:r>
              <a:rPr lang="en-US" sz="2400" dirty="0">
                <a:latin typeface="Comic Sans MS" panose="030F0702030302020204" pitchFamily="66" charset="0"/>
              </a:rPr>
              <a:t>Prokaryote ingests some aerobic bacteria;  bacteria are protected and produce energy for prokaryote</a:t>
            </a:r>
          </a:p>
          <a:p>
            <a:pPr lvl="2"/>
            <a:r>
              <a:rPr lang="en-US" sz="2400" dirty="0">
                <a:latin typeface="Comic Sans MS" panose="030F0702030302020204" pitchFamily="66" charset="0"/>
              </a:rPr>
              <a:t>Aerobes eventually become mitochondria</a:t>
            </a:r>
          </a:p>
          <a:p>
            <a:pPr lvl="2"/>
            <a:r>
              <a:rPr lang="en-US" sz="2400" dirty="0">
                <a:latin typeface="Comic Sans MS" panose="030F0702030302020204" pitchFamily="66" charset="0"/>
              </a:rPr>
              <a:t>Prokaryotes also ingested photosynthetic bacteria</a:t>
            </a:r>
          </a:p>
          <a:p>
            <a:pPr lvl="2"/>
            <a:r>
              <a:rPr lang="en-US" sz="2400" dirty="0">
                <a:latin typeface="Comic Sans MS" panose="030F0702030302020204" pitchFamily="66" charset="0"/>
              </a:rPr>
              <a:t>PS bacteria become chloroplasts</a:t>
            </a:r>
          </a:p>
        </p:txBody>
      </p:sp>
    </p:spTree>
    <p:extLst>
      <p:ext uri="{BB962C8B-B14F-4D97-AF65-F5344CB8AC3E}">
        <p14:creationId xmlns:p14="http://schemas.microsoft.com/office/powerpoint/2010/main" val="140734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History in rocks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81" y="2000249"/>
            <a:ext cx="7694839" cy="4176713"/>
          </a:xfrm>
        </p:spPr>
        <p:txBody>
          <a:bodyPr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The earth is a dynamic system</a:t>
            </a:r>
          </a:p>
          <a:p>
            <a:r>
              <a:rPr lang="en-US" sz="2400">
                <a:latin typeface="Comic Sans MS" panose="030F0702030302020204" pitchFamily="66" charset="0"/>
              </a:rPr>
              <a:t>The physical processes of Earth constantly destroy and form rocks</a:t>
            </a:r>
          </a:p>
          <a:p>
            <a:r>
              <a:rPr lang="en-US" sz="2400">
                <a:latin typeface="Comic Sans MS" panose="030F0702030302020204" pitchFamily="66" charset="0"/>
              </a:rPr>
              <a:t>The oldest rocks found on Earth formed about 3.9 billion years ago</a:t>
            </a:r>
          </a:p>
        </p:txBody>
      </p:sp>
    </p:spTree>
    <p:extLst>
      <p:ext uri="{BB962C8B-B14F-4D97-AF65-F5344CB8AC3E}">
        <p14:creationId xmlns:p14="http://schemas.microsoft.com/office/powerpoint/2010/main" val="63239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Fossils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81" y="2000249"/>
            <a:ext cx="7694839" cy="4176713"/>
          </a:xfrm>
        </p:spPr>
        <p:txBody>
          <a:bodyPr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Evidence of a once living organism</a:t>
            </a:r>
          </a:p>
          <a:p>
            <a:r>
              <a:rPr lang="en-US" sz="2400">
                <a:latin typeface="Comic Sans MS" panose="030F0702030302020204" pitchFamily="66" charset="0"/>
              </a:rPr>
              <a:t>Used by paleontologists to study ancient life</a:t>
            </a:r>
          </a:p>
          <a:p>
            <a:r>
              <a:rPr lang="en-US" sz="2400">
                <a:latin typeface="Comic Sans MS" panose="030F0702030302020204" pitchFamily="66" charset="0"/>
              </a:rPr>
              <a:t>Examples include trace fossils, casts, molds, petrified fossils, amber preserved fossils, frozen fossils</a:t>
            </a:r>
          </a:p>
        </p:txBody>
      </p:sp>
    </p:spTree>
    <p:extLst>
      <p:ext uri="{BB962C8B-B14F-4D97-AF65-F5344CB8AC3E}">
        <p14:creationId xmlns:p14="http://schemas.microsoft.com/office/powerpoint/2010/main" val="94219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Fossil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81" y="2000249"/>
            <a:ext cx="7694839" cy="4176713"/>
          </a:xfrm>
        </p:spPr>
        <p:txBody>
          <a:bodyPr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Organisms are buried in mud, sand or clay soon after death</a:t>
            </a:r>
          </a:p>
          <a:p>
            <a:r>
              <a:rPr lang="en-US" sz="2400">
                <a:latin typeface="Comic Sans MS" panose="030F0702030302020204" pitchFamily="66" charset="0"/>
              </a:rPr>
              <a:t>Compression of particles over time forms sedimentary rock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Formed at low temps. And pressures so there is little damage to organism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Erosion later reveals fossil</a:t>
            </a:r>
          </a:p>
        </p:txBody>
      </p:sp>
    </p:spTree>
    <p:extLst>
      <p:ext uri="{BB962C8B-B14F-4D97-AF65-F5344CB8AC3E}">
        <p14:creationId xmlns:p14="http://schemas.microsoft.com/office/powerpoint/2010/main" val="67542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Determining Fossil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81" y="2000249"/>
            <a:ext cx="7694839" cy="41767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Relative dating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If rock layers remain undisturbed, the oldest are at the bottom and the youngest are on top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Using this principle, scientists determine relative age and the order of appearance of the species that are preserved as fossils in the layers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May use an index fossil---a fossil of known age---as a reference point</a:t>
            </a:r>
          </a:p>
        </p:txBody>
      </p:sp>
    </p:spTree>
    <p:extLst>
      <p:ext uri="{BB962C8B-B14F-4D97-AF65-F5344CB8AC3E}">
        <p14:creationId xmlns:p14="http://schemas.microsoft.com/office/powerpoint/2010/main" val="413486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Determining Fossil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81" y="2000249"/>
            <a:ext cx="7694839" cy="4176713"/>
          </a:xfrm>
        </p:spPr>
        <p:txBody>
          <a:bodyPr>
            <a:norm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Radiometric dating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Utilizes the radioactive isotopes in rocks and half-life to determine a specific age of a fossil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Used for igneous or metamorphic rocks associated with sedimentary rocks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Use carbon-14 to date fossils less than 50,000 years old</a:t>
            </a:r>
          </a:p>
        </p:txBody>
      </p:sp>
    </p:spTree>
    <p:extLst>
      <p:ext uri="{BB962C8B-B14F-4D97-AF65-F5344CB8AC3E}">
        <p14:creationId xmlns:p14="http://schemas.microsoft.com/office/powerpoint/2010/main" val="399137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Geologic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 sz="1700">
                <a:latin typeface="Comic Sans MS" panose="030F0702030302020204" pitchFamily="66" charset="0"/>
              </a:rPr>
              <a:t>Geologic time scale</a:t>
            </a:r>
          </a:p>
          <a:p>
            <a:pPr lvl="1"/>
            <a:r>
              <a:rPr lang="en-US" sz="1700">
                <a:latin typeface="Comic Sans MS" panose="030F0702030302020204" pitchFamily="66" charset="0"/>
              </a:rPr>
              <a:t>A chronology scientists</a:t>
            </a:r>
          </a:p>
          <a:p>
            <a:pPr marL="457200" lvl="1" indent="0">
              <a:buNone/>
            </a:pPr>
            <a:r>
              <a:rPr lang="en-US" sz="1700">
                <a:latin typeface="Comic Sans MS" panose="030F0702030302020204" pitchFamily="66" charset="0"/>
              </a:rPr>
              <a:t>   have developed based on evidence  </a:t>
            </a:r>
          </a:p>
          <a:p>
            <a:pPr marL="457200" lvl="1" indent="0">
              <a:buNone/>
            </a:pPr>
            <a:r>
              <a:rPr lang="en-US" sz="1700">
                <a:latin typeface="Comic Sans MS" panose="030F0702030302020204" pitchFamily="66" charset="0"/>
              </a:rPr>
              <a:t>   from Earth’s rocks and fossils</a:t>
            </a:r>
          </a:p>
          <a:p>
            <a:pPr lvl="1"/>
            <a:r>
              <a:rPr lang="en-US" sz="1700">
                <a:latin typeface="Comic Sans MS" panose="030F0702030302020204" pitchFamily="66" charset="0"/>
              </a:rPr>
              <a:t>The divisions in the scale are </a:t>
            </a:r>
          </a:p>
          <a:p>
            <a:pPr marL="457200" lvl="1" indent="0">
              <a:buNone/>
            </a:pPr>
            <a:r>
              <a:rPr lang="en-US" sz="1700">
                <a:latin typeface="Comic Sans MS" panose="030F0702030302020204" pitchFamily="66" charset="0"/>
              </a:rPr>
              <a:t>    distinguished by the organisms </a:t>
            </a:r>
          </a:p>
          <a:p>
            <a:pPr marL="457200" lvl="1" indent="0">
              <a:buNone/>
            </a:pPr>
            <a:r>
              <a:rPr lang="en-US" sz="1700">
                <a:latin typeface="Comic Sans MS" panose="030F0702030302020204" pitchFamily="66" charset="0"/>
              </a:rPr>
              <a:t>    that lived during that time </a:t>
            </a:r>
          </a:p>
          <a:p>
            <a:pPr marL="457200" lvl="1" indent="0">
              <a:buNone/>
            </a:pPr>
            <a:r>
              <a:rPr lang="en-US" sz="1700">
                <a:latin typeface="Comic Sans MS" panose="030F0702030302020204" pitchFamily="66" charset="0"/>
              </a:rPr>
              <a:t>    interval</a:t>
            </a:r>
          </a:p>
        </p:txBody>
      </p:sp>
      <p:pic>
        <p:nvPicPr>
          <p:cNvPr id="1026" name="Picture 2" descr="Image result for geologic time sca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r="3" b="3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2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>
                <a:latin typeface="Comic Sans MS" panose="030F0702030302020204" pitchFamily="66" charset="0"/>
              </a:rPr>
              <a:t>Origin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 sz="1500">
                <a:latin typeface="Comic Sans MS" panose="030F0702030302020204" pitchFamily="66" charset="0"/>
              </a:rPr>
              <a:t>Spontaneous generation</a:t>
            </a:r>
          </a:p>
          <a:p>
            <a:pPr lvl="1"/>
            <a:r>
              <a:rPr lang="en-US" sz="1500">
                <a:latin typeface="Comic Sans MS" panose="030F0702030302020204" pitchFamily="66" charset="0"/>
              </a:rPr>
              <a:t>Early scientists thought life originated from nonliving material, as a vital life force existed in the air</a:t>
            </a:r>
          </a:p>
          <a:p>
            <a:pPr lvl="2"/>
            <a:r>
              <a:rPr lang="en-US" sz="1500">
                <a:latin typeface="Comic Sans MS" panose="030F0702030302020204" pitchFamily="66" charset="0"/>
              </a:rPr>
              <a:t>1668;  Francesco </a:t>
            </a:r>
            <a:r>
              <a:rPr lang="en-US" sz="1500" err="1">
                <a:latin typeface="Comic Sans MS" panose="030F0702030302020204" pitchFamily="66" charset="0"/>
              </a:rPr>
              <a:t>Redi</a:t>
            </a:r>
            <a:r>
              <a:rPr lang="en-US" sz="1500">
                <a:latin typeface="Comic Sans MS" panose="030F0702030302020204" pitchFamily="66" charset="0"/>
              </a:rPr>
              <a:t> performed </a:t>
            </a:r>
          </a:p>
          <a:p>
            <a:pPr marL="914400" lvl="2" indent="0">
              <a:buNone/>
            </a:pPr>
            <a:r>
              <a:rPr lang="en-US" sz="1500">
                <a:latin typeface="Comic Sans MS" panose="030F0702030302020204" pitchFamily="66" charset="0"/>
              </a:rPr>
              <a:t>    an experiment with raw meat in jars</a:t>
            </a:r>
          </a:p>
          <a:p>
            <a:pPr lvl="2"/>
            <a:r>
              <a:rPr lang="en-US" sz="1500">
                <a:latin typeface="Comic Sans MS" panose="030F0702030302020204" pitchFamily="66" charset="0"/>
              </a:rPr>
              <a:t>Convinced many people that life did</a:t>
            </a:r>
          </a:p>
          <a:p>
            <a:pPr marL="914400" lvl="2" indent="0">
              <a:buNone/>
            </a:pPr>
            <a:r>
              <a:rPr lang="en-US" sz="1500">
                <a:latin typeface="Comic Sans MS" panose="030F0702030302020204" pitchFamily="66" charset="0"/>
              </a:rPr>
              <a:t>    not arise spontaneously</a:t>
            </a:r>
          </a:p>
          <a:p>
            <a:pPr lvl="2"/>
            <a:r>
              <a:rPr lang="en-US" sz="1500">
                <a:latin typeface="Comic Sans MS" panose="030F0702030302020204" pitchFamily="66" charset="0"/>
              </a:rPr>
              <a:t>Invention of microscope and </a:t>
            </a:r>
          </a:p>
          <a:p>
            <a:pPr marL="914400" lvl="2" indent="0">
              <a:buNone/>
            </a:pPr>
            <a:r>
              <a:rPr lang="en-US" sz="1500">
                <a:latin typeface="Comic Sans MS" panose="030F0702030302020204" pitchFamily="66" charset="0"/>
              </a:rPr>
              <a:t>    abundance of microorganisms </a:t>
            </a:r>
          </a:p>
          <a:p>
            <a:pPr marL="914400" lvl="2" indent="0">
              <a:buNone/>
            </a:pPr>
            <a:r>
              <a:rPr lang="en-US" sz="1500">
                <a:latin typeface="Comic Sans MS" panose="030F0702030302020204" pitchFamily="66" charset="0"/>
              </a:rPr>
              <a:t>    left scientists unconvinced</a:t>
            </a:r>
          </a:p>
        </p:txBody>
      </p:sp>
      <p:pic>
        <p:nvPicPr>
          <p:cNvPr id="2050" name="Picture 2" descr="Image result for redi's experi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29046" b="1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7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724</Words>
  <Application>Microsoft Office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History of Life</vt:lpstr>
      <vt:lpstr>Early History of Earth</vt:lpstr>
      <vt:lpstr>History in rocks</vt:lpstr>
      <vt:lpstr>Fossils</vt:lpstr>
      <vt:lpstr>Fossil Formation</vt:lpstr>
      <vt:lpstr>Determining Fossil age</vt:lpstr>
      <vt:lpstr>Determining Fossil age</vt:lpstr>
      <vt:lpstr>Geologic time</vt:lpstr>
      <vt:lpstr>Origin of Life</vt:lpstr>
      <vt:lpstr>Origin of Life</vt:lpstr>
      <vt:lpstr>Origin of Life</vt:lpstr>
      <vt:lpstr>Origin of Life</vt:lpstr>
      <vt:lpstr>How Did life begin on earth?</vt:lpstr>
      <vt:lpstr>Oparin’s Hypothesis</vt:lpstr>
      <vt:lpstr>Miller and Urey</vt:lpstr>
      <vt:lpstr>PowerPoint Presentation</vt:lpstr>
      <vt:lpstr>Evolution of Cells</vt:lpstr>
      <vt:lpstr>Evolution of cells</vt:lpstr>
      <vt:lpstr>Photosynthesizing prokaryotes</vt:lpstr>
      <vt:lpstr>Endosymbiont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Life</dc:title>
  <dc:creator>cthomason@wcpschools.wcpss.local</dc:creator>
  <cp:lastModifiedBy>cthomason@wcpschools.wcpss.local</cp:lastModifiedBy>
  <cp:revision>3</cp:revision>
  <cp:lastPrinted>2019-12-03T15:34:15Z</cp:lastPrinted>
  <dcterms:created xsi:type="dcterms:W3CDTF">2019-12-03T15:33:26Z</dcterms:created>
  <dcterms:modified xsi:type="dcterms:W3CDTF">2019-12-03T17:27:36Z</dcterms:modified>
</cp:coreProperties>
</file>