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0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9" r:id="rId10"/>
    <p:sldId id="281" r:id="rId11"/>
    <p:sldId id="282" r:id="rId12"/>
    <p:sldId id="283" r:id="rId13"/>
    <p:sldId id="290" r:id="rId14"/>
    <p:sldId id="28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8000"/>
    <a:srgbClr val="660066"/>
    <a:srgbClr val="0033CC"/>
    <a:srgbClr val="0099FF"/>
    <a:srgbClr val="00FFCC"/>
    <a:srgbClr val="00CC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836" autoAdjust="0"/>
  </p:normalViewPr>
  <p:slideViewPr>
    <p:cSldViewPr snapToGrid="0">
      <p:cViewPr varScale="1">
        <p:scale>
          <a:sx n="68" d="100"/>
          <a:sy n="68" d="100"/>
        </p:scale>
        <p:origin x="14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E7BAB0F5-D604-45A5-9AEC-6C3E7942AC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5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 b="0">
                <a:effectLst/>
                <a:latin typeface="+mn-lt"/>
              </a:defRPr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5E1E4A-E581-4038-94FE-F22BAD4393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23036-D47B-497D-9794-4E2F12BD4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FE594-8669-4580-95DE-E7921099D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C9940-9D28-4B83-88D6-26CBCDEE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F5CD3-D22A-4D5C-AEEA-C01BE64D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A184B-AF9E-49B8-AEF0-184454BCB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7E63D-9950-49D8-9E10-6D7D90BAB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07197-8609-45F1-A70D-704563F82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22036-9411-4BD8-BBB9-8A48261E3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380F4-2A92-4889-B6A1-D99968DC1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D6B2A-EECD-4AD2-8E7A-5514D1768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434B8-7037-4B04-9EB1-CE1B44AC6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2178B-A6F6-4356-A091-475D2394B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1725" y="6400800"/>
            <a:ext cx="332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/>
              <a:t>Created by G.Baker www.thesciencequeen.net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E9C1418B-1E55-44DA-93B9-F7AA0C14D9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CCWINMAN\pp\THEME.WA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wx.prenhall.com/petrucci/medialib/media_portfolio/text_images/006_RUTHERFORD.MOV" TargetMode="Externa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/>
              <a:t>Atomic Models</a:t>
            </a:r>
            <a:br>
              <a:rPr lang="en-US" sz="6000"/>
            </a:br>
            <a:r>
              <a:rPr lang="en-US" sz="6000"/>
              <a:t>Democritus to the Modern Model</a:t>
            </a:r>
          </a:p>
        </p:txBody>
      </p:sp>
      <p:pic>
        <p:nvPicPr>
          <p:cNvPr id="2051" name="THEM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1"/>
                </p:tgtEl>
              </p:cMediaNode>
            </p:audio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1224" y="0"/>
            <a:ext cx="6736976" cy="1143000"/>
          </a:xfrm>
        </p:spPr>
        <p:txBody>
          <a:bodyPr/>
          <a:lstStyle/>
          <a:p>
            <a:pPr eaLnBrk="1" hangingPunct="1"/>
            <a:r>
              <a:rPr lang="en-US" dirty="0"/>
              <a:t>Rutherford (1908)-Nucleus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2246" y="972670"/>
            <a:ext cx="4397189" cy="4267200"/>
          </a:xfrm>
        </p:spPr>
        <p:txBody>
          <a:bodyPr/>
          <a:lstStyle/>
          <a:p>
            <a:pPr eaLnBrk="1" hangingPunct="1"/>
            <a:r>
              <a:rPr lang="en-US" sz="2600" dirty="0"/>
              <a:t>Gold Foil Experiment</a:t>
            </a:r>
          </a:p>
          <a:p>
            <a:pPr lvl="1" eaLnBrk="1" hangingPunct="1"/>
            <a:r>
              <a:rPr lang="en-US" sz="2600" dirty="0"/>
              <a:t>Positive particles shot at gold foil occasionally bounced back!</a:t>
            </a:r>
          </a:p>
          <a:p>
            <a:pPr eaLnBrk="1" hangingPunct="1"/>
            <a:r>
              <a:rPr lang="en-US" sz="2600" dirty="0"/>
              <a:t>The atom is mostly empty space</a:t>
            </a:r>
          </a:p>
          <a:p>
            <a:pPr eaLnBrk="1" hangingPunct="1"/>
            <a:r>
              <a:rPr lang="en-US" sz="2600" dirty="0"/>
              <a:t>The atom has a dense, positively charged center called the </a:t>
            </a:r>
            <a:r>
              <a:rPr lang="en-US" sz="2600" u="sng" dirty="0"/>
              <a:t>nucleus</a:t>
            </a:r>
          </a:p>
          <a:p>
            <a:pPr eaLnBrk="1" hangingPunct="1"/>
            <a:r>
              <a:rPr lang="en-US" sz="2600" dirty="0"/>
              <a:t>Most of the mass is in the nucleus</a:t>
            </a:r>
          </a:p>
        </p:txBody>
      </p:sp>
      <p:pic>
        <p:nvPicPr>
          <p:cNvPr id="14340" name="Picture 4" descr="rutherfo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66377" y="1410820"/>
            <a:ext cx="2514600" cy="33909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176" y="381000"/>
            <a:ext cx="7436224" cy="84268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folHlink"/>
                </a:solidFill>
              </a:rPr>
              <a:t>Rutherford’s Gold Foil Experiment</a:t>
            </a:r>
          </a:p>
        </p:txBody>
      </p:sp>
      <p:graphicFrame>
        <p:nvGraphicFramePr>
          <p:cNvPr id="3074" name="Object 3">
            <a:hlinkClick r:id="rId3"/>
          </p:cNvPr>
          <p:cNvGraphicFramePr>
            <a:graphicFrameLocks noChangeAspect="1"/>
          </p:cNvGraphicFramePr>
          <p:nvPr/>
        </p:nvGraphicFramePr>
        <p:xfrm>
          <a:off x="5181600" y="1447800"/>
          <a:ext cx="35242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4" imgW="3524742" imgH="3277057" progId="PBrush">
                  <p:embed/>
                </p:oleObj>
              </mc:Choice>
              <mc:Fallback>
                <p:oleObj name="Bitmap Image" r:id="rId4" imgW="3524742" imgH="3277057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47800"/>
                        <a:ext cx="35242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444531"/>
              </p:ext>
            </p:extLst>
          </p:nvPr>
        </p:nvGraphicFramePr>
        <p:xfrm>
          <a:off x="744070" y="1916123"/>
          <a:ext cx="39624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Bitmap Image" r:id="rId6" imgW="3962953" imgH="3352381" progId="PBrush">
                  <p:embed/>
                </p:oleObj>
              </mc:Choice>
              <mc:Fallback>
                <p:oleObj name="Bitmap Image" r:id="rId6" imgW="3962953" imgH="3352381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70" y="1916123"/>
                        <a:ext cx="39624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582270" y="1602191"/>
            <a:ext cx="31242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Observed Result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DA9033-3FA9-4016-A894-1C7104CC4D3C}"/>
              </a:ext>
            </a:extLst>
          </p:cNvPr>
          <p:cNvSpPr txBox="1"/>
          <p:nvPr/>
        </p:nvSpPr>
        <p:spPr>
          <a:xfrm>
            <a:off x="1688122" y="5434393"/>
            <a:ext cx="701772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alpha particles passed through the gold foil. A few bounced back toward the source.  He concluded that most of the atom was empty space with a dense, positively charged, center (nucleus).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Rutherford’s Atom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087905" y="1102658"/>
          <a:ext cx="4074460" cy="347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3" imgW="2133898" imgH="1819529" progId="PBrush">
                  <p:embed/>
                </p:oleObj>
              </mc:Choice>
              <mc:Fallback>
                <p:oleObj name="Bitmap Image" r:id="rId3" imgW="2133898" imgH="1819529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905" y="1102658"/>
                        <a:ext cx="4074460" cy="347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707776" y="4715436"/>
            <a:ext cx="743622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Dense (+) Nucleus with mostly empty space surrounding it.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/>
              <a:t>Electrons are scattered in empty space, but take up almost nothing because they are so small.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6" y="609600"/>
            <a:ext cx="6544994" cy="1143000"/>
          </a:xfrm>
        </p:spPr>
        <p:txBody>
          <a:bodyPr/>
          <a:lstStyle/>
          <a:p>
            <a:r>
              <a:rPr lang="en-US" dirty="0"/>
              <a:t>James Chadwick - Neutron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36724" y="1752600"/>
            <a:ext cx="6847717" cy="4114800"/>
          </a:xfrm>
        </p:spPr>
        <p:txBody>
          <a:bodyPr/>
          <a:lstStyle/>
          <a:p>
            <a:r>
              <a:rPr lang="en-US" dirty="0"/>
              <a:t>Confirmed the existence of the neutron.</a:t>
            </a:r>
          </a:p>
          <a:p>
            <a:pPr lvl="1"/>
            <a:r>
              <a:rPr lang="en-US" dirty="0"/>
              <a:t>No charge</a:t>
            </a:r>
          </a:p>
          <a:p>
            <a:pPr lvl="1"/>
            <a:r>
              <a:rPr lang="en-US" dirty="0"/>
              <a:t>Mass approximately equal to the proton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3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9858" y="152400"/>
            <a:ext cx="6669741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Bohr (1913)</a:t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(Planetary  Model)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5388" y="1380565"/>
            <a:ext cx="5123329" cy="2667000"/>
          </a:xfrm>
        </p:spPr>
        <p:txBody>
          <a:bodyPr/>
          <a:lstStyle/>
          <a:p>
            <a:pPr eaLnBrk="1" hangingPunct="1"/>
            <a:r>
              <a:rPr lang="en-US" sz="2600" dirty="0"/>
              <a:t>Electrons move in definite orbits or “shells” around the nucleus</a:t>
            </a:r>
          </a:p>
          <a:p>
            <a:pPr eaLnBrk="1" hangingPunct="1"/>
            <a:r>
              <a:rPr lang="en-US" sz="2600" dirty="0"/>
              <a:t>Places each electron in a specific </a:t>
            </a:r>
            <a:r>
              <a:rPr lang="en-US" sz="2600" u="sng" dirty="0"/>
              <a:t>energy level </a:t>
            </a:r>
            <a:r>
              <a:rPr lang="en-US" sz="2600" dirty="0"/>
              <a:t> designated by n=1,  n=2,  n=3, etc</a:t>
            </a:r>
            <a:endParaRPr lang="en-US" sz="2600" u="sng" dirty="0"/>
          </a:p>
        </p:txBody>
      </p:sp>
      <p:pic>
        <p:nvPicPr>
          <p:cNvPr id="5126" name="Picture 4" descr="Boh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533400"/>
            <a:ext cx="1719263" cy="2286000"/>
          </a:xfrm>
          <a:noFill/>
        </p:spPr>
      </p:pic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3280268" y="4050740"/>
          <a:ext cx="2796987" cy="2376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4" imgW="3428571" imgH="2914286" progId="PBrush">
                  <p:embed/>
                </p:oleObj>
              </mc:Choice>
              <mc:Fallback>
                <p:oleObj name="Bitmap Image" r:id="rId4" imgW="3428571" imgH="291428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268" y="4050740"/>
                        <a:ext cx="2796987" cy="2376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6" descr="Untitled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729" y="3981362"/>
            <a:ext cx="2772777" cy="190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5694" y="381000"/>
            <a:ext cx="6602506" cy="788894"/>
          </a:xfrm>
        </p:spPr>
        <p:txBody>
          <a:bodyPr/>
          <a:lstStyle/>
          <a:p>
            <a:pPr eaLnBrk="1" hangingPunct="1"/>
            <a:r>
              <a:rPr lang="en-US" dirty="0"/>
              <a:t>The Bohr Atom</a:t>
            </a:r>
          </a:p>
        </p:txBody>
      </p:sp>
      <p:pic>
        <p:nvPicPr>
          <p:cNvPr id="15363" name="Picture 3" descr="Bohr mod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4271" y="1169894"/>
            <a:ext cx="5952565" cy="2943381"/>
          </a:xfr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71282" y="4258236"/>
            <a:ext cx="8072718" cy="24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600" dirty="0">
                <a:latin typeface="Tahoma" charset="0"/>
              </a:rPr>
              <a:t>The Bohr atom was able to explain why atoms seem to be related to energy. 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600" dirty="0">
                <a:latin typeface="Tahoma" charset="0"/>
              </a:rPr>
              <a:t>As electrons jump from a higher to a lower energy level, they give off a photon of energy! 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600" dirty="0">
                <a:latin typeface="Tahoma" charset="0"/>
              </a:rPr>
              <a:t>In order to jump to a higher energy level, they must absorb energy of just the right frequency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Wave Model (Quantum Model)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Definition of Quantum:  a quantum of energy is the amount of energy required to move an electron from its present energy level to the next higher one.</a:t>
            </a:r>
          </a:p>
          <a:p>
            <a:pPr eaLnBrk="1" hangingPunct="1"/>
            <a:r>
              <a:rPr lang="en-US" dirty="0"/>
              <a:t>Modern model based on wave mechanics</a:t>
            </a:r>
          </a:p>
          <a:p>
            <a:pPr eaLnBrk="1" hangingPunct="1"/>
            <a:r>
              <a:rPr lang="en-US" dirty="0"/>
              <a:t>Nucleus is surrounded by electrons </a:t>
            </a:r>
          </a:p>
          <a:p>
            <a:pPr eaLnBrk="1" hangingPunct="1"/>
            <a:r>
              <a:rPr lang="en-US" dirty="0"/>
              <a:t>Electrons do </a:t>
            </a:r>
            <a:r>
              <a:rPr lang="en-US" b="1" u="sng" dirty="0"/>
              <a:t>not</a:t>
            </a:r>
            <a:r>
              <a:rPr lang="en-US" dirty="0"/>
              <a:t> move in orbits</a:t>
            </a:r>
          </a:p>
          <a:p>
            <a:pPr eaLnBrk="1" hangingPunct="1"/>
            <a:r>
              <a:rPr lang="en-US" dirty="0"/>
              <a:t>We can determine the </a:t>
            </a:r>
            <a:r>
              <a:rPr lang="en-US" u="sng" dirty="0"/>
              <a:t>probable location</a:t>
            </a:r>
            <a:r>
              <a:rPr lang="en-US" dirty="0"/>
              <a:t> of an electron based on the amount of </a:t>
            </a:r>
            <a:r>
              <a:rPr lang="en-US" u="sng" dirty="0"/>
              <a:t>energy</a:t>
            </a:r>
            <a:r>
              <a:rPr lang="en-US" dirty="0"/>
              <a:t> the electron has</a:t>
            </a:r>
          </a:p>
          <a:p>
            <a:pPr eaLnBrk="1" hangingPunct="1"/>
            <a:r>
              <a:rPr lang="en-US" dirty="0"/>
              <a:t>This probable location is called an </a:t>
            </a:r>
            <a:r>
              <a:rPr lang="en-US" u="sng" dirty="0"/>
              <a:t>orbital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orbital_2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671" y="748554"/>
            <a:ext cx="46482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562600" y="1676400"/>
          <a:ext cx="24765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Bitmap Image" r:id="rId4" imgW="2476190" imgH="2457143" progId="PBrush">
                  <p:embed/>
                </p:oleObj>
              </mc:Choice>
              <mc:Fallback>
                <p:oleObj name="Bitmap Image" r:id="rId4" imgW="2476190" imgH="245714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76400"/>
                        <a:ext cx="247650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82588" y="5204012"/>
            <a:ext cx="7261412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latin typeface="Tahoma" charset="0"/>
              </a:rPr>
              <a:t>The electrons simply move too quickly to determine their exact location!  They end up looking like the blurry blades of a moving fan!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1447799" y="228600"/>
            <a:ext cx="7400365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Some different views of the modern </a:t>
            </a:r>
            <a:r>
              <a:rPr lang="en-US" sz="2800" dirty="0">
                <a:solidFill>
                  <a:schemeClr val="bg1"/>
                </a:solidFill>
              </a:rPr>
              <a:t>model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8494" y="179294"/>
            <a:ext cx="7543800" cy="1143000"/>
          </a:xfrm>
        </p:spPr>
        <p:txBody>
          <a:bodyPr/>
          <a:lstStyle/>
          <a:p>
            <a:pPr eaLnBrk="1" hangingPunct="1"/>
            <a:r>
              <a:rPr lang="en-US" sz="4000" dirty="0"/>
              <a:t>Overview: Atomic Models Throughout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6411" y="1479177"/>
            <a:ext cx="423582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Democritus  (~400 BC)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Dalton (1800)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Thomson (1897)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Rutherford (1908)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Bohr (1913)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Wave Model-often called the “Electron-Cloud Model” or the Modern Model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sz="1800" dirty="0"/>
          </a:p>
        </p:txBody>
      </p:sp>
      <p:pic>
        <p:nvPicPr>
          <p:cNvPr id="9220" name="Picture 4" descr="a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29808" y="3550023"/>
            <a:ext cx="3314192" cy="2389935"/>
          </a:xfrm>
          <a:noFill/>
        </p:spPr>
      </p:pic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5943600" cy="1371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Democritus (~400 BC)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3270" y="3563471"/>
            <a:ext cx="6875929" cy="2761129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Said that atoms were indivisible and indestructible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Said the smallest piece of matter was an atom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Theory did not explain chemical behavior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Theory wasn’t accepted for 2100 years</a:t>
            </a:r>
          </a:p>
        </p:txBody>
      </p:sp>
      <p:pic>
        <p:nvPicPr>
          <p:cNvPr id="10244" name="Picture 4" descr="democri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2558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untitl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2070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434" y="609600"/>
            <a:ext cx="6790765" cy="952500"/>
          </a:xfrm>
        </p:spPr>
        <p:txBody>
          <a:bodyPr/>
          <a:lstStyle/>
          <a:p>
            <a:pPr eaLnBrk="1" hangingPunct="1"/>
            <a:r>
              <a:rPr lang="en-US" dirty="0"/>
              <a:t>Dalton (1800)</a:t>
            </a:r>
            <a:br>
              <a:rPr lang="en-US" dirty="0"/>
            </a:br>
            <a:r>
              <a:rPr lang="en-US" dirty="0"/>
              <a:t>	</a:t>
            </a:r>
            <a:r>
              <a:rPr lang="en-US" sz="2200" dirty="0"/>
              <a:t>(Dalton’s Atomic Theory)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0540" y="1905000"/>
            <a:ext cx="7122459" cy="4114800"/>
          </a:xfrm>
        </p:spPr>
        <p:txBody>
          <a:bodyPr/>
          <a:lstStyle/>
          <a:p>
            <a:pPr eaLnBrk="1" hangingPunct="1"/>
            <a:r>
              <a:rPr lang="en-US" dirty="0"/>
              <a:t> All elements are composed of atoms.  Atoms are indivisible and indestructible</a:t>
            </a:r>
          </a:p>
          <a:p>
            <a:pPr eaLnBrk="1" hangingPunct="1"/>
            <a:r>
              <a:rPr lang="en-US" dirty="0"/>
              <a:t>Atoms of the same element are exactly alike</a:t>
            </a:r>
          </a:p>
          <a:p>
            <a:pPr eaLnBrk="1" hangingPunct="1"/>
            <a:r>
              <a:rPr lang="en-US" dirty="0"/>
              <a:t>Atoms of different elements are different.  Atoms of different elements can mix together</a:t>
            </a:r>
          </a:p>
          <a:p>
            <a:pPr eaLnBrk="1" hangingPunct="1"/>
            <a:r>
              <a:rPr lang="en-US" dirty="0"/>
              <a:t>Compounds are formed by the joining of atoms of two or more elements</a:t>
            </a:r>
          </a:p>
          <a:p>
            <a:pPr eaLnBrk="1" hangingPunct="1"/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360894" y="0"/>
          <a:ext cx="11430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3" imgW="895238" imgH="790476" progId="PBrush">
                  <p:embed/>
                </p:oleObj>
              </mc:Choice>
              <mc:Fallback>
                <p:oleObj name="Bitmap Image" r:id="rId3" imgW="895238" imgH="7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894" y="0"/>
                        <a:ext cx="11430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105275" y="307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6629400" y="381000"/>
          <a:ext cx="19050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5" imgW="1771429" imgH="1352381" progId="PBrush">
                  <p:embed/>
                </p:oleObj>
              </mc:Choice>
              <mc:Fallback>
                <p:oleObj r:id="rId5" imgW="1771429" imgH="1352381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"/>
                        <a:ext cx="19050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9859" y="824345"/>
            <a:ext cx="4168588" cy="1143000"/>
          </a:xfrm>
        </p:spPr>
        <p:txBody>
          <a:bodyPr/>
          <a:lstStyle/>
          <a:p>
            <a:pPr eaLnBrk="1" hangingPunct="1"/>
            <a:r>
              <a:rPr lang="en-US" dirty="0"/>
              <a:t>Dalton’s Symbols</a:t>
            </a:r>
          </a:p>
        </p:txBody>
      </p:sp>
      <p:pic>
        <p:nvPicPr>
          <p:cNvPr id="11267" name="Picture 3" descr="john_dal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228600"/>
            <a:ext cx="2362200" cy="2476500"/>
          </a:xfrm>
          <a:noFill/>
        </p:spPr>
      </p:pic>
      <p:pic>
        <p:nvPicPr>
          <p:cNvPr id="11268" name="Picture 4" descr="Daltat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693988"/>
            <a:ext cx="8382000" cy="3849687"/>
          </a:xfr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3646" y="228600"/>
            <a:ext cx="6844553" cy="825500"/>
          </a:xfrm>
        </p:spPr>
        <p:txBody>
          <a:bodyPr/>
          <a:lstStyle/>
          <a:p>
            <a:pPr eaLnBrk="1" hangingPunct="1"/>
            <a:r>
              <a:rPr lang="en-US" dirty="0"/>
              <a:t>J. J. Thomson (1897) – Electrons</a:t>
            </a:r>
            <a:br>
              <a:rPr lang="en-US" dirty="0"/>
            </a:b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5694" y="1011382"/>
            <a:ext cx="7059706" cy="529243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/>
              <a:t>Discovered negatively charged particles(electrons) using a cathode ray tube where he passed electric current through gases at a low pressure.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The atom was divisible!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Particles discovered are </a:t>
            </a:r>
            <a:r>
              <a:rPr lang="en-US" sz="2600" u="sng" dirty="0"/>
              <a:t>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Accurate ratio of mass to charge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Called the “Plum Pudding Model”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/>
              <a:t>Atom consists of positively charged </a:t>
            </a:r>
            <a:br>
              <a:rPr lang="en-US" sz="2600" dirty="0"/>
            </a:br>
            <a:r>
              <a:rPr lang="en-US" sz="2600" dirty="0"/>
              <a:t>material with negative charges             spread evenly  throughout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123" y="3634781"/>
            <a:ext cx="1685877" cy="16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untitle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1071" y="5500903"/>
            <a:ext cx="1757923" cy="11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4227" y="152400"/>
            <a:ext cx="7526215" cy="1371600"/>
          </a:xfrm>
        </p:spPr>
        <p:txBody>
          <a:bodyPr/>
          <a:lstStyle/>
          <a:p>
            <a:pPr eaLnBrk="1" hangingPunct="1"/>
            <a:r>
              <a:rPr lang="en-US" dirty="0"/>
              <a:t>Thomson’s Cathode Ray Tube - Electrons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76400"/>
            <a:ext cx="4800600" cy="3254375"/>
          </a:xfrm>
        </p:spPr>
      </p:pic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106" y="1156447"/>
            <a:ext cx="4038600" cy="3429000"/>
          </a:xfrm>
        </p:spPr>
        <p:txBody>
          <a:bodyPr/>
          <a:lstStyle/>
          <a:p>
            <a:pPr eaLnBrk="1" hangingPunct="1"/>
            <a:r>
              <a:rPr lang="en-US" sz="2800" dirty="0"/>
              <a:t>Cathode Rays focused &amp; accelerated by the (+) anode</a:t>
            </a:r>
          </a:p>
          <a:p>
            <a:pPr eaLnBrk="1" hangingPunct="1"/>
            <a:r>
              <a:rPr lang="en-US" sz="2800" dirty="0"/>
              <a:t>The beam is attracted by the (+) deflecting coil and repelled by the (-) coil-bending it!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11187" y="5371439"/>
            <a:ext cx="6844553" cy="14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latin typeface="+mn-lt"/>
              </a:rPr>
              <a:t>Thomson concluded that the beam must be made of (-) charged electrons and so the atom must have (-) charges in it!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1800" dirty="0">
              <a:latin typeface="Tahoma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80109"/>
            <a:ext cx="2590800" cy="1371600"/>
          </a:xfrm>
        </p:spPr>
        <p:txBody>
          <a:bodyPr/>
          <a:lstStyle/>
          <a:p>
            <a:pPr eaLnBrk="1" hangingPunct="1"/>
            <a:r>
              <a:rPr lang="en-US" dirty="0"/>
              <a:t>Here’s JJ!</a:t>
            </a:r>
          </a:p>
        </p:txBody>
      </p:sp>
      <p:pic>
        <p:nvPicPr>
          <p:cNvPr id="2053" name="Picture 3" descr="JJthom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228600"/>
            <a:ext cx="2654300" cy="3886200"/>
          </a:xfrm>
          <a:noFill/>
        </p:spPr>
      </p:pic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1600200"/>
          <a:ext cx="4038600" cy="405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4" imgW="2962689" imgH="2971429" progId="PBrush">
                  <p:embed/>
                </p:oleObj>
              </mc:Choice>
              <mc:Fallback>
                <p:oleObj name="Bitmap Image" r:id="rId4" imgW="2962689" imgH="297142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4038600" cy="405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864223" y="5822577"/>
            <a:ext cx="5181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charset="0"/>
              </a:rPr>
              <a:t>And here’s the plum pudding model.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A. Millikan (1916)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422708"/>
            <a:ext cx="7010400" cy="5005387"/>
          </a:xfrm>
        </p:spPr>
        <p:txBody>
          <a:bodyPr/>
          <a:lstStyle/>
          <a:p>
            <a:r>
              <a:rPr lang="en-US" dirty="0"/>
              <a:t>Determined the quantity of charge carried by an electron.</a:t>
            </a:r>
          </a:p>
          <a:p>
            <a:r>
              <a:rPr lang="en-US" dirty="0"/>
              <a:t>Determined the ratio of the charge to the mass of an electron.</a:t>
            </a:r>
          </a:p>
          <a:p>
            <a:r>
              <a:rPr lang="en-US" dirty="0"/>
              <a:t>Calculated an accurate value for the mass of an electron.</a:t>
            </a:r>
          </a:p>
          <a:p>
            <a:r>
              <a:rPr lang="en-US" dirty="0"/>
              <a:t>Thus, an electron carries one unit of negative charge, and the mass is 1/1840 the mass of a H</a:t>
            </a:r>
            <a:r>
              <a:rPr lang="en-US" baseline="30000" dirty="0"/>
              <a:t>+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Created by G.Baker www.thesciencequeen.net</a:t>
            </a:r>
          </a:p>
        </p:txBody>
      </p:sp>
    </p:spTree>
    <p:extLst>
      <p:ext uri="{BB962C8B-B14F-4D97-AF65-F5344CB8AC3E}">
        <p14:creationId xmlns:p14="http://schemas.microsoft.com/office/powerpoint/2010/main" val="946470932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01158951">
  <a:themeElements>
    <a:clrScheme name="0115895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895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1589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895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895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895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895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895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895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895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895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895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895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895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8951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670</Words>
  <Application>Microsoft Office PowerPoint</Application>
  <PresentationFormat>On-screen Show (4:3)</PresentationFormat>
  <Paragraphs>77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Comic Sans MS</vt:lpstr>
      <vt:lpstr>Tahoma</vt:lpstr>
      <vt:lpstr>Wingdings</vt:lpstr>
      <vt:lpstr>01158951</vt:lpstr>
      <vt:lpstr>Bitmap Image</vt:lpstr>
      <vt:lpstr>Atomic Models Democritus to the Modern Model</vt:lpstr>
      <vt:lpstr>Overview: Atomic Models Throughout History</vt:lpstr>
      <vt:lpstr>Democritus (~400 BC)</vt:lpstr>
      <vt:lpstr>Dalton (1800)  (Dalton’s Atomic Theory)</vt:lpstr>
      <vt:lpstr>Dalton’s Symbols</vt:lpstr>
      <vt:lpstr>J. J. Thomson (1897) – Electrons </vt:lpstr>
      <vt:lpstr>Thomson’s Cathode Ray Tube - Electrons</vt:lpstr>
      <vt:lpstr>Here’s JJ!</vt:lpstr>
      <vt:lpstr>Robert A. Millikan (1916)</vt:lpstr>
      <vt:lpstr>Rutherford (1908)-Nucleus</vt:lpstr>
      <vt:lpstr>Rutherford’s Gold Foil Experiment</vt:lpstr>
      <vt:lpstr>Rutherford’s Atom</vt:lpstr>
      <vt:lpstr>James Chadwick - Neutron</vt:lpstr>
      <vt:lpstr>Bohr (1913)  (Planetary  Model)</vt:lpstr>
      <vt:lpstr>The Bohr Atom</vt:lpstr>
      <vt:lpstr>Wave Model (Quantum Model)</vt:lpstr>
      <vt:lpstr>PowerPoint Presentation</vt:lpstr>
      <vt:lpstr>PowerPoint Presentation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Geneva Baker</dc:creator>
  <cp:keywords/>
  <dc:description/>
  <cp:lastModifiedBy>cthomason@wcpschools.wcpss.local</cp:lastModifiedBy>
  <cp:revision>32</cp:revision>
  <dcterms:created xsi:type="dcterms:W3CDTF">2007-10-09T01:14:18Z</dcterms:created>
  <dcterms:modified xsi:type="dcterms:W3CDTF">2019-09-19T12:39:08Z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</Properties>
</file>