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5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6946900" cy="92329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58025" y="692450"/>
            <a:ext cx="4631475" cy="3462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352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7336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810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9126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220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14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7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1634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267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9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66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0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988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1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151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21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130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3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8294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4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296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5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5520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6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175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7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392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8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3090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9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8871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0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9827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1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619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2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53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106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3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250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4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86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5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3523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6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7891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7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90714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562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9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1977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0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353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1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617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2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79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726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3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81517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44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41648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5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5821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46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0786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8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0985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9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7899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0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5670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1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4985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52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4005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53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20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46158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54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4833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5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0927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57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0687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58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52488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59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7280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60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87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558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326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0115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94675" y="4385625"/>
            <a:ext cx="5557500" cy="4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6450" cy="3462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452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6248400" y="6858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0" y="6858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6248400" y="6858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0" y="6858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24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20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8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24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20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8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6248400" y="6858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0" y="6858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6248400" y="6858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0" y="6858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6248400" y="6858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0" y="6858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6248400" y="6858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0" y="6858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3"/>
          </p:nvPr>
        </p:nvSpPr>
        <p:spPr>
          <a:xfrm>
            <a:off x="4648200" y="3467100"/>
            <a:ext cx="4038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6248400" y="6858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0" y="6858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57200" y="685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6248400" y="6858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0" y="6858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 rot="5400000">
            <a:off x="5410200" y="1905000"/>
            <a:ext cx="4495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 rot="5400000">
            <a:off x="1219200" y="-76200"/>
            <a:ext cx="44958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6248400" y="6858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0" y="6858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 rot="5400000">
            <a:off x="2781300" y="-723900"/>
            <a:ext cx="3581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6248400" y="6858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6858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  <a:defRPr sz="32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  <a:defRPr sz="2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  <a:defRPr sz="2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2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6248400" y="6858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0" y="6858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4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2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10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None/>
              <a:defRPr sz="9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6248400" y="6858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0" y="6858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248400" y="6858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90000"/>
              </a:lnSpc>
              <a:spcBef>
                <a:spcPts val="640"/>
              </a:spcBef>
              <a:spcAft>
                <a:spcPts val="64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0" y="6858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  <a:defRPr sz="1000" b="0" i="0" u="none" strike="noStrike" cap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•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–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"/>
              <a:buChar char="»"/>
              <a:defRPr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jp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jpg"/><Relationship Id="rId4" Type="http://schemas.openxmlformats.org/officeDocument/2006/relationships/image" Target="../media/image2.pn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2.jp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jpg"/><Relationship Id="rId4" Type="http://schemas.openxmlformats.org/officeDocument/2006/relationships/image" Target="../media/image2.png"/><Relationship Id="rId9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3.jp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4.jp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6.jp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jpg"/><Relationship Id="rId4" Type="http://schemas.openxmlformats.org/officeDocument/2006/relationships/image" Target="../media/image3.png"/><Relationship Id="rId9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8.jpg"/><Relationship Id="rId4" Type="http://schemas.openxmlformats.org/officeDocument/2006/relationships/image" Target="../media/image2.png"/><Relationship Id="rId9" Type="http://schemas.openxmlformats.org/officeDocument/2006/relationships/image" Target="../media/image27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8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1.jpg"/><Relationship Id="rId4" Type="http://schemas.openxmlformats.org/officeDocument/2006/relationships/image" Target="../media/image3.png"/><Relationship Id="rId9" Type="http://schemas.openxmlformats.org/officeDocument/2006/relationships/image" Target="../media/image28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13.jpg"/><Relationship Id="rId4" Type="http://schemas.openxmlformats.org/officeDocument/2006/relationships/image" Target="../media/image3.png"/><Relationship Id="rId9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8.jp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jp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21.jp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7.jp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7.jp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8.jpg"/><Relationship Id="rId7" Type="http://schemas.openxmlformats.org/officeDocument/2006/relationships/image" Target="../media/image5.png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38.jp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9.jp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jpg"/><Relationship Id="rId4" Type="http://schemas.openxmlformats.org/officeDocument/2006/relationships/image" Target="../media/image2.pn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jpg"/><Relationship Id="rId5" Type="http://schemas.openxmlformats.org/officeDocument/2006/relationships/image" Target="../media/image3.png"/><Relationship Id="rId10" Type="http://schemas.openxmlformats.org/officeDocument/2006/relationships/image" Target="../media/image10.jpg"/><Relationship Id="rId4" Type="http://schemas.openxmlformats.org/officeDocument/2006/relationships/image" Target="../media/image2.png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Intro-page 140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457200" y="1066800"/>
            <a:ext cx="391795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What You’ll Learn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1066800" y="1828800"/>
            <a:ext cx="70866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You will relate an atom’s interactions with other atoms to its structure.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1066800" y="3035300"/>
            <a:ext cx="73914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You will explain why water is important in life.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1066800" y="4254500"/>
            <a:ext cx="76200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You will compare the role of biomolecules in organisms.</a:t>
            </a:r>
            <a:endParaRPr/>
          </a:p>
        </p:txBody>
      </p:sp>
      <p:pic>
        <p:nvPicPr>
          <p:cNvPr id="87" name="Google Shape;87;p16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 descr="Intr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32187" y="38100"/>
            <a:ext cx="2079625" cy="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 descr="Chpt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31496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299" name="Google Shape;299;p25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5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5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5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5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5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5"/>
          <p:cNvSpPr txBox="1"/>
          <p:nvPr/>
        </p:nvSpPr>
        <p:spPr>
          <a:xfrm>
            <a:off x="557212" y="882650"/>
            <a:ext cx="790098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The Structure of an atom</a:t>
            </a:r>
            <a:endParaRPr/>
          </a:p>
        </p:txBody>
      </p:sp>
      <p:pic>
        <p:nvPicPr>
          <p:cNvPr id="306" name="Google Shape;306;p25" descr="Electron Cloud-nucleu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63675" y="2514600"/>
            <a:ext cx="480060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5"/>
          <p:cNvSpPr txBox="1"/>
          <p:nvPr/>
        </p:nvSpPr>
        <p:spPr>
          <a:xfrm>
            <a:off x="609600" y="3436937"/>
            <a:ext cx="134778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Nucleus</a:t>
            </a:r>
            <a:endParaRPr/>
          </a:p>
        </p:txBody>
      </p:sp>
      <p:sp>
        <p:nvSpPr>
          <p:cNvPr id="308" name="Google Shape;308;p25"/>
          <p:cNvSpPr txBox="1"/>
          <p:nvPr/>
        </p:nvSpPr>
        <p:spPr>
          <a:xfrm>
            <a:off x="609600" y="4351337"/>
            <a:ext cx="1844675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Electron energy levels</a:t>
            </a:r>
            <a:endParaRPr/>
          </a:p>
        </p:txBody>
      </p:sp>
      <p:sp>
        <p:nvSpPr>
          <p:cNvPr id="309" name="Google Shape;309;p25"/>
          <p:cNvSpPr txBox="1"/>
          <p:nvPr/>
        </p:nvSpPr>
        <p:spPr>
          <a:xfrm>
            <a:off x="609600" y="1447800"/>
            <a:ext cx="7924800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Times"/>
              <a:buChar char="•"/>
            </a:pPr>
            <a:r>
              <a:rPr lang="en-US" sz="31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 region of space surrounding the nucleus contains extremely small, negatively charged particles called electrons (</a:t>
            </a:r>
            <a:r>
              <a:rPr lang="en-US" sz="3100" b="0" i="1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</a:t>
            </a:r>
            <a:r>
              <a:rPr lang="en-US" sz="3100" b="0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lang="en-US" sz="31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/>
          </a:p>
        </p:txBody>
      </p:sp>
      <p:sp>
        <p:nvSpPr>
          <p:cNvPr id="310" name="Google Shape;310;p25"/>
          <p:cNvSpPr txBox="1"/>
          <p:nvPr/>
        </p:nvSpPr>
        <p:spPr>
          <a:xfrm>
            <a:off x="5486400" y="3200400"/>
            <a:ext cx="3124200" cy="179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Times"/>
              <a:buChar char="•"/>
            </a:pPr>
            <a:r>
              <a:rPr lang="en-US" sz="31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This region of space is referred to as an electron cloud.</a:t>
            </a:r>
            <a:endParaRPr/>
          </a:p>
        </p:txBody>
      </p:sp>
      <p:pic>
        <p:nvPicPr>
          <p:cNvPr id="311" name="Google Shape;311;p25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25"/>
          <p:cNvCxnSpPr/>
          <p:nvPr/>
        </p:nvCxnSpPr>
        <p:spPr>
          <a:xfrm>
            <a:off x="1905000" y="3733800"/>
            <a:ext cx="1905000" cy="6858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3" name="Google Shape;313;p25"/>
          <p:cNvCxnSpPr/>
          <p:nvPr/>
        </p:nvCxnSpPr>
        <p:spPr>
          <a:xfrm rot="10800000" flipH="1">
            <a:off x="1752600" y="4572000"/>
            <a:ext cx="1219200" cy="457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4" name="Google Shape;314;p25"/>
          <p:cNvCxnSpPr/>
          <p:nvPr/>
        </p:nvCxnSpPr>
        <p:spPr>
          <a:xfrm>
            <a:off x="1752600" y="5029200"/>
            <a:ext cx="18288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 txBox="1">
            <a:spLocks noGrp="1"/>
          </p:cNvSpPr>
          <p:nvPr>
            <p:ph type="title"/>
          </p:nvPr>
        </p:nvSpPr>
        <p:spPr>
          <a:xfrm>
            <a:off x="914400" y="6888162"/>
            <a:ext cx="8229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320" name="Google Shape;320;p26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6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6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6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6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6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6"/>
          <p:cNvSpPr txBox="1"/>
          <p:nvPr/>
        </p:nvSpPr>
        <p:spPr>
          <a:xfrm>
            <a:off x="557212" y="1111250"/>
            <a:ext cx="790098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The Structure of an atom</a:t>
            </a:r>
            <a:endParaRPr/>
          </a:p>
        </p:txBody>
      </p:sp>
      <p:sp>
        <p:nvSpPr>
          <p:cNvPr id="327" name="Google Shape;327;p26"/>
          <p:cNvSpPr txBox="1"/>
          <p:nvPr/>
        </p:nvSpPr>
        <p:spPr>
          <a:xfrm>
            <a:off x="685800" y="1793875"/>
            <a:ext cx="79248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Because opposites attract, the negatively charged electrons are held in the electron cloud by the positively charged nucleus.</a:t>
            </a:r>
            <a:endParaRPr/>
          </a:p>
        </p:txBody>
      </p:sp>
      <p:pic>
        <p:nvPicPr>
          <p:cNvPr id="328" name="Google Shape;328;p26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838200" y="6980237"/>
            <a:ext cx="83058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334" name="Google Shape;334;p27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7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7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7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7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7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7"/>
          <p:cNvSpPr txBox="1"/>
          <p:nvPr/>
        </p:nvSpPr>
        <p:spPr>
          <a:xfrm>
            <a:off x="557212" y="1066800"/>
            <a:ext cx="454818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Electron energy levels</a:t>
            </a:r>
            <a:endParaRPr/>
          </a:p>
        </p:txBody>
      </p:sp>
      <p:pic>
        <p:nvPicPr>
          <p:cNvPr id="341" name="Google Shape;341;p27" descr="electron energy leve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33800" y="7620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 txBox="1"/>
          <p:nvPr/>
        </p:nvSpPr>
        <p:spPr>
          <a:xfrm>
            <a:off x="609600" y="1752600"/>
            <a:ext cx="3657600" cy="18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Electrons exist around the nucleus in regions known as energy levels. </a:t>
            </a:r>
            <a:endParaRPr/>
          </a:p>
        </p:txBody>
      </p:sp>
      <p:sp>
        <p:nvSpPr>
          <p:cNvPr id="343" name="Google Shape;343;p27"/>
          <p:cNvSpPr txBox="1"/>
          <p:nvPr/>
        </p:nvSpPr>
        <p:spPr>
          <a:xfrm>
            <a:off x="609600" y="3962400"/>
            <a:ext cx="7543800" cy="18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 first energy level can  hold only two electrons.  The second level can hold a maximum of eight electrons.  The third level can hold up to 18 electrons.</a:t>
            </a:r>
            <a:r>
              <a:rPr lang="en-US" sz="31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pic>
        <p:nvPicPr>
          <p:cNvPr id="344" name="Google Shape;344;p27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7"/>
          <p:cNvSpPr txBox="1"/>
          <p:nvPr/>
        </p:nvSpPr>
        <p:spPr>
          <a:xfrm>
            <a:off x="7135812" y="831850"/>
            <a:ext cx="9334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Nucleus</a:t>
            </a:r>
            <a:endParaRPr/>
          </a:p>
        </p:txBody>
      </p:sp>
      <p:sp>
        <p:nvSpPr>
          <p:cNvPr id="346" name="Google Shape;346;p27"/>
          <p:cNvSpPr txBox="1"/>
          <p:nvPr/>
        </p:nvSpPr>
        <p:spPr>
          <a:xfrm>
            <a:off x="7364412" y="1104900"/>
            <a:ext cx="1350962" cy="31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6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8 protons (p+)</a:t>
            </a:r>
            <a:endParaRPr/>
          </a:p>
        </p:txBody>
      </p:sp>
      <p:sp>
        <p:nvSpPr>
          <p:cNvPr id="347" name="Google Shape;347;p27"/>
          <p:cNvSpPr txBox="1"/>
          <p:nvPr/>
        </p:nvSpPr>
        <p:spPr>
          <a:xfrm>
            <a:off x="7366000" y="1312862"/>
            <a:ext cx="1397000" cy="31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6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8 neutrons (n</a:t>
            </a:r>
            <a:r>
              <a:rPr lang="en-US" sz="1600" b="0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0</a:t>
            </a:r>
            <a:r>
              <a:rPr lang="en-US" sz="16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/>
          </a:p>
        </p:txBody>
      </p:sp>
      <p:sp>
        <p:nvSpPr>
          <p:cNvPr id="348" name="Google Shape;348;p27"/>
          <p:cNvSpPr txBox="1"/>
          <p:nvPr/>
        </p:nvSpPr>
        <p:spPr>
          <a:xfrm>
            <a:off x="6929437" y="3459162"/>
            <a:ext cx="14192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Oxygen atom</a:t>
            </a:r>
            <a:endParaRPr/>
          </a:p>
        </p:txBody>
      </p:sp>
      <p:cxnSp>
        <p:nvCxnSpPr>
          <p:cNvPr id="349" name="Google Shape;349;p27"/>
          <p:cNvCxnSpPr/>
          <p:nvPr/>
        </p:nvCxnSpPr>
        <p:spPr>
          <a:xfrm rot="10800000">
            <a:off x="7162800" y="812800"/>
            <a:ext cx="304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50" name="Google Shape;350;p27"/>
          <p:cNvCxnSpPr/>
          <p:nvPr/>
        </p:nvCxnSpPr>
        <p:spPr>
          <a:xfrm rot="10800000">
            <a:off x="7162800" y="1638300"/>
            <a:ext cx="304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51" name="Google Shape;351;p27"/>
          <p:cNvCxnSpPr/>
          <p:nvPr/>
        </p:nvCxnSpPr>
        <p:spPr>
          <a:xfrm>
            <a:off x="7162800" y="812800"/>
            <a:ext cx="0" cy="838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52" name="Google Shape;352;p27"/>
          <p:cNvCxnSpPr/>
          <p:nvPr/>
        </p:nvCxnSpPr>
        <p:spPr>
          <a:xfrm flipH="1">
            <a:off x="6019800" y="1143000"/>
            <a:ext cx="1143000" cy="12954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>
            <a:spLocks noGrp="1"/>
          </p:cNvSpPr>
          <p:nvPr>
            <p:ph type="title"/>
          </p:nvPr>
        </p:nvSpPr>
        <p:spPr>
          <a:xfrm>
            <a:off x="10668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sp>
        <p:nvSpPr>
          <p:cNvPr id="358" name="Google Shape;358;p28"/>
          <p:cNvSpPr txBox="1"/>
          <p:nvPr/>
        </p:nvSpPr>
        <p:spPr>
          <a:xfrm>
            <a:off x="7162800" y="1447800"/>
            <a:ext cx="685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28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8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8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8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8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8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8"/>
          <p:cNvSpPr txBox="1"/>
          <p:nvPr/>
        </p:nvSpPr>
        <p:spPr>
          <a:xfrm>
            <a:off x="557212" y="882650"/>
            <a:ext cx="790098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Electron energy levels</a:t>
            </a:r>
            <a:endParaRPr/>
          </a:p>
        </p:txBody>
      </p:sp>
      <p:sp>
        <p:nvSpPr>
          <p:cNvPr id="366" name="Google Shape;366;p28"/>
          <p:cNvSpPr txBox="1"/>
          <p:nvPr/>
        </p:nvSpPr>
        <p:spPr>
          <a:xfrm>
            <a:off x="609600" y="1676400"/>
            <a:ext cx="74676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Atoms contain equal numbers of electrons and protons; therefore, they have no net charge.</a:t>
            </a:r>
            <a:endParaRPr/>
          </a:p>
        </p:txBody>
      </p:sp>
      <p:pic>
        <p:nvPicPr>
          <p:cNvPr id="367" name="Google Shape;367;p28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"/>
          <p:cNvSpPr txBox="1">
            <a:spLocks noGrp="1"/>
          </p:cNvSpPr>
          <p:nvPr>
            <p:ph type="title"/>
          </p:nvPr>
        </p:nvSpPr>
        <p:spPr>
          <a:xfrm>
            <a:off x="914400" y="6873875"/>
            <a:ext cx="822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373" name="Google Shape;373;p29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9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9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9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9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9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9"/>
          <p:cNvSpPr txBox="1"/>
          <p:nvPr/>
        </p:nvSpPr>
        <p:spPr>
          <a:xfrm>
            <a:off x="609600" y="1752600"/>
            <a:ext cx="7924800" cy="150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Atoms of the same element always have the      	same number of protons but may contain 		different numbers of neutrons.</a:t>
            </a:r>
            <a:endParaRPr/>
          </a:p>
        </p:txBody>
      </p:sp>
      <p:sp>
        <p:nvSpPr>
          <p:cNvPr id="380" name="Google Shape;380;p29"/>
          <p:cNvSpPr txBox="1"/>
          <p:nvPr/>
        </p:nvSpPr>
        <p:spPr>
          <a:xfrm>
            <a:off x="565150" y="990600"/>
            <a:ext cx="46164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Isotopes of an Element</a:t>
            </a:r>
            <a:endParaRPr/>
          </a:p>
        </p:txBody>
      </p:sp>
      <p:sp>
        <p:nvSpPr>
          <p:cNvPr id="381" name="Google Shape;381;p29"/>
          <p:cNvSpPr txBox="1"/>
          <p:nvPr/>
        </p:nvSpPr>
        <p:spPr>
          <a:xfrm>
            <a:off x="609600" y="3298825"/>
            <a:ext cx="7924800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Atoms of the same element that have 			different numbers of neutrons are called 		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isotopes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of that element.</a:t>
            </a:r>
            <a:endParaRPr/>
          </a:p>
        </p:txBody>
      </p:sp>
      <p:pic>
        <p:nvPicPr>
          <p:cNvPr id="382" name="Google Shape;382;p29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388" name="Google Shape;388;p30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0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0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0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0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0"/>
          <p:cNvSpPr txBox="1"/>
          <p:nvPr/>
        </p:nvSpPr>
        <p:spPr>
          <a:xfrm>
            <a:off x="609600" y="1600200"/>
            <a:ext cx="7924800" cy="180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compound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is a substance that is composed 	of atoms of two or more different elements 	that are chemically combined.</a:t>
            </a:r>
            <a:endParaRPr/>
          </a:p>
          <a:p>
            <a:pPr marL="0" marR="0" lvl="0" indent="203200" algn="l" rtl="0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95" name="Google Shape;395;p30"/>
          <p:cNvSpPr txBox="1"/>
          <p:nvPr/>
        </p:nvSpPr>
        <p:spPr>
          <a:xfrm>
            <a:off x="914400" y="881525"/>
            <a:ext cx="6696000" cy="585900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Compounds and Bonding</a:t>
            </a:r>
            <a:endParaRPr/>
          </a:p>
        </p:txBody>
      </p:sp>
      <p:sp>
        <p:nvSpPr>
          <p:cNvPr id="396" name="Google Shape;396;p30"/>
          <p:cNvSpPr txBox="1"/>
          <p:nvPr/>
        </p:nvSpPr>
        <p:spPr>
          <a:xfrm>
            <a:off x="609600" y="3184525"/>
            <a:ext cx="3505200" cy="273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Table salt 	(NaCl) 	is a compound 		composed of the 	elements sodium 	and chlorine.</a:t>
            </a:r>
            <a:endParaRPr/>
          </a:p>
          <a:p>
            <a:pPr marL="0" marR="0" lvl="0" indent="203200" algn="l" rtl="0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97" name="Google Shape;397;p30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0" descr="C06-02P sal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53000" y="3048000"/>
            <a:ext cx="231775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404" name="Google Shape;404;p31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1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1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1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1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1"/>
          <p:cNvSpPr txBox="1"/>
          <p:nvPr/>
        </p:nvSpPr>
        <p:spPr>
          <a:xfrm>
            <a:off x="609600" y="1828800"/>
            <a:ext cx="79248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Atoms combine with other atoms only when the resulting compound is more stable than the individual atoms.</a:t>
            </a:r>
            <a:endParaRPr/>
          </a:p>
        </p:txBody>
      </p:sp>
      <p:sp>
        <p:nvSpPr>
          <p:cNvPr id="411" name="Google Shape;411;p31"/>
          <p:cNvSpPr txBox="1"/>
          <p:nvPr/>
        </p:nvSpPr>
        <p:spPr>
          <a:xfrm>
            <a:off x="565150" y="1066800"/>
            <a:ext cx="5403850" cy="590550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How covalent bonds form:</a:t>
            </a:r>
            <a:endParaRPr/>
          </a:p>
        </p:txBody>
      </p:sp>
      <p:sp>
        <p:nvSpPr>
          <p:cNvPr id="412" name="Google Shape;412;p31"/>
          <p:cNvSpPr txBox="1"/>
          <p:nvPr/>
        </p:nvSpPr>
        <p:spPr>
          <a:xfrm>
            <a:off x="609600" y="3375025"/>
            <a:ext cx="80772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For many elements, an atom becomes stable 	when its outermost energy level is full.</a:t>
            </a:r>
            <a:endParaRPr/>
          </a:p>
        </p:txBody>
      </p:sp>
      <p:sp>
        <p:nvSpPr>
          <p:cNvPr id="413" name="Google Shape;413;p31"/>
          <p:cNvSpPr txBox="1"/>
          <p:nvPr/>
        </p:nvSpPr>
        <p:spPr>
          <a:xfrm>
            <a:off x="609600" y="4518025"/>
            <a:ext cx="7086600" cy="106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Sharing electrons with other atoms is 		one way for elements to become stable.</a:t>
            </a:r>
            <a:endParaRPr/>
          </a:p>
        </p:txBody>
      </p:sp>
      <p:pic>
        <p:nvPicPr>
          <p:cNvPr id="414" name="Google Shape;414;p31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2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420" name="Google Shape;420;p32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2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2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2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2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2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2"/>
          <p:cNvSpPr txBox="1"/>
          <p:nvPr/>
        </p:nvSpPr>
        <p:spPr>
          <a:xfrm>
            <a:off x="609600" y="1390650"/>
            <a:ext cx="3733800" cy="275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Two hydrogen 		atoms can combine with each 	other    	by sharing their 	electrons, so each atom becomes stable.</a:t>
            </a:r>
            <a:endParaRPr/>
          </a:p>
        </p:txBody>
      </p:sp>
      <p:sp>
        <p:nvSpPr>
          <p:cNvPr id="427" name="Google Shape;427;p32"/>
          <p:cNvSpPr txBox="1"/>
          <p:nvPr/>
        </p:nvSpPr>
        <p:spPr>
          <a:xfrm>
            <a:off x="565150" y="762000"/>
            <a:ext cx="52006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How covalent bonds form</a:t>
            </a:r>
            <a:endParaRPr/>
          </a:p>
        </p:txBody>
      </p:sp>
      <p:pic>
        <p:nvPicPr>
          <p:cNvPr id="428" name="Google Shape;428;p32" descr="Hydrogen Ato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27462" y="1620837"/>
            <a:ext cx="5011737" cy="401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2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2"/>
          <p:cNvSpPr txBox="1"/>
          <p:nvPr/>
        </p:nvSpPr>
        <p:spPr>
          <a:xfrm>
            <a:off x="4953000" y="1789112"/>
            <a:ext cx="266700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4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Hydrogen molecule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3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436" name="Google Shape;436;p33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3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3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3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3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3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3"/>
          <p:cNvSpPr txBox="1"/>
          <p:nvPr/>
        </p:nvSpPr>
        <p:spPr>
          <a:xfrm>
            <a:off x="565150" y="914400"/>
            <a:ext cx="52006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How covalent bonds form</a:t>
            </a:r>
            <a:endParaRPr/>
          </a:p>
        </p:txBody>
      </p:sp>
      <p:sp>
        <p:nvSpPr>
          <p:cNvPr id="443" name="Google Shape;443;p33"/>
          <p:cNvSpPr txBox="1"/>
          <p:nvPr/>
        </p:nvSpPr>
        <p:spPr>
          <a:xfrm>
            <a:off x="609600" y="1600200"/>
            <a:ext cx="3200400" cy="41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 attraction of the positively 	charged nuclei 	for the shared, 	negatively 		charged 			electrons holds 	the atoms 			together.</a:t>
            </a:r>
            <a:endParaRPr/>
          </a:p>
        </p:txBody>
      </p:sp>
      <p:pic>
        <p:nvPicPr>
          <p:cNvPr id="444" name="Google Shape;444;p33" descr="Hydrogen Atom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05200" y="1714500"/>
            <a:ext cx="5638800" cy="38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3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3"/>
          <p:cNvSpPr txBox="1"/>
          <p:nvPr/>
        </p:nvSpPr>
        <p:spPr>
          <a:xfrm>
            <a:off x="4953000" y="1865312"/>
            <a:ext cx="266700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4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Hydrogen molecule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34" descr="covalent bo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8187" y="1355725"/>
            <a:ext cx="4292700" cy="40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4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453" name="Google Shape;453;p34" descr="New previo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4" descr="New TO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4" descr="New nex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4" descr="hel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4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4" descr="section 1 titl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4"/>
          <p:cNvSpPr txBox="1"/>
          <p:nvPr/>
        </p:nvSpPr>
        <p:spPr>
          <a:xfrm>
            <a:off x="609600" y="1371600"/>
            <a:ext cx="3124200" cy="186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covalent bond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occurs when                    electrons ar</a:t>
            </a:r>
            <a:r>
              <a:rPr lang="en-US" sz="32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 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shared.</a:t>
            </a:r>
            <a:endParaRPr/>
          </a:p>
        </p:txBody>
      </p:sp>
      <p:sp>
        <p:nvSpPr>
          <p:cNvPr id="460" name="Google Shape;460;p34"/>
          <p:cNvSpPr txBox="1"/>
          <p:nvPr/>
        </p:nvSpPr>
        <p:spPr>
          <a:xfrm>
            <a:off x="565150" y="838200"/>
            <a:ext cx="7740600" cy="585900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How covalent bonds form:</a:t>
            </a:r>
            <a:endParaRPr/>
          </a:p>
        </p:txBody>
      </p:sp>
      <p:sp>
        <p:nvSpPr>
          <p:cNvPr id="461" name="Google Shape;461;p34"/>
          <p:cNvSpPr txBox="1"/>
          <p:nvPr/>
        </p:nvSpPr>
        <p:spPr>
          <a:xfrm>
            <a:off x="609600" y="3276600"/>
            <a:ext cx="3581400" cy="272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molecule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is a 	group of atoms 	held together by 	covalent bonds.    	It has no overall 	charge.</a:t>
            </a:r>
            <a:endParaRPr/>
          </a:p>
        </p:txBody>
      </p:sp>
      <p:pic>
        <p:nvPicPr>
          <p:cNvPr id="462" name="Google Shape;462;p34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4"/>
          <p:cNvSpPr txBox="1"/>
          <p:nvPr/>
        </p:nvSpPr>
        <p:spPr>
          <a:xfrm>
            <a:off x="4724400" y="4724400"/>
            <a:ext cx="15240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4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Water molecule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914400" y="6888162"/>
            <a:ext cx="8229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6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6.1 Section Objectives – page 141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533400" y="1739900"/>
            <a:ext cx="80010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Relate the structure of an atom to the identity of elements.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457200" y="868362"/>
            <a:ext cx="7924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Objectives:</a:t>
            </a:r>
            <a:r>
              <a:rPr lang="en-US" sz="3600" b="1" i="0" u="none" strike="noStrike" cap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515937" y="3070225"/>
            <a:ext cx="7866062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Relate the formation of covalent  and ionic chemical bonds to the stability of atoms.</a:t>
            </a:r>
            <a:endParaRPr/>
          </a:p>
        </p:txBody>
      </p:sp>
      <p:pic>
        <p:nvPicPr>
          <p:cNvPr id="102" name="Google Shape;102;p17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469" name="Google Shape;469;p35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5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5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5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5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5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5"/>
          <p:cNvSpPr txBox="1"/>
          <p:nvPr/>
        </p:nvSpPr>
        <p:spPr>
          <a:xfrm>
            <a:off x="609600" y="1565275"/>
            <a:ext cx="7924800" cy="186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An atom (or group of atoms) that gains or 	loses electrons has an electrical charge is 	called an ion.  An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ion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is a charged particle 	made of atoms.</a:t>
            </a:r>
            <a:endParaRPr/>
          </a:p>
        </p:txBody>
      </p:sp>
      <p:sp>
        <p:nvSpPr>
          <p:cNvPr id="476" name="Google Shape;476;p35"/>
          <p:cNvSpPr txBox="1"/>
          <p:nvPr/>
        </p:nvSpPr>
        <p:spPr>
          <a:xfrm>
            <a:off x="565150" y="914400"/>
            <a:ext cx="4711700" cy="590550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How ionic bonds form:</a:t>
            </a:r>
            <a:endParaRPr/>
          </a:p>
        </p:txBody>
      </p:sp>
      <p:sp>
        <p:nvSpPr>
          <p:cNvPr id="477" name="Google Shape;477;p35"/>
          <p:cNvSpPr txBox="1"/>
          <p:nvPr/>
        </p:nvSpPr>
        <p:spPr>
          <a:xfrm>
            <a:off x="609600" y="3584575"/>
            <a:ext cx="3581400" cy="237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 attractive 		force between two 	ions of   opposite 	charge is known as 	an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ionic bond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.  </a:t>
            </a:r>
            <a:endParaRPr/>
          </a:p>
        </p:txBody>
      </p:sp>
      <p:pic>
        <p:nvPicPr>
          <p:cNvPr id="478" name="Google Shape;478;p35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5" descr="Fig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62400" y="3446462"/>
            <a:ext cx="4654550" cy="167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36" descr="Fig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124200"/>
            <a:ext cx="7620000" cy="27384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6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486" name="Google Shape;486;p36" descr="New previo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6" descr="New TO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6" descr="New nex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6" descr="hel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6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6" descr="section 1 titl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6"/>
          <p:cNvSpPr txBox="1"/>
          <p:nvPr/>
        </p:nvSpPr>
        <p:spPr>
          <a:xfrm>
            <a:off x="609600" y="1600200"/>
            <a:ext cx="7924800" cy="186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Chemical reactions occur when bonds are 		formed or broken, causing substances to 		recombine into different substances.</a:t>
            </a:r>
            <a:endParaRPr/>
          </a:p>
          <a:p>
            <a:pPr marL="0" marR="0" lvl="0" indent="203200" algn="l" rtl="0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93" name="Google Shape;493;p36"/>
          <p:cNvSpPr txBox="1"/>
          <p:nvPr/>
        </p:nvSpPr>
        <p:spPr>
          <a:xfrm>
            <a:off x="565150" y="914400"/>
            <a:ext cx="40576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Chemical Reactions</a:t>
            </a:r>
            <a:endParaRPr/>
          </a:p>
        </p:txBody>
      </p:sp>
      <p:pic>
        <p:nvPicPr>
          <p:cNvPr id="494" name="Google Shape;494;p36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36"/>
          <p:cNvSpPr txBox="1"/>
          <p:nvPr/>
        </p:nvSpPr>
        <p:spPr>
          <a:xfrm>
            <a:off x="460375" y="2965450"/>
            <a:ext cx="7142162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6"/>
          <p:cNvSpPr txBox="1"/>
          <p:nvPr/>
        </p:nvSpPr>
        <p:spPr>
          <a:xfrm>
            <a:off x="5410200" y="3138487"/>
            <a:ext cx="12763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0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Ionic bond</a:t>
            </a:r>
            <a:endParaRPr/>
          </a:p>
        </p:txBody>
      </p:sp>
      <p:sp>
        <p:nvSpPr>
          <p:cNvPr id="497" name="Google Shape;497;p36"/>
          <p:cNvSpPr txBox="1"/>
          <p:nvPr/>
        </p:nvSpPr>
        <p:spPr>
          <a:xfrm>
            <a:off x="2365375" y="3328987"/>
            <a:ext cx="35718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400" b="1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498" name="Google Shape;498;p36"/>
          <p:cNvSpPr txBox="1"/>
          <p:nvPr/>
        </p:nvSpPr>
        <p:spPr>
          <a:xfrm>
            <a:off x="635000" y="5483225"/>
            <a:ext cx="14859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1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Sodium atom</a:t>
            </a:r>
            <a:endParaRPr/>
          </a:p>
        </p:txBody>
      </p:sp>
      <p:sp>
        <p:nvSpPr>
          <p:cNvPr id="499" name="Google Shape;499;p36"/>
          <p:cNvSpPr txBox="1"/>
          <p:nvPr/>
        </p:nvSpPr>
        <p:spPr>
          <a:xfrm>
            <a:off x="2159000" y="5478462"/>
            <a:ext cx="3286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000" b="1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500" name="Google Shape;500;p36"/>
          <p:cNvSpPr txBox="1"/>
          <p:nvPr/>
        </p:nvSpPr>
        <p:spPr>
          <a:xfrm>
            <a:off x="2562225" y="5468937"/>
            <a:ext cx="16002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1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Chlorine atom</a:t>
            </a:r>
            <a:endParaRPr/>
          </a:p>
        </p:txBody>
      </p:sp>
      <p:sp>
        <p:nvSpPr>
          <p:cNvPr id="501" name="Google Shape;501;p36"/>
          <p:cNvSpPr txBox="1"/>
          <p:nvPr/>
        </p:nvSpPr>
        <p:spPr>
          <a:xfrm>
            <a:off x="4764087" y="5435600"/>
            <a:ext cx="1408112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1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Sodium</a:t>
            </a:r>
            <a:r>
              <a:rPr lang="en-US" sz="1800" b="1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r>
              <a:rPr lang="en-US" sz="1800" b="1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Ion</a:t>
            </a:r>
            <a:endParaRPr/>
          </a:p>
        </p:txBody>
      </p:sp>
      <p:sp>
        <p:nvSpPr>
          <p:cNvPr id="502" name="Google Shape;502;p36"/>
          <p:cNvSpPr txBox="1"/>
          <p:nvPr/>
        </p:nvSpPr>
        <p:spPr>
          <a:xfrm>
            <a:off x="6170612" y="5457825"/>
            <a:ext cx="3286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000" b="1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503" name="Google Shape;503;p36"/>
          <p:cNvSpPr txBox="1"/>
          <p:nvPr/>
        </p:nvSpPr>
        <p:spPr>
          <a:xfrm>
            <a:off x="6502400" y="5435600"/>
            <a:ext cx="15621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1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Chlorine</a:t>
            </a:r>
            <a:r>
              <a:rPr lang="en-US" sz="1800" b="1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―</a:t>
            </a: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ion</a:t>
            </a:r>
            <a:endParaRPr/>
          </a:p>
        </p:txBody>
      </p:sp>
      <p:sp>
        <p:nvSpPr>
          <p:cNvPr id="504" name="Google Shape;504;p36"/>
          <p:cNvSpPr txBox="1"/>
          <p:nvPr/>
        </p:nvSpPr>
        <p:spPr>
          <a:xfrm>
            <a:off x="546100" y="4953000"/>
            <a:ext cx="15113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Na atom: 11</a:t>
            </a:r>
            <a:r>
              <a:rPr lang="en-US" sz="1800" b="0" i="1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</a:t>
            </a:r>
            <a:r>
              <a:rPr lang="en-US" sz="1800" b="0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505" name="Google Shape;505;p36"/>
          <p:cNvSpPr txBox="1"/>
          <p:nvPr/>
        </p:nvSpPr>
        <p:spPr>
          <a:xfrm>
            <a:off x="1371600" y="5197475"/>
            <a:ext cx="7810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11</a:t>
            </a:r>
            <a:r>
              <a:rPr lang="en-US" sz="1800" b="0" i="1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 </a:t>
            </a:r>
            <a:r>
              <a:rPr lang="en-US" sz="1800" b="1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―</a:t>
            </a:r>
            <a:endParaRPr/>
          </a:p>
        </p:txBody>
      </p:sp>
      <p:sp>
        <p:nvSpPr>
          <p:cNvPr id="506" name="Google Shape;506;p36"/>
          <p:cNvSpPr txBox="1"/>
          <p:nvPr/>
        </p:nvSpPr>
        <p:spPr>
          <a:xfrm>
            <a:off x="2654300" y="4953000"/>
            <a:ext cx="14605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Cl atom: 17</a:t>
            </a:r>
            <a:r>
              <a:rPr lang="en-US" sz="1800" b="0" i="1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</a:t>
            </a:r>
            <a:r>
              <a:rPr lang="en-US" sz="1800" b="0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507" name="Google Shape;507;p36"/>
          <p:cNvSpPr txBox="1"/>
          <p:nvPr/>
        </p:nvSpPr>
        <p:spPr>
          <a:xfrm>
            <a:off x="3479800" y="5222875"/>
            <a:ext cx="7239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17</a:t>
            </a:r>
            <a:r>
              <a:rPr lang="en-US" sz="1800" b="0" i="1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 </a:t>
            </a:r>
            <a:r>
              <a:rPr lang="en-US" sz="1800" b="1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―</a:t>
            </a:r>
            <a:endParaRPr/>
          </a:p>
        </p:txBody>
      </p:sp>
      <p:sp>
        <p:nvSpPr>
          <p:cNvPr id="508" name="Google Shape;508;p36"/>
          <p:cNvSpPr txBox="1"/>
          <p:nvPr/>
        </p:nvSpPr>
        <p:spPr>
          <a:xfrm>
            <a:off x="4724400" y="4800600"/>
            <a:ext cx="14351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Na</a:t>
            </a:r>
            <a:r>
              <a:rPr lang="en-US" sz="1800" b="0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r>
              <a:rPr lang="en-US" sz="1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ion: 11</a:t>
            </a:r>
            <a:r>
              <a:rPr lang="en-US" sz="1800" b="0" i="1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</a:t>
            </a:r>
            <a:r>
              <a:rPr lang="en-US" sz="1800" b="0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509" name="Google Shape;509;p36"/>
          <p:cNvSpPr txBox="1"/>
          <p:nvPr/>
        </p:nvSpPr>
        <p:spPr>
          <a:xfrm>
            <a:off x="5549900" y="5070475"/>
            <a:ext cx="7239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10</a:t>
            </a:r>
            <a:r>
              <a:rPr lang="en-US" sz="1800" b="0" i="1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 </a:t>
            </a:r>
            <a:r>
              <a:rPr lang="en-US" sz="1800" b="1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―</a:t>
            </a:r>
            <a:endParaRPr/>
          </a:p>
        </p:txBody>
      </p:sp>
      <p:sp>
        <p:nvSpPr>
          <p:cNvPr id="510" name="Google Shape;510;p36"/>
          <p:cNvSpPr txBox="1"/>
          <p:nvPr/>
        </p:nvSpPr>
        <p:spPr>
          <a:xfrm>
            <a:off x="6400800" y="4953000"/>
            <a:ext cx="15240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Cl</a:t>
            </a:r>
            <a:r>
              <a:rPr lang="en-US" sz="1800" b="1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― </a:t>
            </a:r>
            <a:r>
              <a:rPr lang="en-US" sz="1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ion: 17</a:t>
            </a:r>
            <a:r>
              <a:rPr lang="en-US" sz="1800" b="0" i="1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</a:t>
            </a:r>
            <a:r>
              <a:rPr lang="en-US" sz="1800" b="0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511" name="Google Shape;511;p36"/>
          <p:cNvSpPr txBox="1"/>
          <p:nvPr/>
        </p:nvSpPr>
        <p:spPr>
          <a:xfrm>
            <a:off x="7200900" y="5181600"/>
            <a:ext cx="7239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18</a:t>
            </a:r>
            <a:r>
              <a:rPr lang="en-US" sz="1800" b="0" i="1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 </a:t>
            </a:r>
            <a:r>
              <a:rPr lang="en-US" sz="1800" b="1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―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7"/>
          <p:cNvSpPr txBox="1"/>
          <p:nvPr/>
        </p:nvSpPr>
        <p:spPr>
          <a:xfrm>
            <a:off x="609600" y="1641475"/>
            <a:ext cx="8077200" cy="286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All of the chemical reactions that occur within an organism are referred to as that organism’s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metabolism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/>
          </a:p>
          <a:p>
            <a:pPr marL="0" marR="0" lvl="0" indent="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 shorthand way of showing a chemical reaction is called a chemical equation.  </a:t>
            </a:r>
            <a:endParaRPr/>
          </a:p>
        </p:txBody>
      </p:sp>
      <p:sp>
        <p:nvSpPr>
          <p:cNvPr id="517" name="Google Shape;517;p37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518" name="Google Shape;518;p37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7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7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7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7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7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7"/>
          <p:cNvSpPr txBox="1"/>
          <p:nvPr/>
        </p:nvSpPr>
        <p:spPr>
          <a:xfrm>
            <a:off x="565150" y="914400"/>
            <a:ext cx="40576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Chemical Reactions</a:t>
            </a:r>
            <a:endParaRPr/>
          </a:p>
        </p:txBody>
      </p:sp>
      <p:pic>
        <p:nvPicPr>
          <p:cNvPr id="525" name="Google Shape;525;p37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8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531" name="Google Shape;531;p38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8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8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8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8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8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38"/>
          <p:cNvSpPr txBox="1"/>
          <p:nvPr/>
        </p:nvSpPr>
        <p:spPr>
          <a:xfrm>
            <a:off x="609600" y="1500187"/>
            <a:ext cx="3962400" cy="169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In a chemical reaction, substances that undergo chemical reactions are called reactants.</a:t>
            </a:r>
            <a:endParaRPr/>
          </a:p>
        </p:txBody>
      </p:sp>
      <p:sp>
        <p:nvSpPr>
          <p:cNvPr id="538" name="Google Shape;538;p38"/>
          <p:cNvSpPr txBox="1"/>
          <p:nvPr/>
        </p:nvSpPr>
        <p:spPr>
          <a:xfrm>
            <a:off x="565150" y="914400"/>
            <a:ext cx="55689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Writing chemical equations</a:t>
            </a:r>
            <a:endParaRPr/>
          </a:p>
        </p:txBody>
      </p:sp>
      <p:sp>
        <p:nvSpPr>
          <p:cNvPr id="539" name="Google Shape;539;p38"/>
          <p:cNvSpPr txBox="1"/>
          <p:nvPr/>
        </p:nvSpPr>
        <p:spPr>
          <a:xfrm>
            <a:off x="565162" y="3269462"/>
            <a:ext cx="38100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Substances formed by chemical reactions 	are called products.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 compounds involved are shown by writing chemical formulas. </a:t>
            </a:r>
            <a:endParaRPr/>
          </a:p>
          <a:p>
            <a:pPr marL="0" marR="0" lvl="0" indent="177800" algn="l" rtl="0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540" name="Google Shape;540;p38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8" descr="C06-03P rusty can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10112" y="1905000"/>
            <a:ext cx="3962400" cy="26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9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547" name="Google Shape;547;p39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9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9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9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9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39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39"/>
          <p:cNvSpPr txBox="1"/>
          <p:nvPr/>
        </p:nvSpPr>
        <p:spPr>
          <a:xfrm>
            <a:off x="609600" y="1600200"/>
            <a:ext cx="79248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For example, a molecule of table sugar can be represented by the formula:    C</a:t>
            </a:r>
            <a:r>
              <a:rPr lang="en-US" sz="3200" b="0" i="0" u="none" baseline="-25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12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H</a:t>
            </a:r>
            <a:r>
              <a:rPr lang="en-US" sz="3200" b="0" i="0" u="none" baseline="-25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22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lang="en-US" sz="3200" b="0" i="0" u="none" baseline="-25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11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/>
          </a:p>
          <a:p>
            <a:pPr marL="0" marR="0" lvl="0" indent="203200" algn="l" rtl="0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54" name="Google Shape;554;p39"/>
          <p:cNvSpPr txBox="1"/>
          <p:nvPr/>
        </p:nvSpPr>
        <p:spPr>
          <a:xfrm>
            <a:off x="565150" y="914400"/>
            <a:ext cx="55689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Writing chemical equations</a:t>
            </a:r>
            <a:endParaRPr/>
          </a:p>
        </p:txBody>
      </p:sp>
      <p:sp>
        <p:nvSpPr>
          <p:cNvPr id="555" name="Google Shape;555;p39"/>
          <p:cNvSpPr txBox="1"/>
          <p:nvPr/>
        </p:nvSpPr>
        <p:spPr>
          <a:xfrm>
            <a:off x="609600" y="2971800"/>
            <a:ext cx="8077200" cy="186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The Law of Conservation of Matter states that atoms are neither created nor destroyed in chemical reactions. The atoms are simply rearranged.</a:t>
            </a:r>
            <a:endParaRPr/>
          </a:p>
        </p:txBody>
      </p:sp>
      <p:pic>
        <p:nvPicPr>
          <p:cNvPr id="556" name="Google Shape;556;p39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0"/>
          <p:cNvSpPr txBox="1"/>
          <p:nvPr/>
        </p:nvSpPr>
        <p:spPr>
          <a:xfrm>
            <a:off x="609600" y="1774825"/>
            <a:ext cx="7924800" cy="226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mixture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is a combination of substances in 	which the individual components retain their own properties, as no bonds are formed or          broken.</a:t>
            </a:r>
            <a:endParaRPr sz="3200" b="0" i="0" u="none" baseline="-250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203200" algn="l" rtl="0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baseline="-250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2" name="Google Shape;562;p40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563" name="Google Shape;563;p40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0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0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0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0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0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40"/>
          <p:cNvSpPr txBox="1"/>
          <p:nvPr/>
        </p:nvSpPr>
        <p:spPr>
          <a:xfrm>
            <a:off x="565150" y="914400"/>
            <a:ext cx="47307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Mixtures and Solutions</a:t>
            </a:r>
            <a:endParaRPr/>
          </a:p>
        </p:txBody>
      </p:sp>
      <p:sp>
        <p:nvSpPr>
          <p:cNvPr id="570" name="Google Shape;570;p40"/>
          <p:cNvSpPr txBox="1"/>
          <p:nvPr/>
        </p:nvSpPr>
        <p:spPr>
          <a:xfrm>
            <a:off x="609600" y="3903663"/>
            <a:ext cx="76200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Neither component of the mixture changes.</a:t>
            </a:r>
            <a:endParaRPr/>
          </a:p>
        </p:txBody>
      </p:sp>
      <p:pic>
        <p:nvPicPr>
          <p:cNvPr id="571" name="Google Shape;571;p40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1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577" name="Google Shape;577;p41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1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1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1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1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1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1"/>
          <p:cNvSpPr txBox="1"/>
          <p:nvPr/>
        </p:nvSpPr>
        <p:spPr>
          <a:xfrm>
            <a:off x="609600" y="1600200"/>
            <a:ext cx="79248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solution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is a mixture in which one or more substances (solutes) are distributed evenly in another substance (solvent).</a:t>
            </a:r>
            <a:endParaRPr/>
          </a:p>
        </p:txBody>
      </p:sp>
      <p:sp>
        <p:nvSpPr>
          <p:cNvPr id="584" name="Google Shape;584;p41"/>
          <p:cNvSpPr txBox="1"/>
          <p:nvPr/>
        </p:nvSpPr>
        <p:spPr>
          <a:xfrm>
            <a:off x="565150" y="914400"/>
            <a:ext cx="47307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Mixtures and Solutions</a:t>
            </a:r>
            <a:endParaRPr/>
          </a:p>
        </p:txBody>
      </p:sp>
      <p:sp>
        <p:nvSpPr>
          <p:cNvPr id="585" name="Google Shape;585;p41"/>
          <p:cNvSpPr txBox="1"/>
          <p:nvPr/>
        </p:nvSpPr>
        <p:spPr>
          <a:xfrm>
            <a:off x="609600" y="3146425"/>
            <a:ext cx="3429000" cy="28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Sugar molecules 	in a powdered 		drink mix 			dissolve easily in 	water to form a 	solution.</a:t>
            </a:r>
            <a:endParaRPr/>
          </a:p>
        </p:txBody>
      </p:sp>
      <p:pic>
        <p:nvPicPr>
          <p:cNvPr id="586" name="Google Shape;586;p41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1" descr="C06-15P making koolai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14800" y="3200400"/>
            <a:ext cx="381000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2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593" name="Google Shape;593;p42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2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2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2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2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2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42"/>
          <p:cNvSpPr txBox="1"/>
          <p:nvPr/>
        </p:nvSpPr>
        <p:spPr>
          <a:xfrm>
            <a:off x="609600" y="1600200"/>
            <a:ext cx="7924800" cy="106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Chemical reactions can occur only when 		conditions are right.</a:t>
            </a:r>
            <a:endParaRPr/>
          </a:p>
        </p:txBody>
      </p:sp>
      <p:sp>
        <p:nvSpPr>
          <p:cNvPr id="600" name="Google Shape;600;p42"/>
          <p:cNvSpPr txBox="1"/>
          <p:nvPr/>
        </p:nvSpPr>
        <p:spPr>
          <a:xfrm>
            <a:off x="565150" y="914400"/>
            <a:ext cx="32829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Acids and bases</a:t>
            </a:r>
            <a:endParaRPr/>
          </a:p>
        </p:txBody>
      </p:sp>
      <p:sp>
        <p:nvSpPr>
          <p:cNvPr id="601" name="Google Shape;601;p42"/>
          <p:cNvSpPr txBox="1"/>
          <p:nvPr/>
        </p:nvSpPr>
        <p:spPr>
          <a:xfrm>
            <a:off x="609600" y="2667000"/>
            <a:ext cx="79248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A reaction may depend on:</a:t>
            </a:r>
            <a:endParaRPr/>
          </a:p>
        </p:txBody>
      </p:sp>
      <p:sp>
        <p:nvSpPr>
          <p:cNvPr id="602" name="Google Shape;602;p42"/>
          <p:cNvSpPr txBox="1"/>
          <p:nvPr/>
        </p:nvSpPr>
        <p:spPr>
          <a:xfrm>
            <a:off x="914400" y="3203575"/>
            <a:ext cx="79248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	- energy availability</a:t>
            </a:r>
            <a:endParaRPr/>
          </a:p>
        </p:txBody>
      </p:sp>
      <p:sp>
        <p:nvSpPr>
          <p:cNvPr id="603" name="Google Shape;603;p42"/>
          <p:cNvSpPr txBox="1"/>
          <p:nvPr/>
        </p:nvSpPr>
        <p:spPr>
          <a:xfrm>
            <a:off x="914400" y="3736975"/>
            <a:ext cx="79248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	- temperature</a:t>
            </a:r>
            <a:endParaRPr/>
          </a:p>
        </p:txBody>
      </p:sp>
      <p:sp>
        <p:nvSpPr>
          <p:cNvPr id="604" name="Google Shape;604;p42"/>
          <p:cNvSpPr txBox="1"/>
          <p:nvPr/>
        </p:nvSpPr>
        <p:spPr>
          <a:xfrm>
            <a:off x="914400" y="4270375"/>
            <a:ext cx="79248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	- concentration of a substance</a:t>
            </a:r>
            <a:endParaRPr/>
          </a:p>
        </p:txBody>
      </p:sp>
      <p:sp>
        <p:nvSpPr>
          <p:cNvPr id="605" name="Google Shape;605;p42"/>
          <p:cNvSpPr txBox="1"/>
          <p:nvPr/>
        </p:nvSpPr>
        <p:spPr>
          <a:xfrm>
            <a:off x="914400" y="4876800"/>
            <a:ext cx="67818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	- pH of the surrounding environment</a:t>
            </a:r>
            <a:endParaRPr/>
          </a:p>
        </p:txBody>
      </p:sp>
      <p:pic>
        <p:nvPicPr>
          <p:cNvPr id="606" name="Google Shape;606;p42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3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612" name="Google Shape;612;p43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3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3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3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3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43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43"/>
          <p:cNvSpPr txBox="1"/>
          <p:nvPr/>
        </p:nvSpPr>
        <p:spPr>
          <a:xfrm>
            <a:off x="609600" y="1600200"/>
            <a:ext cx="79248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The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pH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is a measure of how acidic or basic a 	solution is.</a:t>
            </a:r>
            <a:endParaRPr/>
          </a:p>
        </p:txBody>
      </p:sp>
      <p:sp>
        <p:nvSpPr>
          <p:cNvPr id="619" name="Google Shape;619;p43"/>
          <p:cNvSpPr txBox="1"/>
          <p:nvPr/>
        </p:nvSpPr>
        <p:spPr>
          <a:xfrm>
            <a:off x="565150" y="914400"/>
            <a:ext cx="32829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Acids and bases</a:t>
            </a:r>
            <a:endParaRPr/>
          </a:p>
        </p:txBody>
      </p:sp>
      <p:sp>
        <p:nvSpPr>
          <p:cNvPr id="620" name="Google Shape;620;p43"/>
          <p:cNvSpPr txBox="1"/>
          <p:nvPr/>
        </p:nvSpPr>
        <p:spPr>
          <a:xfrm>
            <a:off x="609600" y="2765425"/>
            <a:ext cx="7924800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A scale with values ranging from 0 to 14 is used to measure pH.</a:t>
            </a:r>
            <a:endParaRPr/>
          </a:p>
        </p:txBody>
      </p:sp>
      <p:pic>
        <p:nvPicPr>
          <p:cNvPr id="621" name="Google Shape;621;p43" descr="pH scal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1650" y="4068762"/>
            <a:ext cx="82613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3"/>
          <p:cNvSpPr txBox="1"/>
          <p:nvPr/>
        </p:nvSpPr>
        <p:spPr>
          <a:xfrm>
            <a:off x="746125" y="4705350"/>
            <a:ext cx="18891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</a:pPr>
            <a:r>
              <a:rPr lang="en-US" sz="28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rPr>
              <a:t>More acidic</a:t>
            </a:r>
            <a:endParaRPr/>
          </a:p>
        </p:txBody>
      </p:sp>
      <p:sp>
        <p:nvSpPr>
          <p:cNvPr id="623" name="Google Shape;623;p43"/>
          <p:cNvSpPr txBox="1"/>
          <p:nvPr/>
        </p:nvSpPr>
        <p:spPr>
          <a:xfrm>
            <a:off x="3741737" y="4716462"/>
            <a:ext cx="12493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</a:pPr>
            <a:r>
              <a:rPr lang="en-US" sz="28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rPr>
              <a:t>Neutral</a:t>
            </a:r>
            <a:endParaRPr/>
          </a:p>
        </p:txBody>
      </p:sp>
      <p:sp>
        <p:nvSpPr>
          <p:cNvPr id="624" name="Google Shape;624;p43"/>
          <p:cNvSpPr txBox="1"/>
          <p:nvPr/>
        </p:nvSpPr>
        <p:spPr>
          <a:xfrm>
            <a:off x="6797675" y="4716462"/>
            <a:ext cx="17716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</a:pPr>
            <a:r>
              <a:rPr lang="en-US" sz="28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rPr>
              <a:t>More basic</a:t>
            </a:r>
            <a:endParaRPr/>
          </a:p>
        </p:txBody>
      </p:sp>
      <p:pic>
        <p:nvPicPr>
          <p:cNvPr id="625" name="Google Shape;625;p43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4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631" name="Google Shape;631;p44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4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4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4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4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4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44"/>
          <p:cNvSpPr txBox="1"/>
          <p:nvPr/>
        </p:nvSpPr>
        <p:spPr>
          <a:xfrm>
            <a:off x="609600" y="1641475"/>
            <a:ext cx="7924800" cy="150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Substances with a pH below 7 are acidic.  An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acid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is any substance that forms hydrogen ions (H</a:t>
            </a:r>
            <a:r>
              <a:rPr lang="en-US" sz="3200" b="0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) in water.</a:t>
            </a:r>
            <a:endParaRPr/>
          </a:p>
        </p:txBody>
      </p:sp>
      <p:sp>
        <p:nvSpPr>
          <p:cNvPr id="638" name="Google Shape;638;p44"/>
          <p:cNvSpPr txBox="1"/>
          <p:nvPr/>
        </p:nvSpPr>
        <p:spPr>
          <a:xfrm>
            <a:off x="565150" y="914400"/>
            <a:ext cx="32829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Acids and bases</a:t>
            </a:r>
            <a:endParaRPr/>
          </a:p>
        </p:txBody>
      </p:sp>
      <p:sp>
        <p:nvSpPr>
          <p:cNvPr id="639" name="Google Shape;639;p44"/>
          <p:cNvSpPr txBox="1"/>
          <p:nvPr/>
        </p:nvSpPr>
        <p:spPr>
          <a:xfrm>
            <a:off x="609600" y="3203575"/>
            <a:ext cx="7924800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A solution is neutral if its pH equals seven. </a:t>
            </a:r>
            <a:endParaRPr/>
          </a:p>
        </p:txBody>
      </p:sp>
      <p:pic>
        <p:nvPicPr>
          <p:cNvPr id="640" name="Google Shape;640;p44" descr="pH scal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1650" y="4076700"/>
            <a:ext cx="82613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44"/>
          <p:cNvSpPr txBox="1"/>
          <p:nvPr/>
        </p:nvSpPr>
        <p:spPr>
          <a:xfrm>
            <a:off x="746125" y="4724400"/>
            <a:ext cx="18891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</a:pPr>
            <a:r>
              <a:rPr lang="en-US" sz="28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rPr>
              <a:t>More acidic</a:t>
            </a:r>
            <a:endParaRPr/>
          </a:p>
        </p:txBody>
      </p:sp>
      <p:sp>
        <p:nvSpPr>
          <p:cNvPr id="642" name="Google Shape;642;p44"/>
          <p:cNvSpPr txBox="1"/>
          <p:nvPr/>
        </p:nvSpPr>
        <p:spPr>
          <a:xfrm>
            <a:off x="3741737" y="4735512"/>
            <a:ext cx="12493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</a:pPr>
            <a:r>
              <a:rPr lang="en-US" sz="28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rPr>
              <a:t>Neutral</a:t>
            </a:r>
            <a:endParaRPr/>
          </a:p>
        </p:txBody>
      </p:sp>
      <p:sp>
        <p:nvSpPr>
          <p:cNvPr id="643" name="Google Shape;643;p44"/>
          <p:cNvSpPr txBox="1"/>
          <p:nvPr/>
        </p:nvSpPr>
        <p:spPr>
          <a:xfrm>
            <a:off x="6797675" y="4735512"/>
            <a:ext cx="17716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2828"/>
              </a:buClr>
              <a:buFont typeface="Times"/>
              <a:buNone/>
            </a:pPr>
            <a:r>
              <a:rPr lang="en-US" sz="2800" b="0" i="0" u="none">
                <a:solidFill>
                  <a:srgbClr val="FA2828"/>
                </a:solidFill>
                <a:latin typeface="Times"/>
                <a:ea typeface="Times"/>
                <a:cs typeface="Times"/>
                <a:sym typeface="Times"/>
              </a:rPr>
              <a:t>More basic</a:t>
            </a:r>
            <a:endParaRPr/>
          </a:p>
        </p:txBody>
      </p:sp>
      <p:pic>
        <p:nvPicPr>
          <p:cNvPr id="644" name="Google Shape;644;p44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14400" y="6888162"/>
            <a:ext cx="8229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6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6.1 Section Objectives – page 141</a:t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457200" y="868362"/>
            <a:ext cx="7924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Objectives:</a:t>
            </a:r>
            <a:r>
              <a:rPr lang="en-US" sz="3600" b="1" i="0" u="none" strike="noStrike" cap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pic>
        <p:nvPicPr>
          <p:cNvPr id="115" name="Google Shape;115;p18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515937" y="1473200"/>
            <a:ext cx="2913062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Distinguish mixtures and solutions.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515937" y="3032125"/>
            <a:ext cx="3217862" cy="272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Define acids and bases and relate their importance to biological systems.</a:t>
            </a:r>
            <a:endParaRPr/>
          </a:p>
        </p:txBody>
      </p:sp>
      <p:pic>
        <p:nvPicPr>
          <p:cNvPr id="123" name="Google Shape;123;p18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 descr="C06-01P soda or te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91000" y="1600200"/>
            <a:ext cx="3802062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5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650" name="Google Shape;650;p45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45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45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45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5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45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45"/>
          <p:cNvSpPr txBox="1"/>
          <p:nvPr/>
        </p:nvSpPr>
        <p:spPr>
          <a:xfrm>
            <a:off x="609600" y="1851025"/>
            <a:ext cx="4038600" cy="28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Substances with a 		pH above 7 are 		basic.  A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base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is any 		substance that forms 	hydroxide ions (OH</a:t>
            </a:r>
            <a:r>
              <a:rPr lang="en-US" sz="3200" b="0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) 	in water.</a:t>
            </a:r>
            <a:endParaRPr/>
          </a:p>
        </p:txBody>
      </p:sp>
      <p:sp>
        <p:nvSpPr>
          <p:cNvPr id="657" name="Google Shape;657;p45"/>
          <p:cNvSpPr txBox="1"/>
          <p:nvPr/>
        </p:nvSpPr>
        <p:spPr>
          <a:xfrm>
            <a:off x="565150" y="1090612"/>
            <a:ext cx="32829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Acids and bases</a:t>
            </a:r>
            <a:endParaRPr/>
          </a:p>
        </p:txBody>
      </p:sp>
      <p:pic>
        <p:nvPicPr>
          <p:cNvPr id="658" name="Google Shape;658;p45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45" descr="C06-22P amoni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29200" y="1004887"/>
            <a:ext cx="2916237" cy="4862512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5"/>
          <p:cNvSpPr txBox="1"/>
          <p:nvPr/>
        </p:nvSpPr>
        <p:spPr>
          <a:xfrm>
            <a:off x="5156200" y="5370512"/>
            <a:ext cx="97155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24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pH 11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6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2 Objectives – page 152</a:t>
            </a:r>
            <a:endParaRPr/>
          </a:p>
        </p:txBody>
      </p:sp>
      <p:sp>
        <p:nvSpPr>
          <p:cNvPr id="666" name="Google Shape;666;p46"/>
          <p:cNvSpPr txBox="1"/>
          <p:nvPr/>
        </p:nvSpPr>
        <p:spPr>
          <a:xfrm>
            <a:off x="609600" y="1096962"/>
            <a:ext cx="7924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Objectives</a:t>
            </a:r>
            <a:r>
              <a:rPr lang="en-US" sz="4000" b="1" i="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sp>
        <p:nvSpPr>
          <p:cNvPr id="667" name="Google Shape;667;p46"/>
          <p:cNvSpPr txBox="1"/>
          <p:nvPr/>
        </p:nvSpPr>
        <p:spPr>
          <a:xfrm>
            <a:off x="746125" y="2592387"/>
            <a:ext cx="7864475" cy="106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Identify how the process of diffusion occurs 	and why it is important to cells.</a:t>
            </a:r>
            <a:endParaRPr/>
          </a:p>
        </p:txBody>
      </p:sp>
      <p:sp>
        <p:nvSpPr>
          <p:cNvPr id="668" name="Google Shape;668;p46"/>
          <p:cNvSpPr txBox="1"/>
          <p:nvPr/>
        </p:nvSpPr>
        <p:spPr>
          <a:xfrm>
            <a:off x="758825" y="1830387"/>
            <a:ext cx="7699375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Relate water’s unique features to polarity.</a:t>
            </a:r>
            <a:endParaRPr/>
          </a:p>
        </p:txBody>
      </p:sp>
      <p:pic>
        <p:nvPicPr>
          <p:cNvPr id="669" name="Google Shape;669;p46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46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6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6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6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46" descr="Water and Diffus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2600" y="0"/>
            <a:ext cx="64770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46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752600" cy="7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7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Summary Section 2 – pages 152-156</a:t>
            </a:r>
            <a:endParaRPr/>
          </a:p>
        </p:txBody>
      </p:sp>
      <p:pic>
        <p:nvPicPr>
          <p:cNvPr id="681" name="Google Shape;681;p47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7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7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7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7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47" descr="Water and Diffus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2600" y="12700"/>
            <a:ext cx="64770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47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752600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47"/>
          <p:cNvSpPr txBox="1"/>
          <p:nvPr/>
        </p:nvSpPr>
        <p:spPr>
          <a:xfrm>
            <a:off x="609600" y="2270125"/>
            <a:ext cx="3962400" cy="194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Water is perhaps the 	most important 		compound in living 		organisms.</a:t>
            </a:r>
            <a:endParaRPr/>
          </a:p>
        </p:txBody>
      </p:sp>
      <p:sp>
        <p:nvSpPr>
          <p:cNvPr id="689" name="Google Shape;689;p47"/>
          <p:cNvSpPr txBox="1"/>
          <p:nvPr/>
        </p:nvSpPr>
        <p:spPr>
          <a:xfrm>
            <a:off x="565150" y="1012825"/>
            <a:ext cx="3854450" cy="1079500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Water and Its Importance</a:t>
            </a:r>
            <a:endParaRPr/>
          </a:p>
        </p:txBody>
      </p:sp>
      <p:sp>
        <p:nvSpPr>
          <p:cNvPr id="690" name="Google Shape;690;p47"/>
          <p:cNvSpPr txBox="1"/>
          <p:nvPr/>
        </p:nvSpPr>
        <p:spPr>
          <a:xfrm>
            <a:off x="609600" y="4308475"/>
            <a:ext cx="3962400" cy="150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Water makes up 70 		to 95 percent of most 	organisms. </a:t>
            </a:r>
            <a:endParaRPr/>
          </a:p>
        </p:txBody>
      </p:sp>
      <p:pic>
        <p:nvPicPr>
          <p:cNvPr id="691" name="Google Shape;691;p47" descr="C06-04P lion wate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53000" y="1143000"/>
            <a:ext cx="3070225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8"/>
          <p:cNvSpPr txBox="1">
            <a:spLocks noGrp="1"/>
          </p:cNvSpPr>
          <p:nvPr>
            <p:ph type="title"/>
          </p:nvPr>
        </p:nvSpPr>
        <p:spPr>
          <a:xfrm>
            <a:off x="914400" y="6888162"/>
            <a:ext cx="8229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Summary Section 2 – pages 152-156</a:t>
            </a:r>
            <a:endParaRPr/>
          </a:p>
        </p:txBody>
      </p:sp>
      <p:sp>
        <p:nvSpPr>
          <p:cNvPr id="697" name="Google Shape;697;p48"/>
          <p:cNvSpPr txBox="1"/>
          <p:nvPr/>
        </p:nvSpPr>
        <p:spPr>
          <a:xfrm>
            <a:off x="609600" y="1108075"/>
            <a:ext cx="8153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"/>
              <a:buNone/>
            </a:pPr>
            <a:r>
              <a:rPr lang="en-US" sz="3600" b="1" i="0" u="none">
                <a:solidFill>
                  <a:schemeClr val="hlink"/>
                </a:solidFill>
                <a:latin typeface="Times"/>
                <a:ea typeface="Times"/>
                <a:cs typeface="Times"/>
                <a:sym typeface="Times"/>
              </a:rPr>
              <a:t>Water is Polar</a:t>
            </a:r>
            <a:r>
              <a:rPr lang="en-US" sz="3600" b="1" i="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pic>
        <p:nvPicPr>
          <p:cNvPr id="698" name="Google Shape;698;p48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8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48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8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8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8" descr="Water and Diffus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2600" y="12700"/>
            <a:ext cx="64770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8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752600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48"/>
          <p:cNvSpPr txBox="1"/>
          <p:nvPr/>
        </p:nvSpPr>
        <p:spPr>
          <a:xfrm>
            <a:off x="762000" y="1870075"/>
            <a:ext cx="78486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Sometimes, when atoms form covalent bonds 	they do not share the electrons equally.  This 	is called a polar bond.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9"/>
          <p:cNvSpPr txBox="1">
            <a:spLocks noGrp="1"/>
          </p:cNvSpPr>
          <p:nvPr>
            <p:ph type="title"/>
          </p:nvPr>
        </p:nvSpPr>
        <p:spPr>
          <a:xfrm>
            <a:off x="914400" y="6888162"/>
            <a:ext cx="8229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Summary Section 2 – pages 152-156</a:t>
            </a:r>
            <a:endParaRPr/>
          </a:p>
        </p:txBody>
      </p:sp>
      <p:sp>
        <p:nvSpPr>
          <p:cNvPr id="711" name="Google Shape;711;p49"/>
          <p:cNvSpPr txBox="1"/>
          <p:nvPr/>
        </p:nvSpPr>
        <p:spPr>
          <a:xfrm>
            <a:off x="457200" y="1062037"/>
            <a:ext cx="8153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"/>
              <a:buNone/>
            </a:pPr>
            <a:r>
              <a:rPr lang="en-US" sz="3600" b="1" i="0" u="none">
                <a:solidFill>
                  <a:schemeClr val="hlink"/>
                </a:solidFill>
                <a:latin typeface="Times"/>
                <a:ea typeface="Times"/>
                <a:cs typeface="Times"/>
                <a:sym typeface="Times"/>
              </a:rPr>
              <a:t>Water is Polar</a:t>
            </a:r>
            <a:r>
              <a:rPr lang="en-US" sz="3600" b="1" i="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pic>
        <p:nvPicPr>
          <p:cNvPr id="712" name="Google Shape;712;p49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9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9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9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49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49" descr="Water and Diffus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2600" y="12700"/>
            <a:ext cx="64770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49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752600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49"/>
          <p:cNvSpPr txBox="1"/>
          <p:nvPr/>
        </p:nvSpPr>
        <p:spPr>
          <a:xfrm>
            <a:off x="609600" y="1793875"/>
            <a:ext cx="6934200" cy="18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polar molecule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is a molecule with an 	unequal distribution of charge; that is, 	each molecule has a positive end and a 	negative end.</a:t>
            </a:r>
            <a:endParaRPr/>
          </a:p>
        </p:txBody>
      </p:sp>
      <p:sp>
        <p:nvSpPr>
          <p:cNvPr id="720" name="Google Shape;720;p49"/>
          <p:cNvSpPr txBox="1"/>
          <p:nvPr/>
        </p:nvSpPr>
        <p:spPr>
          <a:xfrm>
            <a:off x="609600" y="3736975"/>
            <a:ext cx="79248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Water is an example of a polar molecule.</a:t>
            </a:r>
            <a:endParaRPr/>
          </a:p>
        </p:txBody>
      </p:sp>
      <p:sp>
        <p:nvSpPr>
          <p:cNvPr id="721" name="Google Shape;721;p49"/>
          <p:cNvSpPr txBox="1"/>
          <p:nvPr/>
        </p:nvSpPr>
        <p:spPr>
          <a:xfrm>
            <a:off x="609600" y="4384675"/>
            <a:ext cx="7391400" cy="150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Water can dissolve many ionic 			compounds, such as salt, and many other 	polar molecules, such as sugar.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50" descr="Hydrogen bo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338387"/>
            <a:ext cx="3581400" cy="3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50"/>
          <p:cNvSpPr txBox="1">
            <a:spLocks noGrp="1"/>
          </p:cNvSpPr>
          <p:nvPr>
            <p:ph type="title"/>
          </p:nvPr>
        </p:nvSpPr>
        <p:spPr>
          <a:xfrm>
            <a:off x="914400" y="6888162"/>
            <a:ext cx="8229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Summary Section 2 – pages 152-156</a:t>
            </a:r>
            <a:endParaRPr/>
          </a:p>
        </p:txBody>
      </p:sp>
      <p:sp>
        <p:nvSpPr>
          <p:cNvPr id="728" name="Google Shape;728;p50"/>
          <p:cNvSpPr txBox="1"/>
          <p:nvPr/>
        </p:nvSpPr>
        <p:spPr>
          <a:xfrm>
            <a:off x="457200" y="985837"/>
            <a:ext cx="8153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Times"/>
              <a:buNone/>
            </a:pPr>
            <a:r>
              <a:rPr lang="en-US" sz="3600" b="1" i="0" u="none">
                <a:solidFill>
                  <a:schemeClr val="hlink"/>
                </a:solidFill>
                <a:latin typeface="Times"/>
                <a:ea typeface="Times"/>
                <a:cs typeface="Times"/>
                <a:sym typeface="Times"/>
              </a:rPr>
              <a:t>Water is Polar</a:t>
            </a:r>
            <a:r>
              <a:rPr lang="en-US" sz="3600" b="1" i="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pic>
        <p:nvPicPr>
          <p:cNvPr id="729" name="Google Shape;729;p50" descr="New previo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50" descr="New TO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50" descr="New nex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50" descr="hel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50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50" descr="Water and Diffus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52600" y="12700"/>
            <a:ext cx="64770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50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752600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50"/>
          <p:cNvSpPr txBox="1"/>
          <p:nvPr/>
        </p:nvSpPr>
        <p:spPr>
          <a:xfrm>
            <a:off x="609600" y="1717675"/>
            <a:ext cx="7924800" cy="106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Water molecules also attract other water 		molecules.</a:t>
            </a:r>
            <a:endParaRPr/>
          </a:p>
        </p:txBody>
      </p:sp>
      <p:sp>
        <p:nvSpPr>
          <p:cNvPr id="737" name="Google Shape;737;p50"/>
          <p:cNvSpPr txBox="1"/>
          <p:nvPr/>
        </p:nvSpPr>
        <p:spPr>
          <a:xfrm>
            <a:off x="609600" y="2860675"/>
            <a:ext cx="4191000" cy="32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Weak hydrogen 		bonds are formed 		between positively 		charged hydrogen 		atoms and negatively 	charged oxygen 		atoms.</a:t>
            </a:r>
            <a:endParaRPr/>
          </a:p>
        </p:txBody>
      </p:sp>
      <p:sp>
        <p:nvSpPr>
          <p:cNvPr id="738" name="Google Shape;738;p50"/>
          <p:cNvSpPr txBox="1"/>
          <p:nvPr/>
        </p:nvSpPr>
        <p:spPr>
          <a:xfrm>
            <a:off x="6267450" y="2362200"/>
            <a:ext cx="17716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0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Hydrogen atom</a:t>
            </a:r>
            <a:endParaRPr/>
          </a:p>
        </p:txBody>
      </p:sp>
      <p:sp>
        <p:nvSpPr>
          <p:cNvPr id="739" name="Google Shape;739;p50"/>
          <p:cNvSpPr txBox="1"/>
          <p:nvPr/>
        </p:nvSpPr>
        <p:spPr>
          <a:xfrm>
            <a:off x="7067550" y="3657600"/>
            <a:ext cx="17716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0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Hydrogen atom</a:t>
            </a:r>
            <a:endParaRPr/>
          </a:p>
        </p:txBody>
      </p:sp>
      <p:sp>
        <p:nvSpPr>
          <p:cNvPr id="740" name="Google Shape;740;p50"/>
          <p:cNvSpPr txBox="1"/>
          <p:nvPr/>
        </p:nvSpPr>
        <p:spPr>
          <a:xfrm>
            <a:off x="5105400" y="5614987"/>
            <a:ext cx="15605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0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Oxygen atom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1"/>
          <p:cNvSpPr txBox="1">
            <a:spLocks noGrp="1"/>
          </p:cNvSpPr>
          <p:nvPr>
            <p:ph type="title"/>
          </p:nvPr>
        </p:nvSpPr>
        <p:spPr>
          <a:xfrm>
            <a:off x="914400" y="6888162"/>
            <a:ext cx="8229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Summary Section 2 – pages 152-156</a:t>
            </a:r>
            <a:endParaRPr/>
          </a:p>
        </p:txBody>
      </p:sp>
      <p:pic>
        <p:nvPicPr>
          <p:cNvPr id="746" name="Google Shape;746;p51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1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51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51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51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51" descr="Water and Diffus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2600" y="12700"/>
            <a:ext cx="64770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51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752600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51"/>
          <p:cNvSpPr txBox="1"/>
          <p:nvPr/>
        </p:nvSpPr>
        <p:spPr>
          <a:xfrm>
            <a:off x="609600" y="1717675"/>
            <a:ext cx="7924800" cy="194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Water resists changes in temperature.  		Therefore, water requires more heat to 		increase its temperature than do most other 	common liquids.</a:t>
            </a:r>
            <a:endParaRPr/>
          </a:p>
        </p:txBody>
      </p:sp>
      <p:sp>
        <p:nvSpPr>
          <p:cNvPr id="754" name="Google Shape;754;p51"/>
          <p:cNvSpPr txBox="1"/>
          <p:nvPr/>
        </p:nvSpPr>
        <p:spPr>
          <a:xfrm>
            <a:off x="457200" y="1066800"/>
            <a:ext cx="8153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Water resists temperature changes</a:t>
            </a:r>
            <a:r>
              <a:rPr lang="en-US" sz="3600" b="1" i="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2"/>
          <p:cNvSpPr txBox="1">
            <a:spLocks noGrp="1"/>
          </p:cNvSpPr>
          <p:nvPr>
            <p:ph type="title"/>
          </p:nvPr>
        </p:nvSpPr>
        <p:spPr>
          <a:xfrm>
            <a:off x="914400" y="6888162"/>
            <a:ext cx="8229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Summary Section 2 – pages 152-156</a:t>
            </a:r>
            <a:endParaRPr/>
          </a:p>
        </p:txBody>
      </p:sp>
      <p:pic>
        <p:nvPicPr>
          <p:cNvPr id="760" name="Google Shape;760;p52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52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2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2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2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52" descr="Water and Diffus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2600" y="12700"/>
            <a:ext cx="64770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52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752600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52"/>
          <p:cNvSpPr txBox="1"/>
          <p:nvPr/>
        </p:nvSpPr>
        <p:spPr>
          <a:xfrm>
            <a:off x="457200" y="1025525"/>
            <a:ext cx="8153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Water expands when it freezes</a:t>
            </a:r>
            <a:r>
              <a:rPr lang="en-US" sz="3600" b="1" i="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sp>
        <p:nvSpPr>
          <p:cNvPr id="768" name="Google Shape;768;p52"/>
          <p:cNvSpPr txBox="1"/>
          <p:nvPr/>
        </p:nvSpPr>
        <p:spPr>
          <a:xfrm>
            <a:off x="609600" y="1736725"/>
            <a:ext cx="3581400" cy="18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Water is one of the 	few substances that 	expands when it 	freezes.</a:t>
            </a:r>
            <a:endParaRPr/>
          </a:p>
        </p:txBody>
      </p:sp>
      <p:sp>
        <p:nvSpPr>
          <p:cNvPr id="769" name="Google Shape;769;p52"/>
          <p:cNvSpPr txBox="1"/>
          <p:nvPr/>
        </p:nvSpPr>
        <p:spPr>
          <a:xfrm>
            <a:off x="609600" y="3794125"/>
            <a:ext cx="3733800" cy="18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Ice is less dense 	than liquid water so 	it floats as it forms 	in a body of water.</a:t>
            </a:r>
            <a:endParaRPr/>
          </a:p>
        </p:txBody>
      </p:sp>
      <p:pic>
        <p:nvPicPr>
          <p:cNvPr id="770" name="Google Shape;770;p52" descr="C06-05P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19600" y="2209800"/>
            <a:ext cx="4267200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3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Summary – 6.1</a:t>
            </a:r>
            <a:endParaRPr/>
          </a:p>
        </p:txBody>
      </p:sp>
      <p:pic>
        <p:nvPicPr>
          <p:cNvPr id="776" name="Google Shape;776;p53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53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53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53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53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53" descr="chapter summar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25787" y="53975"/>
            <a:ext cx="2892425" cy="4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53" descr="resource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53"/>
          <p:cNvSpPr txBox="1"/>
          <p:nvPr/>
        </p:nvSpPr>
        <p:spPr>
          <a:xfrm>
            <a:off x="457200" y="1728787"/>
            <a:ext cx="8305800" cy="106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Atoms are the basic building block of all matter.</a:t>
            </a:r>
            <a:endParaRPr/>
          </a:p>
        </p:txBody>
      </p:sp>
      <p:sp>
        <p:nvSpPr>
          <p:cNvPr id="784" name="Google Shape;784;p53"/>
          <p:cNvSpPr txBox="1"/>
          <p:nvPr/>
        </p:nvSpPr>
        <p:spPr>
          <a:xfrm>
            <a:off x="457200" y="1076325"/>
            <a:ext cx="7924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Atoms and Their Interactions</a:t>
            </a:r>
            <a:r>
              <a:rPr lang="en-US" sz="4000" b="1" i="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sp>
        <p:nvSpPr>
          <p:cNvPr id="785" name="Google Shape;785;p53"/>
          <p:cNvSpPr txBox="1"/>
          <p:nvPr/>
        </p:nvSpPr>
        <p:spPr>
          <a:xfrm>
            <a:off x="457200" y="2894012"/>
            <a:ext cx="8610600" cy="194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Atoms consist of a nucleus containing protons and usually neutrons.  The positively charged nucleus is surrounded by rapidly moving, negatively charged electrons.</a:t>
            </a:r>
            <a:endParaRPr/>
          </a:p>
        </p:txBody>
      </p:sp>
      <p:sp>
        <p:nvSpPr>
          <p:cNvPr id="786" name="Google Shape;786;p53"/>
          <p:cNvSpPr txBox="1"/>
          <p:nvPr/>
        </p:nvSpPr>
        <p:spPr>
          <a:xfrm>
            <a:off x="457200" y="4878387"/>
            <a:ext cx="7620000" cy="106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Atoms become stable by bonding to other atoms through covalent or ionic bonds.</a:t>
            </a:r>
            <a:endParaRPr/>
          </a:p>
        </p:txBody>
      </p:sp>
      <p:pic>
        <p:nvPicPr>
          <p:cNvPr id="787" name="Google Shape;787;p53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54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Summary – 6.1</a:t>
            </a:r>
            <a:endParaRPr/>
          </a:p>
        </p:txBody>
      </p:sp>
      <p:pic>
        <p:nvPicPr>
          <p:cNvPr id="793" name="Google Shape;793;p54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54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54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54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54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54" descr="chapter summar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25787" y="53975"/>
            <a:ext cx="2892425" cy="4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54" descr="resource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54"/>
          <p:cNvSpPr txBox="1"/>
          <p:nvPr/>
        </p:nvSpPr>
        <p:spPr>
          <a:xfrm>
            <a:off x="457200" y="1676400"/>
            <a:ext cx="8610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Components of mixtures retain their properties.</a:t>
            </a:r>
            <a:endParaRPr/>
          </a:p>
        </p:txBody>
      </p:sp>
      <p:sp>
        <p:nvSpPr>
          <p:cNvPr id="801" name="Google Shape;801;p54"/>
          <p:cNvSpPr txBox="1"/>
          <p:nvPr/>
        </p:nvSpPr>
        <p:spPr>
          <a:xfrm>
            <a:off x="457200" y="944562"/>
            <a:ext cx="7924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Atoms and Their Interactions</a:t>
            </a:r>
            <a:r>
              <a:rPr lang="en-US" sz="4000" b="1" i="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sp>
        <p:nvSpPr>
          <p:cNvPr id="802" name="Google Shape;802;p54"/>
          <p:cNvSpPr txBox="1"/>
          <p:nvPr/>
        </p:nvSpPr>
        <p:spPr>
          <a:xfrm>
            <a:off x="457200" y="2536825"/>
            <a:ext cx="79248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Solutions are mixtures in which the components are evenly distributed.</a:t>
            </a:r>
            <a:endParaRPr/>
          </a:p>
        </p:txBody>
      </p:sp>
      <p:sp>
        <p:nvSpPr>
          <p:cNvPr id="803" name="Google Shape;803;p54"/>
          <p:cNvSpPr txBox="1"/>
          <p:nvPr/>
        </p:nvSpPr>
        <p:spPr>
          <a:xfrm>
            <a:off x="457200" y="3810000"/>
            <a:ext cx="83058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Acids are substances that from hydrogen ions in water.  Bases are substances that form hydroxide ions in water.</a:t>
            </a:r>
            <a:endParaRPr/>
          </a:p>
        </p:txBody>
      </p:sp>
      <p:pic>
        <p:nvPicPr>
          <p:cNvPr id="804" name="Google Shape;804;p54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/>
        </p:nvSpPr>
        <p:spPr>
          <a:xfrm>
            <a:off x="609600" y="4556125"/>
            <a:ext cx="77724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An </a:t>
            </a:r>
            <a:r>
              <a:rPr lang="en-US" sz="3200" b="0" i="0" u="none" strike="noStrike" cap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element</a:t>
            </a:r>
            <a:r>
              <a:rPr lang="en-US" sz="32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is a substance that can’t be broken down into simpler chemical substances. 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914400" y="70405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609600" y="838200"/>
            <a:ext cx="19875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Elements</a:t>
            </a:r>
            <a:endParaRPr/>
          </a:p>
        </p:txBody>
      </p:sp>
      <p:pic>
        <p:nvPicPr>
          <p:cNvPr id="132" name="Google Shape;132;p19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 descr="flower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10200" y="2514600"/>
            <a:ext cx="2819400" cy="19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 descr="rock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4400" y="2438400"/>
            <a:ext cx="3276600" cy="14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 descr="Frog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05200" y="2895600"/>
            <a:ext cx="2139950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609600" y="1447800"/>
            <a:ext cx="85344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Everything – whether it is a rock, frog, or                 flower – is made of substances called elements.</a:t>
            </a:r>
            <a:endParaRPr/>
          </a:p>
        </p:txBody>
      </p:sp>
      <p:pic>
        <p:nvPicPr>
          <p:cNvPr id="142" name="Google Shape;142;p19" descr="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5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Summary – 6.2</a:t>
            </a:r>
            <a:endParaRPr/>
          </a:p>
        </p:txBody>
      </p:sp>
      <p:pic>
        <p:nvPicPr>
          <p:cNvPr id="810" name="Google Shape;810;p55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55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55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55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55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55" descr="chapter summar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25787" y="53975"/>
            <a:ext cx="2892425" cy="4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55" descr="resource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55"/>
          <p:cNvSpPr txBox="1"/>
          <p:nvPr/>
        </p:nvSpPr>
        <p:spPr>
          <a:xfrm>
            <a:off x="457200" y="1646237"/>
            <a:ext cx="82296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Water is the most abundant compound in living things.</a:t>
            </a:r>
            <a:endParaRPr/>
          </a:p>
        </p:txBody>
      </p:sp>
      <p:sp>
        <p:nvSpPr>
          <p:cNvPr id="818" name="Google Shape;818;p55"/>
          <p:cNvSpPr txBox="1"/>
          <p:nvPr/>
        </p:nvSpPr>
        <p:spPr>
          <a:xfrm>
            <a:off x="457200" y="914400"/>
            <a:ext cx="7924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Water and Diffusion</a:t>
            </a:r>
            <a:r>
              <a:rPr lang="en-US" sz="4000" b="1" i="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sp>
        <p:nvSpPr>
          <p:cNvPr id="819" name="Google Shape;819;p55"/>
          <p:cNvSpPr txBox="1"/>
          <p:nvPr/>
        </p:nvSpPr>
        <p:spPr>
          <a:xfrm>
            <a:off x="457200" y="2738437"/>
            <a:ext cx="76200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Water is an excellent solvent due to the polar property of its molecules.</a:t>
            </a:r>
            <a:endParaRPr/>
          </a:p>
        </p:txBody>
      </p:sp>
      <p:sp>
        <p:nvSpPr>
          <p:cNvPr id="820" name="Google Shape;820;p55"/>
          <p:cNvSpPr txBox="1"/>
          <p:nvPr/>
        </p:nvSpPr>
        <p:spPr>
          <a:xfrm>
            <a:off x="457200" y="3859212"/>
            <a:ext cx="8610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Particles of matter are in constant motion.</a:t>
            </a:r>
            <a:endParaRPr/>
          </a:p>
        </p:txBody>
      </p:sp>
      <p:pic>
        <p:nvPicPr>
          <p:cNvPr id="821" name="Google Shape;821;p55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752600" cy="777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55"/>
          <p:cNvSpPr txBox="1"/>
          <p:nvPr/>
        </p:nvSpPr>
        <p:spPr>
          <a:xfrm>
            <a:off x="457200" y="4545012"/>
            <a:ext cx="74676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Diffusion occurs from areas of higher concentration to areas of lower concentration.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6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Summary – 6.3</a:t>
            </a:r>
            <a:endParaRPr/>
          </a:p>
        </p:txBody>
      </p:sp>
      <p:pic>
        <p:nvPicPr>
          <p:cNvPr id="828" name="Google Shape;828;p56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56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56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56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56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56" descr="chapter summar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25787" y="53975"/>
            <a:ext cx="2892425" cy="4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56" descr="resource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56"/>
          <p:cNvSpPr txBox="1"/>
          <p:nvPr/>
        </p:nvSpPr>
        <p:spPr>
          <a:xfrm>
            <a:off x="457200" y="1676400"/>
            <a:ext cx="8610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All organic compounds contain carbon atoms.</a:t>
            </a:r>
            <a:endParaRPr/>
          </a:p>
        </p:txBody>
      </p:sp>
      <p:sp>
        <p:nvSpPr>
          <p:cNvPr id="836" name="Google Shape;836;p56"/>
          <p:cNvSpPr txBox="1"/>
          <p:nvPr/>
        </p:nvSpPr>
        <p:spPr>
          <a:xfrm>
            <a:off x="457200" y="944562"/>
            <a:ext cx="7924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Life Substances</a:t>
            </a:r>
            <a:r>
              <a:rPr lang="en-US" sz="4000" b="1" i="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/>
          </a:p>
        </p:txBody>
      </p:sp>
      <p:sp>
        <p:nvSpPr>
          <p:cNvPr id="837" name="Google Shape;837;p56"/>
          <p:cNvSpPr txBox="1"/>
          <p:nvPr/>
        </p:nvSpPr>
        <p:spPr>
          <a:xfrm>
            <a:off x="457200" y="2422525"/>
            <a:ext cx="8382000" cy="18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There are four principal types of organic compounds, or biomolecules, that make up living things: carbohydrates, lipids, proteins, and nucleic acid.</a:t>
            </a:r>
            <a:endParaRPr/>
          </a:p>
        </p:txBody>
      </p:sp>
      <p:sp>
        <p:nvSpPr>
          <p:cNvPr id="838" name="Google Shape;838;p56"/>
          <p:cNvSpPr txBox="1"/>
          <p:nvPr/>
        </p:nvSpPr>
        <p:spPr>
          <a:xfrm>
            <a:off x="457200" y="4489450"/>
            <a:ext cx="74676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 structure of a biomolecule will help determine its properties and functions.</a:t>
            </a:r>
            <a:endParaRPr/>
          </a:p>
        </p:txBody>
      </p:sp>
      <p:pic>
        <p:nvPicPr>
          <p:cNvPr id="839" name="Google Shape;839;p56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57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  <p:sp>
        <p:nvSpPr>
          <p:cNvPr id="845" name="Google Shape;845;p57"/>
          <p:cNvSpPr txBox="1"/>
          <p:nvPr/>
        </p:nvSpPr>
        <p:spPr>
          <a:xfrm>
            <a:off x="533400" y="825500"/>
            <a:ext cx="8153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Question 1</a:t>
            </a:r>
            <a:endParaRPr/>
          </a:p>
        </p:txBody>
      </p:sp>
      <p:sp>
        <p:nvSpPr>
          <p:cNvPr id="846" name="Google Shape;846;p57"/>
          <p:cNvSpPr txBox="1"/>
          <p:nvPr/>
        </p:nvSpPr>
        <p:spPr>
          <a:xfrm>
            <a:off x="609600" y="1600200"/>
            <a:ext cx="7620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What is the difference between a compound and an element? </a:t>
            </a:r>
            <a:endParaRPr/>
          </a:p>
        </p:txBody>
      </p:sp>
      <p:pic>
        <p:nvPicPr>
          <p:cNvPr id="847" name="Google Shape;847;p57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57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57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57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57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57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57" descr="Chpt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-33337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7" descr="assess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57"/>
          <p:cNvSpPr txBox="1"/>
          <p:nvPr/>
        </p:nvSpPr>
        <p:spPr>
          <a:xfrm>
            <a:off x="533400" y="2849562"/>
            <a:ext cx="2590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Answer</a:t>
            </a:r>
            <a:endParaRPr/>
          </a:p>
        </p:txBody>
      </p:sp>
      <p:sp>
        <p:nvSpPr>
          <p:cNvPr id="856" name="Google Shape;856;p57"/>
          <p:cNvSpPr txBox="1"/>
          <p:nvPr/>
        </p:nvSpPr>
        <p:spPr>
          <a:xfrm>
            <a:off x="609600" y="3505200"/>
            <a:ext cx="7620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 compound is a substance that is composed of atoms of two or more different elements that are chemically combined. An element is a substance that can't be broken down into simpler chemical substances.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8"/>
          <p:cNvSpPr txBox="1"/>
          <p:nvPr/>
        </p:nvSpPr>
        <p:spPr>
          <a:xfrm>
            <a:off x="609600" y="685800"/>
            <a:ext cx="8305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Question 2</a:t>
            </a:r>
            <a:endParaRPr/>
          </a:p>
        </p:txBody>
      </p:sp>
      <p:sp>
        <p:nvSpPr>
          <p:cNvPr id="862" name="Google Shape;862;p58"/>
          <p:cNvSpPr txBox="1"/>
          <p:nvPr/>
        </p:nvSpPr>
        <p:spPr>
          <a:xfrm>
            <a:off x="609600" y="1371600"/>
            <a:ext cx="8153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What is it called when atoms share electrons? </a:t>
            </a:r>
            <a:endParaRPr/>
          </a:p>
        </p:txBody>
      </p:sp>
      <p:pic>
        <p:nvPicPr>
          <p:cNvPr id="863" name="Google Shape;863;p58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58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58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58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58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58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58" descr="Chpt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58" descr="assess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58"/>
          <p:cNvSpPr txBox="1"/>
          <p:nvPr/>
        </p:nvSpPr>
        <p:spPr>
          <a:xfrm>
            <a:off x="4652962" y="5348287"/>
            <a:ext cx="2249487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D. diffusion </a:t>
            </a:r>
            <a:endParaRPr/>
          </a:p>
        </p:txBody>
      </p:sp>
      <p:sp>
        <p:nvSpPr>
          <p:cNvPr id="872" name="Google Shape;872;p58"/>
          <p:cNvSpPr txBox="1"/>
          <p:nvPr/>
        </p:nvSpPr>
        <p:spPr>
          <a:xfrm>
            <a:off x="4652962" y="4648200"/>
            <a:ext cx="3729037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C. hydrogen bonding </a:t>
            </a:r>
            <a:endParaRPr/>
          </a:p>
        </p:txBody>
      </p:sp>
      <p:sp>
        <p:nvSpPr>
          <p:cNvPr id="873" name="Google Shape;873;p58"/>
          <p:cNvSpPr txBox="1"/>
          <p:nvPr/>
        </p:nvSpPr>
        <p:spPr>
          <a:xfrm>
            <a:off x="685800" y="5349875"/>
            <a:ext cx="3006725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B. ionic bonding </a:t>
            </a:r>
            <a:endParaRPr/>
          </a:p>
        </p:txBody>
      </p:sp>
      <p:pic>
        <p:nvPicPr>
          <p:cNvPr id="874" name="Google Shape;874;p58" descr="covalent bon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95600" y="1912937"/>
            <a:ext cx="2743200" cy="2593975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58"/>
          <p:cNvSpPr txBox="1"/>
          <p:nvPr/>
        </p:nvSpPr>
        <p:spPr>
          <a:xfrm>
            <a:off x="2879725" y="2032000"/>
            <a:ext cx="1997075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Water molecule</a:t>
            </a:r>
            <a:endParaRPr/>
          </a:p>
        </p:txBody>
      </p:sp>
      <p:sp>
        <p:nvSpPr>
          <p:cNvPr id="876" name="Google Shape;876;p58"/>
          <p:cNvSpPr txBox="1"/>
          <p:nvPr/>
        </p:nvSpPr>
        <p:spPr>
          <a:xfrm>
            <a:off x="685800" y="4651375"/>
            <a:ext cx="35941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A. covalent bonding </a:t>
            </a:r>
            <a:endParaRPr/>
          </a:p>
        </p:txBody>
      </p:sp>
      <p:sp>
        <p:nvSpPr>
          <p:cNvPr id="877" name="Google Shape;877;p58"/>
          <p:cNvSpPr txBox="1">
            <a:spLocks noGrp="1"/>
          </p:cNvSpPr>
          <p:nvPr>
            <p:ph type="title"/>
          </p:nvPr>
        </p:nvSpPr>
        <p:spPr>
          <a:xfrm>
            <a:off x="914400" y="7010400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9"/>
          <p:cNvSpPr txBox="1"/>
          <p:nvPr/>
        </p:nvSpPr>
        <p:spPr>
          <a:xfrm>
            <a:off x="609600" y="1339850"/>
            <a:ext cx="3733800" cy="368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200" b="0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The answer is A.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 Covalent bonds differ from ionic bonds in that the shared electrons move about the nuclei of both atoms of the covalent compound. </a:t>
            </a:r>
            <a:endParaRPr/>
          </a:p>
        </p:txBody>
      </p:sp>
      <p:pic>
        <p:nvPicPr>
          <p:cNvPr id="883" name="Google Shape;883;p59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59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59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59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59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59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59" descr="Chpt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59" descr="assess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59" descr="covalent bon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81600" y="1497012"/>
            <a:ext cx="3454400" cy="3227387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59"/>
          <p:cNvSpPr txBox="1"/>
          <p:nvPr/>
        </p:nvSpPr>
        <p:spPr>
          <a:xfrm>
            <a:off x="5257800" y="4168775"/>
            <a:ext cx="1981200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Water molecule</a:t>
            </a:r>
            <a:endParaRPr/>
          </a:p>
        </p:txBody>
      </p:sp>
      <p:sp>
        <p:nvSpPr>
          <p:cNvPr id="893" name="Google Shape;893;p59"/>
          <p:cNvSpPr txBox="1">
            <a:spLocks noGrp="1"/>
          </p:cNvSpPr>
          <p:nvPr>
            <p:ph type="title"/>
          </p:nvPr>
        </p:nvSpPr>
        <p:spPr>
          <a:xfrm>
            <a:off x="914400" y="7010400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60"/>
          <p:cNvSpPr txBox="1"/>
          <p:nvPr/>
        </p:nvSpPr>
        <p:spPr>
          <a:xfrm>
            <a:off x="609600" y="838200"/>
            <a:ext cx="807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Question 3</a:t>
            </a:r>
            <a:endParaRPr/>
          </a:p>
        </p:txBody>
      </p:sp>
      <p:sp>
        <p:nvSpPr>
          <p:cNvPr id="899" name="Google Shape;899;p60"/>
          <p:cNvSpPr txBox="1"/>
          <p:nvPr/>
        </p:nvSpPr>
        <p:spPr>
          <a:xfrm>
            <a:off x="609600" y="1577975"/>
            <a:ext cx="7050087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Which of the following combinations will produce a solution?</a:t>
            </a:r>
            <a:endParaRPr/>
          </a:p>
        </p:txBody>
      </p:sp>
      <p:sp>
        <p:nvSpPr>
          <p:cNvPr id="900" name="Google Shape;900;p60"/>
          <p:cNvSpPr txBox="1"/>
          <p:nvPr/>
        </p:nvSpPr>
        <p:spPr>
          <a:xfrm>
            <a:off x="685800" y="4775200"/>
            <a:ext cx="3221037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D. oil and vinegar </a:t>
            </a:r>
            <a:endParaRPr/>
          </a:p>
        </p:txBody>
      </p:sp>
      <p:sp>
        <p:nvSpPr>
          <p:cNvPr id="901" name="Google Shape;901;p60"/>
          <p:cNvSpPr txBox="1"/>
          <p:nvPr/>
        </p:nvSpPr>
        <p:spPr>
          <a:xfrm>
            <a:off x="685800" y="4075112"/>
            <a:ext cx="5749925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C. powdered drink mix and water </a:t>
            </a:r>
            <a:endParaRPr/>
          </a:p>
        </p:txBody>
      </p:sp>
      <p:sp>
        <p:nvSpPr>
          <p:cNvPr id="902" name="Google Shape;902;p60"/>
          <p:cNvSpPr txBox="1"/>
          <p:nvPr/>
        </p:nvSpPr>
        <p:spPr>
          <a:xfrm>
            <a:off x="685800" y="3389312"/>
            <a:ext cx="50292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B. sand and sugar crystals</a:t>
            </a:r>
            <a:endParaRPr/>
          </a:p>
        </p:txBody>
      </p:sp>
      <p:pic>
        <p:nvPicPr>
          <p:cNvPr id="903" name="Google Shape;903;p60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60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60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60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60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60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60" descr="Chpt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60" descr="assess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60"/>
          <p:cNvSpPr txBox="1"/>
          <p:nvPr/>
        </p:nvSpPr>
        <p:spPr>
          <a:xfrm>
            <a:off x="665162" y="2746375"/>
            <a:ext cx="6294437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A. chocolate chips and cookie dough </a:t>
            </a:r>
            <a:endParaRPr/>
          </a:p>
        </p:txBody>
      </p:sp>
      <p:sp>
        <p:nvSpPr>
          <p:cNvPr id="912" name="Google Shape;912;p60"/>
          <p:cNvSpPr txBox="1">
            <a:spLocks noGrp="1"/>
          </p:cNvSpPr>
          <p:nvPr>
            <p:ph type="title"/>
          </p:nvPr>
        </p:nvSpPr>
        <p:spPr>
          <a:xfrm>
            <a:off x="914400" y="7010400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61" descr="Fig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75260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61"/>
          <p:cNvSpPr txBox="1"/>
          <p:nvPr/>
        </p:nvSpPr>
        <p:spPr>
          <a:xfrm>
            <a:off x="609600" y="838200"/>
            <a:ext cx="3962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200" b="0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The answer is C.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 All of the combinations are mixtures because the individual components retain their own properties. A solution is a mixture in which one or more substances is dissolved in another and will not settle out of solution. </a:t>
            </a:r>
            <a:endParaRPr/>
          </a:p>
        </p:txBody>
      </p:sp>
      <p:pic>
        <p:nvPicPr>
          <p:cNvPr id="919" name="Google Shape;919;p61" descr="New previo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1" descr="New TO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61" descr="New nex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61" descr="hel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61" descr="end of slid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61" descr="resource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61" descr="Chpt0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61" descr="assessment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61"/>
          <p:cNvSpPr txBox="1"/>
          <p:nvPr/>
        </p:nvSpPr>
        <p:spPr>
          <a:xfrm>
            <a:off x="5892800" y="1905000"/>
            <a:ext cx="11588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Water molecules</a:t>
            </a:r>
            <a:endParaRPr/>
          </a:p>
        </p:txBody>
      </p:sp>
      <p:cxnSp>
        <p:nvCxnSpPr>
          <p:cNvPr id="928" name="Google Shape;928;p61"/>
          <p:cNvCxnSpPr/>
          <p:nvPr/>
        </p:nvCxnSpPr>
        <p:spPr>
          <a:xfrm>
            <a:off x="6400800" y="2362200"/>
            <a:ext cx="76200" cy="152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29" name="Google Shape;929;p61"/>
          <p:cNvCxnSpPr/>
          <p:nvPr/>
        </p:nvCxnSpPr>
        <p:spPr>
          <a:xfrm>
            <a:off x="6705600" y="2057400"/>
            <a:ext cx="254000" cy="127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30" name="Google Shape;930;p61"/>
          <p:cNvCxnSpPr/>
          <p:nvPr/>
        </p:nvCxnSpPr>
        <p:spPr>
          <a:xfrm rot="10800000" flipH="1">
            <a:off x="5905500" y="2044700"/>
            <a:ext cx="317500" cy="3175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31" name="Google Shape;931;p61"/>
          <p:cNvSpPr txBox="1"/>
          <p:nvPr/>
        </p:nvSpPr>
        <p:spPr>
          <a:xfrm>
            <a:off x="5397500" y="2882900"/>
            <a:ext cx="11588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Sugar molecules</a:t>
            </a:r>
            <a:endParaRPr/>
          </a:p>
        </p:txBody>
      </p:sp>
      <p:cxnSp>
        <p:nvCxnSpPr>
          <p:cNvPr id="932" name="Google Shape;932;p61"/>
          <p:cNvCxnSpPr/>
          <p:nvPr/>
        </p:nvCxnSpPr>
        <p:spPr>
          <a:xfrm rot="10800000" flipH="1">
            <a:off x="5943600" y="2667000"/>
            <a:ext cx="152400" cy="304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33" name="Google Shape;933;p61"/>
          <p:cNvCxnSpPr/>
          <p:nvPr/>
        </p:nvCxnSpPr>
        <p:spPr>
          <a:xfrm>
            <a:off x="6248400" y="3086100"/>
            <a:ext cx="381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34" name="Google Shape;934;p61"/>
          <p:cNvSpPr txBox="1"/>
          <p:nvPr/>
        </p:nvSpPr>
        <p:spPr>
          <a:xfrm>
            <a:off x="4876800" y="3562350"/>
            <a:ext cx="914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Sugar crystal</a:t>
            </a:r>
            <a:endParaRPr/>
          </a:p>
        </p:txBody>
      </p:sp>
      <p:cxnSp>
        <p:nvCxnSpPr>
          <p:cNvPr id="935" name="Google Shape;935;p61"/>
          <p:cNvCxnSpPr/>
          <p:nvPr/>
        </p:nvCxnSpPr>
        <p:spPr>
          <a:xfrm rot="10800000">
            <a:off x="5562600" y="3733800"/>
            <a:ext cx="495300" cy="254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36" name="Google Shape;936;p61"/>
          <p:cNvSpPr txBox="1">
            <a:spLocks noGrp="1"/>
          </p:cNvSpPr>
          <p:nvPr>
            <p:ph type="title"/>
          </p:nvPr>
        </p:nvSpPr>
        <p:spPr>
          <a:xfrm>
            <a:off x="914400" y="7010400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62"/>
          <p:cNvSpPr txBox="1"/>
          <p:nvPr/>
        </p:nvSpPr>
        <p:spPr>
          <a:xfrm>
            <a:off x="609600" y="868362"/>
            <a:ext cx="82296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"/>
              <a:buNone/>
            </a:pPr>
            <a:r>
              <a:rPr lang="en-US" sz="3600" b="1" i="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Question 4</a:t>
            </a:r>
            <a:endParaRPr/>
          </a:p>
        </p:txBody>
      </p:sp>
      <p:sp>
        <p:nvSpPr>
          <p:cNvPr id="942" name="Google Shape;942;p62"/>
          <p:cNvSpPr txBox="1"/>
          <p:nvPr/>
        </p:nvSpPr>
        <p:spPr>
          <a:xfrm>
            <a:off x="609600" y="1568450"/>
            <a:ext cx="79248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What type of substance forms hydrogen ions in water?</a:t>
            </a:r>
            <a:endParaRPr/>
          </a:p>
        </p:txBody>
      </p:sp>
      <p:sp>
        <p:nvSpPr>
          <p:cNvPr id="943" name="Google Shape;943;p62"/>
          <p:cNvSpPr txBox="1"/>
          <p:nvPr/>
        </p:nvSpPr>
        <p:spPr>
          <a:xfrm>
            <a:off x="685800" y="4727575"/>
            <a:ext cx="1516062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D. polar</a:t>
            </a:r>
            <a:endParaRPr/>
          </a:p>
        </p:txBody>
      </p:sp>
      <p:sp>
        <p:nvSpPr>
          <p:cNvPr id="944" name="Google Shape;944;p62"/>
          <p:cNvSpPr txBox="1"/>
          <p:nvPr/>
        </p:nvSpPr>
        <p:spPr>
          <a:xfrm>
            <a:off x="685800" y="4030662"/>
            <a:ext cx="1382712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C. base</a:t>
            </a:r>
            <a:endParaRPr/>
          </a:p>
        </p:txBody>
      </p:sp>
      <p:sp>
        <p:nvSpPr>
          <p:cNvPr id="945" name="Google Shape;945;p62"/>
          <p:cNvSpPr txBox="1"/>
          <p:nvPr/>
        </p:nvSpPr>
        <p:spPr>
          <a:xfrm>
            <a:off x="692150" y="3382962"/>
            <a:ext cx="1336675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B. acid</a:t>
            </a:r>
            <a:endParaRPr/>
          </a:p>
        </p:txBody>
      </p:sp>
      <p:pic>
        <p:nvPicPr>
          <p:cNvPr id="946" name="Google Shape;946;p62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62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62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62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62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62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62" descr="Chpt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62" descr="assess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62"/>
          <p:cNvSpPr txBox="1"/>
          <p:nvPr/>
        </p:nvSpPr>
        <p:spPr>
          <a:xfrm>
            <a:off x="685800" y="2670175"/>
            <a:ext cx="2047875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A. enzyme </a:t>
            </a:r>
            <a:endParaRPr/>
          </a:p>
        </p:txBody>
      </p:sp>
      <p:sp>
        <p:nvSpPr>
          <p:cNvPr id="955" name="Google Shape;955;p62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63"/>
          <p:cNvSpPr txBox="1"/>
          <p:nvPr/>
        </p:nvSpPr>
        <p:spPr>
          <a:xfrm>
            <a:off x="609600" y="10668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200" b="0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The answer is B.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Any substance that forms hydrogen ions (H</a:t>
            </a:r>
            <a:r>
              <a:rPr lang="en-US" sz="3200" b="0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) in water is an acid. The pH of a substance is a measure of how acidic or basic a solution is. </a:t>
            </a:r>
            <a:endParaRPr/>
          </a:p>
        </p:txBody>
      </p:sp>
      <p:pic>
        <p:nvPicPr>
          <p:cNvPr id="961" name="Google Shape;961;p63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63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63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63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63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63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63" descr="Chpt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63" descr="assess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63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64"/>
          <p:cNvSpPr txBox="1"/>
          <p:nvPr/>
        </p:nvSpPr>
        <p:spPr>
          <a:xfrm>
            <a:off x="609600" y="838200"/>
            <a:ext cx="807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"/>
              <a:buNone/>
            </a:pPr>
            <a:r>
              <a:rPr lang="en-US" sz="3600" b="1" i="0" u="none">
                <a:solidFill>
                  <a:srgbClr val="FFFF00"/>
                </a:solidFill>
                <a:latin typeface="Times"/>
                <a:ea typeface="Times"/>
                <a:cs typeface="Times"/>
                <a:sym typeface="Times"/>
              </a:rPr>
              <a:t>Question 5</a:t>
            </a:r>
            <a:endParaRPr/>
          </a:p>
        </p:txBody>
      </p:sp>
      <p:sp>
        <p:nvSpPr>
          <p:cNvPr id="975" name="Google Shape;975;p64"/>
          <p:cNvSpPr txBox="1"/>
          <p:nvPr/>
        </p:nvSpPr>
        <p:spPr>
          <a:xfrm>
            <a:off x="609600" y="1600200"/>
            <a:ext cx="8077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Which of the following best describes a molecule with an unequal distribution of charge?</a:t>
            </a:r>
            <a:endParaRPr/>
          </a:p>
        </p:txBody>
      </p:sp>
      <p:sp>
        <p:nvSpPr>
          <p:cNvPr id="976" name="Google Shape;976;p64"/>
          <p:cNvSpPr txBox="1"/>
          <p:nvPr/>
        </p:nvSpPr>
        <p:spPr>
          <a:xfrm>
            <a:off x="704850" y="5260975"/>
            <a:ext cx="180975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D. diffuse</a:t>
            </a:r>
            <a:endParaRPr/>
          </a:p>
        </p:txBody>
      </p:sp>
      <p:sp>
        <p:nvSpPr>
          <p:cNvPr id="977" name="Google Shape;977;p64"/>
          <p:cNvSpPr txBox="1"/>
          <p:nvPr/>
        </p:nvSpPr>
        <p:spPr>
          <a:xfrm>
            <a:off x="685800" y="4575175"/>
            <a:ext cx="1495425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C. basic</a:t>
            </a:r>
            <a:endParaRPr/>
          </a:p>
        </p:txBody>
      </p:sp>
      <p:sp>
        <p:nvSpPr>
          <p:cNvPr id="978" name="Google Shape;978;p64"/>
          <p:cNvSpPr txBox="1"/>
          <p:nvPr/>
        </p:nvSpPr>
        <p:spPr>
          <a:xfrm>
            <a:off x="685800" y="3889375"/>
            <a:ext cx="1630362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B. acidic</a:t>
            </a:r>
            <a:endParaRPr/>
          </a:p>
        </p:txBody>
      </p:sp>
      <p:pic>
        <p:nvPicPr>
          <p:cNvPr id="979" name="Google Shape;979;p64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64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64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64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64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64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64" descr="Chpt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64" descr="assess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64"/>
          <p:cNvSpPr txBox="1"/>
          <p:nvPr/>
        </p:nvSpPr>
        <p:spPr>
          <a:xfrm>
            <a:off x="685800" y="3203575"/>
            <a:ext cx="1617662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A. polar </a:t>
            </a:r>
            <a:endParaRPr/>
          </a:p>
        </p:txBody>
      </p:sp>
      <p:sp>
        <p:nvSpPr>
          <p:cNvPr id="988" name="Google Shape;988;p64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  <p:sp>
        <p:nvSpPr>
          <p:cNvPr id="989" name="Google Shape;989;p64"/>
          <p:cNvSpPr txBox="1"/>
          <p:nvPr/>
        </p:nvSpPr>
        <p:spPr>
          <a:xfrm>
            <a:off x="1600200" y="6313487"/>
            <a:ext cx="1169987" cy="392112"/>
          </a:xfrm>
          <a:prstGeom prst="rect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NC: 2.02</a:t>
            </a:r>
            <a:endParaRPr/>
          </a:p>
        </p:txBody>
      </p:sp>
      <p:pic>
        <p:nvPicPr>
          <p:cNvPr id="990" name="Google Shape;990;p64" descr="north carolin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8200" y="6313487"/>
            <a:ext cx="6858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914400" y="7040562"/>
            <a:ext cx="8229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533400" y="1905000"/>
            <a:ext cx="7924800" cy="150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Of the naturally occurring elements on Earth, only about 25 are essential to living organisms.</a:t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592137" y="3602037"/>
            <a:ext cx="7866062" cy="150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Carbon, hydrogen, oxygen, and nitrogen make up more that 96 percent of the mass of a human body.</a:t>
            </a:r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565150" y="1143000"/>
            <a:ext cx="6534150" cy="695325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Natural elements in living things</a:t>
            </a:r>
            <a:endParaRPr/>
          </a:p>
        </p:txBody>
      </p:sp>
      <p:pic>
        <p:nvPicPr>
          <p:cNvPr id="151" name="Google Shape;151;p20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65"/>
          <p:cNvSpPr txBox="1"/>
          <p:nvPr/>
        </p:nvSpPr>
        <p:spPr>
          <a:xfrm>
            <a:off x="609600" y="958850"/>
            <a:ext cx="7772400" cy="239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200" b="0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The answer is A.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 Each polar molecule has a positive end and a negative end. Polar water molecules attract ions and other polar molecules, and can dissolve many ionic compounds. </a:t>
            </a:r>
            <a:endParaRPr/>
          </a:p>
        </p:txBody>
      </p:sp>
      <p:pic>
        <p:nvPicPr>
          <p:cNvPr id="996" name="Google Shape;996;p65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65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65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65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65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65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65" descr="Chpt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65" descr="assess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65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  <p:sp>
        <p:nvSpPr>
          <p:cNvPr id="1005" name="Google Shape;1005;p65"/>
          <p:cNvSpPr txBox="1"/>
          <p:nvPr/>
        </p:nvSpPr>
        <p:spPr>
          <a:xfrm>
            <a:off x="1600200" y="6313487"/>
            <a:ext cx="1169987" cy="392112"/>
          </a:xfrm>
          <a:prstGeom prst="rect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NC: 2.02</a:t>
            </a:r>
            <a:endParaRPr/>
          </a:p>
        </p:txBody>
      </p:sp>
      <p:pic>
        <p:nvPicPr>
          <p:cNvPr id="1006" name="Google Shape;1006;p65" descr="north carolin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8200" y="6313487"/>
            <a:ext cx="6858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oogle Shape;1011;p66" descr="Fig 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654300"/>
            <a:ext cx="4724400" cy="29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66"/>
          <p:cNvSpPr txBox="1"/>
          <p:nvPr/>
        </p:nvSpPr>
        <p:spPr>
          <a:xfrm>
            <a:off x="609600" y="838200"/>
            <a:ext cx="8077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Question 6</a:t>
            </a:r>
            <a:endParaRPr/>
          </a:p>
        </p:txBody>
      </p:sp>
      <p:sp>
        <p:nvSpPr>
          <p:cNvPr id="1013" name="Google Shape;1013;p66"/>
          <p:cNvSpPr txBox="1"/>
          <p:nvPr/>
        </p:nvSpPr>
        <p:spPr>
          <a:xfrm>
            <a:off x="609600" y="14478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Name the chemical reaction illustrated in the diagram. </a:t>
            </a:r>
            <a:endParaRPr/>
          </a:p>
        </p:txBody>
      </p:sp>
      <p:sp>
        <p:nvSpPr>
          <p:cNvPr id="1014" name="Google Shape;1014;p66"/>
          <p:cNvSpPr txBox="1"/>
          <p:nvPr/>
        </p:nvSpPr>
        <p:spPr>
          <a:xfrm>
            <a:off x="5322887" y="3584575"/>
            <a:ext cx="2906712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B. condensation </a:t>
            </a:r>
            <a:endParaRPr/>
          </a:p>
        </p:txBody>
      </p:sp>
      <p:pic>
        <p:nvPicPr>
          <p:cNvPr id="1015" name="Google Shape;1015;p66" descr="New previo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66" descr="New TO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66" descr="New nex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66" descr="hel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66" descr="end of slid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66" descr="resource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66" descr="Chpt0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66" descr="assessment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66"/>
          <p:cNvSpPr txBox="1"/>
          <p:nvPr/>
        </p:nvSpPr>
        <p:spPr>
          <a:xfrm>
            <a:off x="728662" y="3305175"/>
            <a:ext cx="9334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"/>
              <a:buNone/>
            </a:pPr>
            <a:r>
              <a:rPr lang="en-US" sz="1800" b="0" i="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Glucose</a:t>
            </a:r>
            <a:endParaRPr/>
          </a:p>
        </p:txBody>
      </p:sp>
      <p:sp>
        <p:nvSpPr>
          <p:cNvPr id="1024" name="Google Shape;1024;p66"/>
          <p:cNvSpPr txBox="1"/>
          <p:nvPr/>
        </p:nvSpPr>
        <p:spPr>
          <a:xfrm>
            <a:off x="728662" y="4473575"/>
            <a:ext cx="9715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"/>
              <a:buNone/>
            </a:pPr>
            <a:r>
              <a:rPr lang="en-US" sz="1800" b="0" i="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Fructose</a:t>
            </a:r>
            <a:endParaRPr/>
          </a:p>
        </p:txBody>
      </p:sp>
      <p:sp>
        <p:nvSpPr>
          <p:cNvPr id="1025" name="Google Shape;1025;p66"/>
          <p:cNvSpPr txBox="1"/>
          <p:nvPr/>
        </p:nvSpPr>
        <p:spPr>
          <a:xfrm>
            <a:off x="3452812" y="5159375"/>
            <a:ext cx="9080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"/>
              <a:buNone/>
            </a:pPr>
            <a:r>
              <a:rPr lang="en-US" sz="1800" b="0" i="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Sucrose</a:t>
            </a:r>
            <a:endParaRPr/>
          </a:p>
        </p:txBody>
      </p:sp>
      <p:sp>
        <p:nvSpPr>
          <p:cNvPr id="1026" name="Google Shape;1026;p66"/>
          <p:cNvSpPr txBox="1"/>
          <p:nvPr/>
        </p:nvSpPr>
        <p:spPr>
          <a:xfrm>
            <a:off x="1849437" y="3009900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27" name="Google Shape;1027;p66"/>
          <p:cNvSpPr txBox="1"/>
          <p:nvPr/>
        </p:nvSpPr>
        <p:spPr>
          <a:xfrm>
            <a:off x="2132012" y="3194050"/>
            <a:ext cx="2762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028" name="Google Shape;1028;p66"/>
          <p:cNvSpPr txBox="1"/>
          <p:nvPr/>
        </p:nvSpPr>
        <p:spPr>
          <a:xfrm>
            <a:off x="1843087" y="34925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29" name="Google Shape;1029;p66"/>
          <p:cNvSpPr txBox="1"/>
          <p:nvPr/>
        </p:nvSpPr>
        <p:spPr>
          <a:xfrm>
            <a:off x="3430587" y="3022600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30" name="Google Shape;1030;p66"/>
          <p:cNvSpPr txBox="1"/>
          <p:nvPr/>
        </p:nvSpPr>
        <p:spPr>
          <a:xfrm>
            <a:off x="1585912" y="36068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</a:t>
            </a:r>
            <a:endParaRPr/>
          </a:p>
        </p:txBody>
      </p:sp>
      <p:sp>
        <p:nvSpPr>
          <p:cNvPr id="1031" name="Google Shape;1031;p66"/>
          <p:cNvSpPr txBox="1"/>
          <p:nvPr/>
        </p:nvSpPr>
        <p:spPr>
          <a:xfrm>
            <a:off x="2093912" y="38100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32" name="Google Shape;1032;p66"/>
          <p:cNvSpPr txBox="1"/>
          <p:nvPr/>
        </p:nvSpPr>
        <p:spPr>
          <a:xfrm>
            <a:off x="2357437" y="3640137"/>
            <a:ext cx="330200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33" name="Google Shape;1033;p66"/>
          <p:cNvSpPr txBox="1"/>
          <p:nvPr/>
        </p:nvSpPr>
        <p:spPr>
          <a:xfrm>
            <a:off x="2284412" y="43307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34" name="Google Shape;1034;p66"/>
          <p:cNvSpPr txBox="1"/>
          <p:nvPr/>
        </p:nvSpPr>
        <p:spPr>
          <a:xfrm>
            <a:off x="1827212" y="49530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35" name="Google Shape;1035;p66"/>
          <p:cNvSpPr txBox="1"/>
          <p:nvPr/>
        </p:nvSpPr>
        <p:spPr>
          <a:xfrm>
            <a:off x="2055812" y="46355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</a:t>
            </a:r>
            <a:endParaRPr/>
          </a:p>
        </p:txBody>
      </p:sp>
      <p:sp>
        <p:nvSpPr>
          <p:cNvPr id="1036" name="Google Shape;1036;p66"/>
          <p:cNvSpPr txBox="1"/>
          <p:nvPr/>
        </p:nvSpPr>
        <p:spPr>
          <a:xfrm>
            <a:off x="2005012" y="4305300"/>
            <a:ext cx="2762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037" name="Google Shape;1037;p66"/>
          <p:cNvSpPr txBox="1"/>
          <p:nvPr/>
        </p:nvSpPr>
        <p:spPr>
          <a:xfrm>
            <a:off x="1395412" y="4330700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HOCH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endParaRPr/>
          </a:p>
        </p:txBody>
      </p:sp>
      <p:sp>
        <p:nvSpPr>
          <p:cNvPr id="1038" name="Google Shape;1038;p66"/>
          <p:cNvSpPr txBox="1"/>
          <p:nvPr/>
        </p:nvSpPr>
        <p:spPr>
          <a:xfrm>
            <a:off x="2355850" y="4749800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39" name="Google Shape;1039;p66"/>
          <p:cNvSpPr txBox="1"/>
          <p:nvPr/>
        </p:nvSpPr>
        <p:spPr>
          <a:xfrm>
            <a:off x="2005012" y="4013200"/>
            <a:ext cx="2714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2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1040" name="Google Shape;1040;p66"/>
          <p:cNvSpPr txBox="1"/>
          <p:nvPr/>
        </p:nvSpPr>
        <p:spPr>
          <a:xfrm>
            <a:off x="4540250" y="4025900"/>
            <a:ext cx="4127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041" name="Google Shape;1041;p66"/>
          <p:cNvSpPr txBox="1"/>
          <p:nvPr/>
        </p:nvSpPr>
        <p:spPr>
          <a:xfrm>
            <a:off x="3729037" y="3187700"/>
            <a:ext cx="2762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042" name="Google Shape;1042;p66"/>
          <p:cNvSpPr txBox="1"/>
          <p:nvPr/>
        </p:nvSpPr>
        <p:spPr>
          <a:xfrm>
            <a:off x="3417887" y="34925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43" name="Google Shape;1043;p66"/>
          <p:cNvSpPr txBox="1"/>
          <p:nvPr/>
        </p:nvSpPr>
        <p:spPr>
          <a:xfrm>
            <a:off x="3186112" y="3597275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</a:t>
            </a:r>
            <a:endParaRPr/>
          </a:p>
        </p:txBody>
      </p:sp>
      <p:sp>
        <p:nvSpPr>
          <p:cNvPr id="1044" name="Google Shape;1044;p66"/>
          <p:cNvSpPr txBox="1"/>
          <p:nvPr/>
        </p:nvSpPr>
        <p:spPr>
          <a:xfrm>
            <a:off x="3694112" y="3844925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45" name="Google Shape;1045;p66"/>
          <p:cNvSpPr txBox="1"/>
          <p:nvPr/>
        </p:nvSpPr>
        <p:spPr>
          <a:xfrm>
            <a:off x="3595687" y="4311650"/>
            <a:ext cx="2762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046" name="Google Shape;1046;p66"/>
          <p:cNvSpPr txBox="1"/>
          <p:nvPr/>
        </p:nvSpPr>
        <p:spPr>
          <a:xfrm>
            <a:off x="3016250" y="4330700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HOCH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endParaRPr/>
          </a:p>
        </p:txBody>
      </p:sp>
      <p:sp>
        <p:nvSpPr>
          <p:cNvPr id="1047" name="Google Shape;1047;p66"/>
          <p:cNvSpPr txBox="1"/>
          <p:nvPr/>
        </p:nvSpPr>
        <p:spPr>
          <a:xfrm>
            <a:off x="3436937" y="495935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48" name="Google Shape;1048;p66"/>
          <p:cNvSpPr txBox="1"/>
          <p:nvPr/>
        </p:nvSpPr>
        <p:spPr>
          <a:xfrm>
            <a:off x="3665537" y="4645025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</a:t>
            </a:r>
            <a:endParaRPr/>
          </a:p>
        </p:txBody>
      </p:sp>
      <p:sp>
        <p:nvSpPr>
          <p:cNvPr id="1049" name="Google Shape;1049;p66"/>
          <p:cNvSpPr txBox="1"/>
          <p:nvPr/>
        </p:nvSpPr>
        <p:spPr>
          <a:xfrm>
            <a:off x="3957637" y="4025900"/>
            <a:ext cx="2762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050" name="Google Shape;1050;p66"/>
          <p:cNvSpPr txBox="1"/>
          <p:nvPr/>
        </p:nvSpPr>
        <p:spPr>
          <a:xfrm>
            <a:off x="4233862" y="4006850"/>
            <a:ext cx="2714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2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1051" name="Google Shape;1051;p66"/>
          <p:cNvSpPr txBox="1"/>
          <p:nvPr/>
        </p:nvSpPr>
        <p:spPr>
          <a:xfrm>
            <a:off x="3968750" y="475932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52" name="Google Shape;1052;p66"/>
          <p:cNvSpPr txBox="1"/>
          <p:nvPr/>
        </p:nvSpPr>
        <p:spPr>
          <a:xfrm>
            <a:off x="5341937" y="4953000"/>
            <a:ext cx="243205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D. glycolysis </a:t>
            </a:r>
            <a:endParaRPr/>
          </a:p>
        </p:txBody>
      </p:sp>
      <p:sp>
        <p:nvSpPr>
          <p:cNvPr id="1053" name="Google Shape;1053;p66"/>
          <p:cNvSpPr txBox="1"/>
          <p:nvPr/>
        </p:nvSpPr>
        <p:spPr>
          <a:xfrm>
            <a:off x="5322887" y="4318000"/>
            <a:ext cx="34290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C. Protein synthesis</a:t>
            </a:r>
            <a:endParaRPr/>
          </a:p>
        </p:txBody>
      </p:sp>
      <p:sp>
        <p:nvSpPr>
          <p:cNvPr id="1054" name="Google Shape;1054;p66"/>
          <p:cNvSpPr txBox="1"/>
          <p:nvPr/>
        </p:nvSpPr>
        <p:spPr>
          <a:xfrm>
            <a:off x="5308600" y="2819400"/>
            <a:ext cx="24765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A. hydrolysis </a:t>
            </a:r>
            <a:endParaRPr/>
          </a:p>
        </p:txBody>
      </p:sp>
      <p:sp>
        <p:nvSpPr>
          <p:cNvPr id="1055" name="Google Shape;1055;p66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  <p:sp>
        <p:nvSpPr>
          <p:cNvPr id="1056" name="Google Shape;1056;p66"/>
          <p:cNvSpPr txBox="1"/>
          <p:nvPr/>
        </p:nvSpPr>
        <p:spPr>
          <a:xfrm>
            <a:off x="1600200" y="6313487"/>
            <a:ext cx="1169987" cy="392112"/>
          </a:xfrm>
          <a:prstGeom prst="rect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NC: 2.03</a:t>
            </a:r>
            <a:endParaRPr/>
          </a:p>
        </p:txBody>
      </p:sp>
      <p:pic>
        <p:nvPicPr>
          <p:cNvPr id="1057" name="Google Shape;1057;p66" descr="north carolina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200" y="6313487"/>
            <a:ext cx="6858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67"/>
          <p:cNvSpPr txBox="1"/>
          <p:nvPr/>
        </p:nvSpPr>
        <p:spPr>
          <a:xfrm>
            <a:off x="609600" y="990600"/>
            <a:ext cx="77724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0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The answer is B.</a:t>
            </a:r>
            <a:r>
              <a:rPr lang="en-US" sz="36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In condensation reactions, small molecules bond together to produce a polymer and water. </a:t>
            </a:r>
            <a:endParaRPr/>
          </a:p>
        </p:txBody>
      </p:sp>
      <p:pic>
        <p:nvPicPr>
          <p:cNvPr id="1063" name="Google Shape;1063;p67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67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67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67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67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67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67" descr="Chpt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67" descr="assess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67" descr="Fig 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33600" y="2743200"/>
            <a:ext cx="4724400" cy="29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67"/>
          <p:cNvSpPr txBox="1"/>
          <p:nvPr/>
        </p:nvSpPr>
        <p:spPr>
          <a:xfrm>
            <a:off x="2305050" y="3394075"/>
            <a:ext cx="9334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"/>
              <a:buNone/>
            </a:pPr>
            <a:r>
              <a:rPr lang="en-US" sz="1800" b="0" i="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Glucose</a:t>
            </a:r>
            <a:endParaRPr/>
          </a:p>
        </p:txBody>
      </p:sp>
      <p:sp>
        <p:nvSpPr>
          <p:cNvPr id="1073" name="Google Shape;1073;p67"/>
          <p:cNvSpPr txBox="1"/>
          <p:nvPr/>
        </p:nvSpPr>
        <p:spPr>
          <a:xfrm>
            <a:off x="2305050" y="4562475"/>
            <a:ext cx="9715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"/>
              <a:buNone/>
            </a:pPr>
            <a:r>
              <a:rPr lang="en-US" sz="1800" b="0" i="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Fructose</a:t>
            </a:r>
            <a:endParaRPr/>
          </a:p>
        </p:txBody>
      </p:sp>
      <p:sp>
        <p:nvSpPr>
          <p:cNvPr id="1074" name="Google Shape;1074;p67"/>
          <p:cNvSpPr txBox="1"/>
          <p:nvPr/>
        </p:nvSpPr>
        <p:spPr>
          <a:xfrm>
            <a:off x="5029200" y="5248275"/>
            <a:ext cx="9080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"/>
              <a:buNone/>
            </a:pPr>
            <a:r>
              <a:rPr lang="en-US" sz="1800" b="0" i="0" u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Sucrose</a:t>
            </a:r>
            <a:endParaRPr/>
          </a:p>
        </p:txBody>
      </p:sp>
      <p:sp>
        <p:nvSpPr>
          <p:cNvPr id="1075" name="Google Shape;1075;p67"/>
          <p:cNvSpPr txBox="1"/>
          <p:nvPr/>
        </p:nvSpPr>
        <p:spPr>
          <a:xfrm>
            <a:off x="3425825" y="3098800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76" name="Google Shape;1076;p67"/>
          <p:cNvSpPr txBox="1"/>
          <p:nvPr/>
        </p:nvSpPr>
        <p:spPr>
          <a:xfrm>
            <a:off x="3708400" y="3282950"/>
            <a:ext cx="2762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077" name="Google Shape;1077;p67"/>
          <p:cNvSpPr txBox="1"/>
          <p:nvPr/>
        </p:nvSpPr>
        <p:spPr>
          <a:xfrm>
            <a:off x="3419475" y="35814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78" name="Google Shape;1078;p67"/>
          <p:cNvSpPr txBox="1"/>
          <p:nvPr/>
        </p:nvSpPr>
        <p:spPr>
          <a:xfrm>
            <a:off x="5006975" y="3111500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79" name="Google Shape;1079;p67"/>
          <p:cNvSpPr txBox="1"/>
          <p:nvPr/>
        </p:nvSpPr>
        <p:spPr>
          <a:xfrm>
            <a:off x="3162300" y="36957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</a:t>
            </a:r>
            <a:endParaRPr/>
          </a:p>
        </p:txBody>
      </p:sp>
      <p:sp>
        <p:nvSpPr>
          <p:cNvPr id="1080" name="Google Shape;1080;p67"/>
          <p:cNvSpPr txBox="1"/>
          <p:nvPr/>
        </p:nvSpPr>
        <p:spPr>
          <a:xfrm>
            <a:off x="3670300" y="38989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81" name="Google Shape;1081;p67"/>
          <p:cNvSpPr txBox="1"/>
          <p:nvPr/>
        </p:nvSpPr>
        <p:spPr>
          <a:xfrm>
            <a:off x="3959225" y="3729037"/>
            <a:ext cx="330200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82" name="Google Shape;1082;p67"/>
          <p:cNvSpPr txBox="1"/>
          <p:nvPr/>
        </p:nvSpPr>
        <p:spPr>
          <a:xfrm>
            <a:off x="3860800" y="44196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83" name="Google Shape;1083;p67"/>
          <p:cNvSpPr txBox="1"/>
          <p:nvPr/>
        </p:nvSpPr>
        <p:spPr>
          <a:xfrm>
            <a:off x="3403600" y="50419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84" name="Google Shape;1084;p67"/>
          <p:cNvSpPr txBox="1"/>
          <p:nvPr/>
        </p:nvSpPr>
        <p:spPr>
          <a:xfrm>
            <a:off x="3632200" y="47244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</a:t>
            </a:r>
            <a:endParaRPr/>
          </a:p>
        </p:txBody>
      </p:sp>
      <p:sp>
        <p:nvSpPr>
          <p:cNvPr id="1085" name="Google Shape;1085;p67"/>
          <p:cNvSpPr txBox="1"/>
          <p:nvPr/>
        </p:nvSpPr>
        <p:spPr>
          <a:xfrm>
            <a:off x="3581400" y="4394200"/>
            <a:ext cx="2762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086" name="Google Shape;1086;p67"/>
          <p:cNvSpPr txBox="1"/>
          <p:nvPr/>
        </p:nvSpPr>
        <p:spPr>
          <a:xfrm>
            <a:off x="2971800" y="4419600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HOCH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endParaRPr/>
          </a:p>
        </p:txBody>
      </p:sp>
      <p:sp>
        <p:nvSpPr>
          <p:cNvPr id="1087" name="Google Shape;1087;p67"/>
          <p:cNvSpPr txBox="1"/>
          <p:nvPr/>
        </p:nvSpPr>
        <p:spPr>
          <a:xfrm>
            <a:off x="3932237" y="4838700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88" name="Google Shape;1088;p67"/>
          <p:cNvSpPr txBox="1"/>
          <p:nvPr/>
        </p:nvSpPr>
        <p:spPr>
          <a:xfrm>
            <a:off x="3581400" y="4102100"/>
            <a:ext cx="2714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2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1089" name="Google Shape;1089;p67"/>
          <p:cNvSpPr txBox="1"/>
          <p:nvPr/>
        </p:nvSpPr>
        <p:spPr>
          <a:xfrm>
            <a:off x="6116637" y="4114800"/>
            <a:ext cx="4127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090" name="Google Shape;1090;p67"/>
          <p:cNvSpPr txBox="1"/>
          <p:nvPr/>
        </p:nvSpPr>
        <p:spPr>
          <a:xfrm>
            <a:off x="5305425" y="3276600"/>
            <a:ext cx="2762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091" name="Google Shape;1091;p67"/>
          <p:cNvSpPr txBox="1"/>
          <p:nvPr/>
        </p:nvSpPr>
        <p:spPr>
          <a:xfrm>
            <a:off x="4994275" y="358140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92" name="Google Shape;1092;p67"/>
          <p:cNvSpPr txBox="1"/>
          <p:nvPr/>
        </p:nvSpPr>
        <p:spPr>
          <a:xfrm>
            <a:off x="4762500" y="3686175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</a:t>
            </a:r>
            <a:endParaRPr/>
          </a:p>
        </p:txBody>
      </p:sp>
      <p:sp>
        <p:nvSpPr>
          <p:cNvPr id="1093" name="Google Shape;1093;p67"/>
          <p:cNvSpPr txBox="1"/>
          <p:nvPr/>
        </p:nvSpPr>
        <p:spPr>
          <a:xfrm>
            <a:off x="5270500" y="3933825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94" name="Google Shape;1094;p67"/>
          <p:cNvSpPr txBox="1"/>
          <p:nvPr/>
        </p:nvSpPr>
        <p:spPr>
          <a:xfrm>
            <a:off x="5172075" y="4400550"/>
            <a:ext cx="2762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095" name="Google Shape;1095;p67"/>
          <p:cNvSpPr txBox="1"/>
          <p:nvPr/>
        </p:nvSpPr>
        <p:spPr>
          <a:xfrm>
            <a:off x="4592637" y="4419600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HOCH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endParaRPr/>
          </a:p>
        </p:txBody>
      </p:sp>
      <p:sp>
        <p:nvSpPr>
          <p:cNvPr id="1096" name="Google Shape;1096;p67"/>
          <p:cNvSpPr txBox="1"/>
          <p:nvPr/>
        </p:nvSpPr>
        <p:spPr>
          <a:xfrm>
            <a:off x="5013325" y="5048250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097" name="Google Shape;1097;p67"/>
          <p:cNvSpPr txBox="1"/>
          <p:nvPr/>
        </p:nvSpPr>
        <p:spPr>
          <a:xfrm>
            <a:off x="5241925" y="4733925"/>
            <a:ext cx="36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</a:t>
            </a:r>
            <a:endParaRPr/>
          </a:p>
        </p:txBody>
      </p:sp>
      <p:sp>
        <p:nvSpPr>
          <p:cNvPr id="1098" name="Google Shape;1098;p67"/>
          <p:cNvSpPr txBox="1"/>
          <p:nvPr/>
        </p:nvSpPr>
        <p:spPr>
          <a:xfrm>
            <a:off x="5534025" y="4114800"/>
            <a:ext cx="2762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099" name="Google Shape;1099;p67"/>
          <p:cNvSpPr txBox="1"/>
          <p:nvPr/>
        </p:nvSpPr>
        <p:spPr>
          <a:xfrm>
            <a:off x="5810250" y="4095750"/>
            <a:ext cx="27146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2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endParaRPr/>
          </a:p>
        </p:txBody>
      </p:sp>
      <p:sp>
        <p:nvSpPr>
          <p:cNvPr id="1100" name="Google Shape;1100;p67"/>
          <p:cNvSpPr txBox="1"/>
          <p:nvPr/>
        </p:nvSpPr>
        <p:spPr>
          <a:xfrm>
            <a:off x="5545137" y="484822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</a:t>
            </a:r>
            <a:r>
              <a:rPr lang="en-US" sz="10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10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101" name="Google Shape;1101;p67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  <p:sp>
        <p:nvSpPr>
          <p:cNvPr id="1102" name="Google Shape;1102;p67"/>
          <p:cNvSpPr txBox="1"/>
          <p:nvPr/>
        </p:nvSpPr>
        <p:spPr>
          <a:xfrm>
            <a:off x="1600200" y="6313487"/>
            <a:ext cx="1169987" cy="392112"/>
          </a:xfrm>
          <a:prstGeom prst="rect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NC: 2.03</a:t>
            </a:r>
            <a:endParaRPr/>
          </a:p>
        </p:txBody>
      </p:sp>
      <p:pic>
        <p:nvPicPr>
          <p:cNvPr id="1103" name="Google Shape;1103;p67" descr="north carolina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200" y="6313487"/>
            <a:ext cx="6858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68"/>
          <p:cNvSpPr txBox="1"/>
          <p:nvPr/>
        </p:nvSpPr>
        <p:spPr>
          <a:xfrm>
            <a:off x="533400" y="838200"/>
            <a:ext cx="8534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Question 7</a:t>
            </a:r>
            <a:endParaRPr/>
          </a:p>
        </p:txBody>
      </p:sp>
      <p:sp>
        <p:nvSpPr>
          <p:cNvPr id="1109" name="Google Shape;1109;p68"/>
          <p:cNvSpPr txBox="1"/>
          <p:nvPr/>
        </p:nvSpPr>
        <p:spPr>
          <a:xfrm>
            <a:off x="609600" y="1593850"/>
            <a:ext cx="8077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An oxygen atom has 8 protons and 8 neutrons. How many electrons does it have? </a:t>
            </a:r>
            <a:endParaRPr/>
          </a:p>
        </p:txBody>
      </p:sp>
      <p:sp>
        <p:nvSpPr>
          <p:cNvPr id="1110" name="Google Shape;1110;p68"/>
          <p:cNvSpPr txBox="1"/>
          <p:nvPr/>
        </p:nvSpPr>
        <p:spPr>
          <a:xfrm>
            <a:off x="685800" y="4851400"/>
            <a:ext cx="884237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D. 0</a:t>
            </a:r>
            <a:endParaRPr/>
          </a:p>
        </p:txBody>
      </p:sp>
      <p:sp>
        <p:nvSpPr>
          <p:cNvPr id="1111" name="Google Shape;1111;p68"/>
          <p:cNvSpPr txBox="1"/>
          <p:nvPr/>
        </p:nvSpPr>
        <p:spPr>
          <a:xfrm>
            <a:off x="685800" y="4165600"/>
            <a:ext cx="1065212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C. 32</a:t>
            </a:r>
            <a:endParaRPr/>
          </a:p>
        </p:txBody>
      </p:sp>
      <p:sp>
        <p:nvSpPr>
          <p:cNvPr id="1112" name="Google Shape;1112;p68"/>
          <p:cNvSpPr txBox="1"/>
          <p:nvPr/>
        </p:nvSpPr>
        <p:spPr>
          <a:xfrm>
            <a:off x="685800" y="3479800"/>
            <a:ext cx="10668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B. 18</a:t>
            </a:r>
            <a:endParaRPr/>
          </a:p>
        </p:txBody>
      </p:sp>
      <p:pic>
        <p:nvPicPr>
          <p:cNvPr id="1113" name="Google Shape;1113;p68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68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68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68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68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68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68" descr="Chpt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68" descr="assess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Google Shape;1121;p68"/>
          <p:cNvSpPr txBox="1"/>
          <p:nvPr/>
        </p:nvSpPr>
        <p:spPr>
          <a:xfrm>
            <a:off x="685800" y="2746375"/>
            <a:ext cx="884237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A. 8</a:t>
            </a:r>
            <a:endParaRPr/>
          </a:p>
        </p:txBody>
      </p:sp>
      <p:sp>
        <p:nvSpPr>
          <p:cNvPr id="1122" name="Google Shape;1122;p68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69"/>
          <p:cNvSpPr txBox="1"/>
          <p:nvPr/>
        </p:nvSpPr>
        <p:spPr>
          <a:xfrm>
            <a:off x="609600" y="9906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200" b="0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The answer is A.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Atoms contain equal numbers of electrons and protons and have no net charge. </a:t>
            </a:r>
            <a:endParaRPr/>
          </a:p>
        </p:txBody>
      </p:sp>
      <p:pic>
        <p:nvPicPr>
          <p:cNvPr id="1128" name="Google Shape;1128;p69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69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69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69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69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69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69" descr="Chpt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69" descr="assess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69" descr="electron energy leve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71600" y="2514600"/>
            <a:ext cx="449580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69"/>
          <p:cNvSpPr txBox="1"/>
          <p:nvPr/>
        </p:nvSpPr>
        <p:spPr>
          <a:xfrm>
            <a:off x="5599112" y="3084512"/>
            <a:ext cx="118268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4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Nucleus</a:t>
            </a:r>
            <a:endParaRPr/>
          </a:p>
        </p:txBody>
      </p:sp>
      <p:sp>
        <p:nvSpPr>
          <p:cNvPr id="1138" name="Google Shape;1138;p69"/>
          <p:cNvSpPr txBox="1"/>
          <p:nvPr/>
        </p:nvSpPr>
        <p:spPr>
          <a:xfrm>
            <a:off x="5827712" y="3511550"/>
            <a:ext cx="16367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0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8 protons (p+)</a:t>
            </a:r>
            <a:endParaRPr/>
          </a:p>
        </p:txBody>
      </p:sp>
      <p:sp>
        <p:nvSpPr>
          <p:cNvPr id="1139" name="Google Shape;1139;p69"/>
          <p:cNvSpPr txBox="1"/>
          <p:nvPr/>
        </p:nvSpPr>
        <p:spPr>
          <a:xfrm>
            <a:off x="5829300" y="3862387"/>
            <a:ext cx="16891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0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8 neutrons (n</a:t>
            </a:r>
            <a:r>
              <a:rPr lang="en-US" sz="2000" b="0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0</a:t>
            </a:r>
            <a:r>
              <a:rPr lang="en-US" sz="20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/>
          </a:p>
        </p:txBody>
      </p:sp>
      <p:cxnSp>
        <p:nvCxnSpPr>
          <p:cNvPr id="1140" name="Google Shape;1140;p69"/>
          <p:cNvCxnSpPr/>
          <p:nvPr/>
        </p:nvCxnSpPr>
        <p:spPr>
          <a:xfrm rot="10800000">
            <a:off x="5410200" y="3048000"/>
            <a:ext cx="381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41" name="Google Shape;1141;p69"/>
          <p:cNvCxnSpPr/>
          <p:nvPr/>
        </p:nvCxnSpPr>
        <p:spPr>
          <a:xfrm rot="10800000">
            <a:off x="5410200" y="4191000"/>
            <a:ext cx="3810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42" name="Google Shape;1142;p69"/>
          <p:cNvCxnSpPr/>
          <p:nvPr/>
        </p:nvCxnSpPr>
        <p:spPr>
          <a:xfrm>
            <a:off x="5410200" y="3048000"/>
            <a:ext cx="0" cy="11557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43" name="Google Shape;1143;p69"/>
          <p:cNvCxnSpPr/>
          <p:nvPr/>
        </p:nvCxnSpPr>
        <p:spPr>
          <a:xfrm rot="10800000" flipH="1">
            <a:off x="3810000" y="3581400"/>
            <a:ext cx="1600200" cy="457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4" name="Google Shape;1144;p69"/>
          <p:cNvSpPr txBox="1"/>
          <p:nvPr/>
        </p:nvSpPr>
        <p:spPr>
          <a:xfrm>
            <a:off x="4521200" y="5130800"/>
            <a:ext cx="1833562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24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Oxygen atom</a:t>
            </a:r>
            <a:endParaRPr/>
          </a:p>
        </p:txBody>
      </p:sp>
      <p:sp>
        <p:nvSpPr>
          <p:cNvPr id="1145" name="Google Shape;1145;p69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70"/>
          <p:cNvSpPr txBox="1"/>
          <p:nvPr/>
        </p:nvSpPr>
        <p:spPr>
          <a:xfrm>
            <a:off x="533400" y="838200"/>
            <a:ext cx="2590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Question 8</a:t>
            </a:r>
            <a:endParaRPr/>
          </a:p>
        </p:txBody>
      </p:sp>
      <p:sp>
        <p:nvSpPr>
          <p:cNvPr id="1151" name="Google Shape;1151;p70"/>
          <p:cNvSpPr txBox="1"/>
          <p:nvPr/>
        </p:nvSpPr>
        <p:spPr>
          <a:xfrm>
            <a:off x="609600" y="1447800"/>
            <a:ext cx="2743200" cy="366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Based on your knowledge of biomolecules, which of the following substances would be most effective at breaking down this polymer? </a:t>
            </a:r>
            <a:endParaRPr/>
          </a:p>
        </p:txBody>
      </p:sp>
      <p:sp>
        <p:nvSpPr>
          <p:cNvPr id="1152" name="Google Shape;1152;p70"/>
          <p:cNvSpPr txBox="1"/>
          <p:nvPr/>
        </p:nvSpPr>
        <p:spPr>
          <a:xfrm>
            <a:off x="6324600" y="2413000"/>
            <a:ext cx="22098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B. lipase </a:t>
            </a:r>
            <a:endParaRPr/>
          </a:p>
        </p:txBody>
      </p:sp>
      <p:pic>
        <p:nvPicPr>
          <p:cNvPr id="1153" name="Google Shape;1153;p70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70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70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70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70" descr="end of slid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9275" y="5105400"/>
            <a:ext cx="593725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70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70" descr="Chpt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29718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70" descr="assessme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48062" y="57150"/>
            <a:ext cx="2046287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70" descr="Fig 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05200" y="1358900"/>
            <a:ext cx="258445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70"/>
          <p:cNvSpPr txBox="1"/>
          <p:nvPr/>
        </p:nvSpPr>
        <p:spPr>
          <a:xfrm>
            <a:off x="4224337" y="1595437"/>
            <a:ext cx="74612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</a:t>
            </a:r>
            <a:r>
              <a:rPr lang="en-US" sz="14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163" name="Google Shape;1163;p70"/>
          <p:cNvSpPr txBox="1"/>
          <p:nvPr/>
        </p:nvSpPr>
        <p:spPr>
          <a:xfrm>
            <a:off x="4752975" y="1862137"/>
            <a:ext cx="312737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164" name="Google Shape;1164;p70"/>
          <p:cNvSpPr txBox="1"/>
          <p:nvPr/>
        </p:nvSpPr>
        <p:spPr>
          <a:xfrm>
            <a:off x="4211637" y="2484437"/>
            <a:ext cx="44132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165" name="Google Shape;1165;p70"/>
          <p:cNvSpPr txBox="1"/>
          <p:nvPr/>
        </p:nvSpPr>
        <p:spPr>
          <a:xfrm>
            <a:off x="3746500" y="2611437"/>
            <a:ext cx="44132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</a:t>
            </a:r>
            <a:endParaRPr/>
          </a:p>
        </p:txBody>
      </p:sp>
      <p:sp>
        <p:nvSpPr>
          <p:cNvPr id="1166" name="Google Shape;1166;p70"/>
          <p:cNvSpPr txBox="1"/>
          <p:nvPr/>
        </p:nvSpPr>
        <p:spPr>
          <a:xfrm>
            <a:off x="4724400" y="3081337"/>
            <a:ext cx="44132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167" name="Google Shape;1167;p70"/>
          <p:cNvSpPr txBox="1"/>
          <p:nvPr/>
        </p:nvSpPr>
        <p:spPr>
          <a:xfrm>
            <a:off x="4495800" y="4033837"/>
            <a:ext cx="312737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168" name="Google Shape;1168;p70"/>
          <p:cNvSpPr txBox="1"/>
          <p:nvPr/>
        </p:nvSpPr>
        <p:spPr>
          <a:xfrm>
            <a:off x="3576637" y="4110037"/>
            <a:ext cx="74612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HOCH</a:t>
            </a:r>
            <a:r>
              <a:rPr lang="en-US" sz="14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endParaRPr/>
          </a:p>
        </p:txBody>
      </p:sp>
      <p:sp>
        <p:nvSpPr>
          <p:cNvPr id="1169" name="Google Shape;1169;p70"/>
          <p:cNvSpPr txBox="1"/>
          <p:nvPr/>
        </p:nvSpPr>
        <p:spPr>
          <a:xfrm>
            <a:off x="4192587" y="5253037"/>
            <a:ext cx="44132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170" name="Google Shape;1170;p70"/>
          <p:cNvSpPr txBox="1"/>
          <p:nvPr/>
        </p:nvSpPr>
        <p:spPr>
          <a:xfrm>
            <a:off x="4660900" y="4694237"/>
            <a:ext cx="44132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</a:t>
            </a:r>
            <a:endParaRPr/>
          </a:p>
        </p:txBody>
      </p:sp>
      <p:sp>
        <p:nvSpPr>
          <p:cNvPr id="1171" name="Google Shape;1171;p70"/>
          <p:cNvSpPr txBox="1"/>
          <p:nvPr/>
        </p:nvSpPr>
        <p:spPr>
          <a:xfrm>
            <a:off x="5194300" y="3465512"/>
            <a:ext cx="312737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1172" name="Google Shape;1172;p70"/>
          <p:cNvSpPr txBox="1"/>
          <p:nvPr/>
        </p:nvSpPr>
        <p:spPr>
          <a:xfrm>
            <a:off x="5189537" y="4846637"/>
            <a:ext cx="746125" cy="28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</a:t>
            </a:r>
            <a:r>
              <a:rPr lang="en-US" sz="1400" b="0" i="0" u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1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OH</a:t>
            </a:r>
            <a:endParaRPr/>
          </a:p>
        </p:txBody>
      </p:sp>
      <p:sp>
        <p:nvSpPr>
          <p:cNvPr id="1173" name="Google Shape;1173;p70"/>
          <p:cNvSpPr txBox="1"/>
          <p:nvPr/>
        </p:nvSpPr>
        <p:spPr>
          <a:xfrm>
            <a:off x="6375400" y="3911600"/>
            <a:ext cx="24384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D. water </a:t>
            </a:r>
            <a:endParaRPr/>
          </a:p>
        </p:txBody>
      </p:sp>
      <p:sp>
        <p:nvSpPr>
          <p:cNvPr id="1174" name="Google Shape;1174;p70"/>
          <p:cNvSpPr txBox="1"/>
          <p:nvPr/>
        </p:nvSpPr>
        <p:spPr>
          <a:xfrm>
            <a:off x="6324600" y="3200400"/>
            <a:ext cx="22860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C. pepsin </a:t>
            </a:r>
            <a:endParaRPr/>
          </a:p>
        </p:txBody>
      </p:sp>
      <p:sp>
        <p:nvSpPr>
          <p:cNvPr id="1175" name="Google Shape;1175;p70"/>
          <p:cNvSpPr txBox="1"/>
          <p:nvPr/>
        </p:nvSpPr>
        <p:spPr>
          <a:xfrm>
            <a:off x="6311900" y="1600200"/>
            <a:ext cx="20828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A. nuclease</a:t>
            </a:r>
            <a:endParaRPr/>
          </a:p>
        </p:txBody>
      </p:sp>
      <p:sp>
        <p:nvSpPr>
          <p:cNvPr id="1176" name="Google Shape;1176;p70"/>
          <p:cNvSpPr txBox="1">
            <a:spLocks noGrp="1"/>
          </p:cNvSpPr>
          <p:nvPr>
            <p:ph type="title"/>
          </p:nvPr>
        </p:nvSpPr>
        <p:spPr>
          <a:xfrm>
            <a:off x="914400" y="6964362"/>
            <a:ext cx="8229600" cy="12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Chapter Assessment</a:t>
            </a:r>
            <a:endParaRPr/>
          </a:p>
        </p:txBody>
      </p:sp>
      <p:sp>
        <p:nvSpPr>
          <p:cNvPr id="1177" name="Google Shape;1177;p70"/>
          <p:cNvSpPr txBox="1"/>
          <p:nvPr/>
        </p:nvSpPr>
        <p:spPr>
          <a:xfrm>
            <a:off x="1600200" y="6313487"/>
            <a:ext cx="1169987" cy="392112"/>
          </a:xfrm>
          <a:prstGeom prst="rect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NC: 2.01</a:t>
            </a:r>
            <a:endParaRPr/>
          </a:p>
        </p:txBody>
      </p:sp>
      <p:pic>
        <p:nvPicPr>
          <p:cNvPr id="1178" name="Google Shape;1178;p70" descr="north carolina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200" y="6313487"/>
            <a:ext cx="6858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 descr="Leeuw co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325" y="3859212"/>
            <a:ext cx="6350" cy="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762000" y="1660525"/>
            <a:ext cx="7848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565150" y="914400"/>
            <a:ext cx="31432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Trace elements</a:t>
            </a:r>
            <a:endParaRPr/>
          </a:p>
        </p:txBody>
      </p:sp>
      <p:pic>
        <p:nvPicPr>
          <p:cNvPr id="166" name="Google Shape;166;p21" descr="New previo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 descr="New TO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 descr="New nex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 descr="hel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 descr="section 1 titl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/>
        </p:nvSpPr>
        <p:spPr>
          <a:xfrm>
            <a:off x="609600" y="1752600"/>
            <a:ext cx="79248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Trace elements such as iron and copper, play a vital role in maintaining healthy cells in all organisms.</a:t>
            </a:r>
            <a:endParaRPr/>
          </a:p>
        </p:txBody>
      </p:sp>
      <p:sp>
        <p:nvSpPr>
          <p:cNvPr id="173" name="Google Shape;173;p21"/>
          <p:cNvSpPr txBox="1"/>
          <p:nvPr/>
        </p:nvSpPr>
        <p:spPr>
          <a:xfrm>
            <a:off x="609600" y="3505200"/>
            <a:ext cx="79248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Plants obtain trace elements by absorbing them through their roots; animals get them from the foods they eat. </a:t>
            </a:r>
            <a:endParaRPr/>
          </a:p>
        </p:txBody>
      </p:sp>
      <p:pic>
        <p:nvPicPr>
          <p:cNvPr id="174" name="Google Shape;174;p21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2" descr="Leeuw co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325" y="3859212"/>
            <a:ext cx="6350" cy="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762000" y="1660525"/>
            <a:ext cx="7848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pic>
        <p:nvPicPr>
          <p:cNvPr id="182" name="Google Shape;182;p22" descr="New previo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 descr="New TO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 descr="New nex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 descr="hel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 descr="resourc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 descr="section 1 titl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 descr="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 descr="Table 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8000" y="1085850"/>
            <a:ext cx="74930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/>
          <p:nvPr/>
        </p:nvSpPr>
        <p:spPr>
          <a:xfrm>
            <a:off x="593725" y="1066800"/>
            <a:ext cx="553402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"/>
              <a:buNone/>
            </a:pPr>
            <a:r>
              <a:rPr lang="en-US" sz="18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Table 6.1 Some Elements That Make Up the Human Body</a:t>
            </a:r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533400" y="1577975"/>
            <a:ext cx="9429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Element</a:t>
            </a:r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1790700" y="1577975"/>
            <a:ext cx="8921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Symbol</a:t>
            </a:r>
            <a:endParaRPr/>
          </a:p>
        </p:txBody>
      </p:sp>
      <p:sp>
        <p:nvSpPr>
          <p:cNvPr id="193" name="Google Shape;193;p22"/>
          <p:cNvSpPr txBox="1"/>
          <p:nvPr/>
        </p:nvSpPr>
        <p:spPr>
          <a:xfrm>
            <a:off x="2819400" y="1346200"/>
            <a:ext cx="1447800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Percent By Mass in Human Body</a:t>
            </a:r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4314825" y="1574800"/>
            <a:ext cx="9429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Element</a:t>
            </a:r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5622925" y="1577975"/>
            <a:ext cx="8921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Symbol</a:t>
            </a:r>
            <a:endParaRPr/>
          </a:p>
        </p:txBody>
      </p:sp>
      <p:sp>
        <p:nvSpPr>
          <p:cNvPr id="196" name="Google Shape;196;p22"/>
          <p:cNvSpPr txBox="1"/>
          <p:nvPr/>
        </p:nvSpPr>
        <p:spPr>
          <a:xfrm>
            <a:off x="6553200" y="1343025"/>
            <a:ext cx="1447800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Percent By Mass in Human Body</a:t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4267200" y="4422775"/>
            <a:ext cx="14128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Molybdenum</a:t>
            </a:r>
            <a:endParaRPr/>
          </a:p>
        </p:txBody>
      </p:sp>
      <p:sp>
        <p:nvSpPr>
          <p:cNvPr id="198" name="Google Shape;198;p22"/>
          <p:cNvSpPr txBox="1"/>
          <p:nvPr/>
        </p:nvSpPr>
        <p:spPr>
          <a:xfrm>
            <a:off x="466725" y="2122487"/>
            <a:ext cx="9080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Oxygen</a:t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469900" y="2455862"/>
            <a:ext cx="8572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Carbon</a:t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469900" y="2770187"/>
            <a:ext cx="10985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Hydrogen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463550" y="3113087"/>
            <a:ext cx="9969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Nitrogen</a:t>
            </a:r>
            <a:endParaRPr/>
          </a:p>
        </p:txBody>
      </p:sp>
      <p:sp>
        <p:nvSpPr>
          <p:cNvPr id="202" name="Google Shape;202;p22"/>
          <p:cNvSpPr txBox="1"/>
          <p:nvPr/>
        </p:nvSpPr>
        <p:spPr>
          <a:xfrm>
            <a:off x="463550" y="3430587"/>
            <a:ext cx="9556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Calcium</a:t>
            </a:r>
            <a:endParaRPr/>
          </a:p>
        </p:txBody>
      </p:sp>
      <p:sp>
        <p:nvSpPr>
          <p:cNvPr id="203" name="Google Shape;203;p22"/>
          <p:cNvSpPr txBox="1"/>
          <p:nvPr/>
        </p:nvSpPr>
        <p:spPr>
          <a:xfrm>
            <a:off x="469900" y="3776662"/>
            <a:ext cx="12509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Phosphorus</a:t>
            </a:r>
            <a:endParaRPr/>
          </a:p>
        </p:txBody>
      </p:sp>
      <p:sp>
        <p:nvSpPr>
          <p:cNvPr id="204" name="Google Shape;204;p22"/>
          <p:cNvSpPr txBox="1"/>
          <p:nvPr/>
        </p:nvSpPr>
        <p:spPr>
          <a:xfrm>
            <a:off x="469900" y="4094162"/>
            <a:ext cx="11207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Potassium</a:t>
            </a:r>
            <a:endParaRPr/>
          </a:p>
        </p:txBody>
      </p:sp>
      <p:sp>
        <p:nvSpPr>
          <p:cNvPr id="205" name="Google Shape;205;p22"/>
          <p:cNvSpPr txBox="1"/>
          <p:nvPr/>
        </p:nvSpPr>
        <p:spPr>
          <a:xfrm>
            <a:off x="466725" y="4424362"/>
            <a:ext cx="755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Sulfur</a:t>
            </a:r>
            <a:endParaRPr/>
          </a:p>
        </p:txBody>
      </p:sp>
      <p:sp>
        <p:nvSpPr>
          <p:cNvPr id="206" name="Google Shape;206;p22"/>
          <p:cNvSpPr txBox="1"/>
          <p:nvPr/>
        </p:nvSpPr>
        <p:spPr>
          <a:xfrm>
            <a:off x="463550" y="4752975"/>
            <a:ext cx="8921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Sodium</a:t>
            </a:r>
            <a:endParaRPr/>
          </a:p>
        </p:txBody>
      </p:sp>
      <p:sp>
        <p:nvSpPr>
          <p:cNvPr id="207" name="Google Shape;207;p22"/>
          <p:cNvSpPr txBox="1"/>
          <p:nvPr/>
        </p:nvSpPr>
        <p:spPr>
          <a:xfrm>
            <a:off x="469900" y="5072062"/>
            <a:ext cx="9842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Chlorine</a:t>
            </a:r>
            <a:endParaRPr/>
          </a:p>
        </p:txBody>
      </p:sp>
      <p:sp>
        <p:nvSpPr>
          <p:cNvPr id="208" name="Google Shape;208;p22"/>
          <p:cNvSpPr txBox="1"/>
          <p:nvPr/>
        </p:nvSpPr>
        <p:spPr>
          <a:xfrm>
            <a:off x="469900" y="5414962"/>
            <a:ext cx="12604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Magnesium</a:t>
            </a:r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4283075" y="5081587"/>
            <a:ext cx="1044575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Selenium</a:t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4270375" y="2146300"/>
            <a:ext cx="5651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Iron</a:t>
            </a:r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4270375" y="2454275"/>
            <a:ext cx="6032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Zinc</a:t>
            </a:r>
            <a:endParaRPr/>
          </a:p>
        </p:txBody>
      </p:sp>
      <p:sp>
        <p:nvSpPr>
          <p:cNvPr id="212" name="Google Shape;212;p22"/>
          <p:cNvSpPr txBox="1"/>
          <p:nvPr/>
        </p:nvSpPr>
        <p:spPr>
          <a:xfrm>
            <a:off x="4270375" y="2784475"/>
            <a:ext cx="8572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Copper</a:t>
            </a:r>
            <a:endParaRPr/>
          </a:p>
        </p:txBody>
      </p:sp>
      <p:sp>
        <p:nvSpPr>
          <p:cNvPr id="213" name="Google Shape;213;p22"/>
          <p:cNvSpPr txBox="1"/>
          <p:nvPr/>
        </p:nvSpPr>
        <p:spPr>
          <a:xfrm>
            <a:off x="4270375" y="3100387"/>
            <a:ext cx="7683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Iodine</a:t>
            </a:r>
            <a:endParaRPr/>
          </a:p>
        </p:txBody>
      </p:sp>
      <p:sp>
        <p:nvSpPr>
          <p:cNvPr id="214" name="Google Shape;214;p22"/>
          <p:cNvSpPr txBox="1"/>
          <p:nvPr/>
        </p:nvSpPr>
        <p:spPr>
          <a:xfrm>
            <a:off x="4270375" y="3459162"/>
            <a:ext cx="12255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Manganese</a:t>
            </a: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4270375" y="3760787"/>
            <a:ext cx="755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Boron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4270375" y="4106862"/>
            <a:ext cx="11684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Chromium</a:t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4267200" y="4741862"/>
            <a:ext cx="7937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Cobalt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4283075" y="5411787"/>
            <a:ext cx="9588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Fluorine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1797050" y="2146300"/>
            <a:ext cx="3492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1806575" y="2455862"/>
            <a:ext cx="3365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1806575" y="2782887"/>
            <a:ext cx="3492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</a:t>
            </a:r>
            <a:endParaRPr/>
          </a:p>
        </p:txBody>
      </p:sp>
      <p:sp>
        <p:nvSpPr>
          <p:cNvPr id="222" name="Google Shape;222;p22"/>
          <p:cNvSpPr txBox="1"/>
          <p:nvPr/>
        </p:nvSpPr>
        <p:spPr>
          <a:xfrm>
            <a:off x="1800225" y="3113087"/>
            <a:ext cx="3492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1790700" y="3432175"/>
            <a:ext cx="4381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</a:t>
            </a:r>
            <a:endParaRPr/>
          </a:p>
        </p:txBody>
      </p:sp>
      <p:sp>
        <p:nvSpPr>
          <p:cNvPr id="224" name="Google Shape;224;p22"/>
          <p:cNvSpPr txBox="1"/>
          <p:nvPr/>
        </p:nvSpPr>
        <p:spPr>
          <a:xfrm>
            <a:off x="1806575" y="3775075"/>
            <a:ext cx="3111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</a:t>
            </a:r>
            <a:endParaRPr/>
          </a:p>
        </p:txBody>
      </p:sp>
      <p:sp>
        <p:nvSpPr>
          <p:cNvPr id="225" name="Google Shape;225;p22"/>
          <p:cNvSpPr txBox="1"/>
          <p:nvPr/>
        </p:nvSpPr>
        <p:spPr>
          <a:xfrm>
            <a:off x="1806575" y="4092575"/>
            <a:ext cx="3492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K</a:t>
            </a:r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1803400" y="4424362"/>
            <a:ext cx="3111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</a:t>
            </a:r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1800225" y="4754562"/>
            <a:ext cx="4508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Na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1806575" y="5097462"/>
            <a:ext cx="4000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Cl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806575" y="5414962"/>
            <a:ext cx="501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Mg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2765425" y="2146300"/>
            <a:ext cx="5842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65.0</a:t>
            </a:r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2768600" y="2455862"/>
            <a:ext cx="5842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18.5</a:t>
            </a:r>
            <a:endParaRPr/>
          </a:p>
        </p:txBody>
      </p:sp>
      <p:sp>
        <p:nvSpPr>
          <p:cNvPr id="232" name="Google Shape;232;p22"/>
          <p:cNvSpPr txBox="1"/>
          <p:nvPr/>
        </p:nvSpPr>
        <p:spPr>
          <a:xfrm>
            <a:off x="2768600" y="2784475"/>
            <a:ext cx="4699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9.5</a:t>
            </a: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2762250" y="3113087"/>
            <a:ext cx="4699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3.3</a:t>
            </a:r>
            <a:endParaRPr/>
          </a:p>
        </p:txBody>
      </p:sp>
      <p:sp>
        <p:nvSpPr>
          <p:cNvPr id="234" name="Google Shape;234;p22"/>
          <p:cNvSpPr txBox="1"/>
          <p:nvPr/>
        </p:nvSpPr>
        <p:spPr>
          <a:xfrm>
            <a:off x="2762250" y="3443287"/>
            <a:ext cx="4699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1.5</a:t>
            </a:r>
            <a:endParaRPr/>
          </a:p>
        </p:txBody>
      </p:sp>
      <p:sp>
        <p:nvSpPr>
          <p:cNvPr id="235" name="Google Shape;235;p22"/>
          <p:cNvSpPr txBox="1"/>
          <p:nvPr/>
        </p:nvSpPr>
        <p:spPr>
          <a:xfrm>
            <a:off x="2768600" y="3763962"/>
            <a:ext cx="4699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1.0</a:t>
            </a:r>
            <a:endParaRPr/>
          </a:p>
        </p:txBody>
      </p:sp>
      <p:sp>
        <p:nvSpPr>
          <p:cNvPr id="236" name="Google Shape;236;p22"/>
          <p:cNvSpPr txBox="1"/>
          <p:nvPr/>
        </p:nvSpPr>
        <p:spPr>
          <a:xfrm>
            <a:off x="2768600" y="4094162"/>
            <a:ext cx="4699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0.4</a:t>
            </a:r>
            <a:endParaRPr/>
          </a:p>
        </p:txBody>
      </p:sp>
      <p:sp>
        <p:nvSpPr>
          <p:cNvPr id="237" name="Google Shape;237;p22"/>
          <p:cNvSpPr txBox="1"/>
          <p:nvPr/>
        </p:nvSpPr>
        <p:spPr>
          <a:xfrm>
            <a:off x="2765425" y="4424362"/>
            <a:ext cx="4699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0.3</a:t>
            </a:r>
            <a:endParaRPr/>
          </a:p>
        </p:txBody>
      </p:sp>
      <p:sp>
        <p:nvSpPr>
          <p:cNvPr id="238" name="Google Shape;238;p22"/>
          <p:cNvSpPr txBox="1"/>
          <p:nvPr/>
        </p:nvSpPr>
        <p:spPr>
          <a:xfrm>
            <a:off x="2762250" y="4754562"/>
            <a:ext cx="4699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0.2</a:t>
            </a:r>
            <a:endParaRPr/>
          </a:p>
        </p:txBody>
      </p:sp>
      <p:sp>
        <p:nvSpPr>
          <p:cNvPr id="239" name="Google Shape;239;p22"/>
          <p:cNvSpPr txBox="1"/>
          <p:nvPr/>
        </p:nvSpPr>
        <p:spPr>
          <a:xfrm>
            <a:off x="2768600" y="5072062"/>
            <a:ext cx="4699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0.2</a:t>
            </a:r>
            <a:endParaRPr/>
          </a:p>
        </p:txBody>
      </p:sp>
      <p:sp>
        <p:nvSpPr>
          <p:cNvPr id="240" name="Google Shape;240;p22"/>
          <p:cNvSpPr txBox="1"/>
          <p:nvPr/>
        </p:nvSpPr>
        <p:spPr>
          <a:xfrm>
            <a:off x="2768600" y="5414962"/>
            <a:ext cx="4699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0.1</a:t>
            </a:r>
            <a:endParaRPr/>
          </a:p>
        </p:txBody>
      </p:sp>
      <p:sp>
        <p:nvSpPr>
          <p:cNvPr id="241" name="Google Shape;241;p22"/>
          <p:cNvSpPr txBox="1"/>
          <p:nvPr/>
        </p:nvSpPr>
        <p:spPr>
          <a:xfrm>
            <a:off x="5667375" y="2135187"/>
            <a:ext cx="4127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Fe</a:t>
            </a:r>
            <a:endParaRPr/>
          </a:p>
        </p:txBody>
      </p:sp>
      <p:sp>
        <p:nvSpPr>
          <p:cNvPr id="242" name="Google Shape;242;p22"/>
          <p:cNvSpPr txBox="1"/>
          <p:nvPr/>
        </p:nvSpPr>
        <p:spPr>
          <a:xfrm>
            <a:off x="5645150" y="2452687"/>
            <a:ext cx="4381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Zn</a:t>
            </a:r>
            <a:endParaRPr/>
          </a:p>
        </p:txBody>
      </p:sp>
      <p:sp>
        <p:nvSpPr>
          <p:cNvPr id="243" name="Google Shape;243;p22"/>
          <p:cNvSpPr txBox="1"/>
          <p:nvPr/>
        </p:nvSpPr>
        <p:spPr>
          <a:xfrm>
            <a:off x="5607050" y="2781300"/>
            <a:ext cx="4508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Cu</a:t>
            </a:r>
            <a:endParaRPr/>
          </a:p>
        </p:txBody>
      </p:sp>
      <p:sp>
        <p:nvSpPr>
          <p:cNvPr id="244" name="Google Shape;244;p22"/>
          <p:cNvSpPr txBox="1"/>
          <p:nvPr/>
        </p:nvSpPr>
        <p:spPr>
          <a:xfrm>
            <a:off x="5638800" y="3086100"/>
            <a:ext cx="2603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endParaRPr/>
          </a:p>
        </p:txBody>
      </p:sp>
      <p:sp>
        <p:nvSpPr>
          <p:cNvPr id="245" name="Google Shape;245;p22"/>
          <p:cNvSpPr txBox="1"/>
          <p:nvPr/>
        </p:nvSpPr>
        <p:spPr>
          <a:xfrm>
            <a:off x="5638800" y="3417887"/>
            <a:ext cx="501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Mn</a:t>
            </a:r>
            <a:endParaRPr/>
          </a:p>
        </p:txBody>
      </p:sp>
      <p:sp>
        <p:nvSpPr>
          <p:cNvPr id="246" name="Google Shape;246;p22"/>
          <p:cNvSpPr txBox="1"/>
          <p:nvPr/>
        </p:nvSpPr>
        <p:spPr>
          <a:xfrm>
            <a:off x="5645150" y="3760787"/>
            <a:ext cx="3365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</a:t>
            </a:r>
            <a:endParaRPr/>
          </a:p>
        </p:txBody>
      </p:sp>
      <p:sp>
        <p:nvSpPr>
          <p:cNvPr id="247" name="Google Shape;247;p22"/>
          <p:cNvSpPr txBox="1"/>
          <p:nvPr/>
        </p:nvSpPr>
        <p:spPr>
          <a:xfrm>
            <a:off x="5645150" y="4090987"/>
            <a:ext cx="4127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Cr</a:t>
            </a:r>
            <a:endParaRPr/>
          </a:p>
        </p:txBody>
      </p:sp>
      <p:sp>
        <p:nvSpPr>
          <p:cNvPr id="248" name="Google Shape;248;p22"/>
          <p:cNvSpPr txBox="1"/>
          <p:nvPr/>
        </p:nvSpPr>
        <p:spPr>
          <a:xfrm>
            <a:off x="5641975" y="4416425"/>
            <a:ext cx="501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</a:t>
            </a:r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5638800" y="4752975"/>
            <a:ext cx="4508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</a:t>
            </a:r>
            <a:endParaRPr/>
          </a:p>
        </p:txBody>
      </p:sp>
      <p:sp>
        <p:nvSpPr>
          <p:cNvPr id="250" name="Google Shape;250;p22"/>
          <p:cNvSpPr txBox="1"/>
          <p:nvPr/>
        </p:nvSpPr>
        <p:spPr>
          <a:xfrm>
            <a:off x="5645150" y="5070475"/>
            <a:ext cx="4127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</a:t>
            </a:r>
            <a:endParaRPr/>
          </a:p>
        </p:txBody>
      </p:sp>
      <p:sp>
        <p:nvSpPr>
          <p:cNvPr id="251" name="Google Shape;251;p22"/>
          <p:cNvSpPr txBox="1"/>
          <p:nvPr/>
        </p:nvSpPr>
        <p:spPr>
          <a:xfrm>
            <a:off x="5645150" y="5413375"/>
            <a:ext cx="3111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</a:t>
            </a:r>
            <a:endParaRPr/>
          </a:p>
        </p:txBody>
      </p:sp>
      <p:sp>
        <p:nvSpPr>
          <p:cNvPr id="252" name="Google Shape;252;p22"/>
          <p:cNvSpPr txBox="1"/>
          <p:nvPr/>
        </p:nvSpPr>
        <p:spPr>
          <a:xfrm>
            <a:off x="7089775" y="2162175"/>
            <a:ext cx="628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trace</a:t>
            </a:r>
            <a:endParaRPr/>
          </a:p>
        </p:txBody>
      </p:sp>
      <p:sp>
        <p:nvSpPr>
          <p:cNvPr id="253" name="Google Shape;253;p22"/>
          <p:cNvSpPr txBox="1"/>
          <p:nvPr/>
        </p:nvSpPr>
        <p:spPr>
          <a:xfrm>
            <a:off x="7067550" y="2479675"/>
            <a:ext cx="628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trace</a:t>
            </a:r>
            <a:endParaRPr/>
          </a:p>
        </p:txBody>
      </p:sp>
      <p:sp>
        <p:nvSpPr>
          <p:cNvPr id="254" name="Google Shape;254;p22"/>
          <p:cNvSpPr txBox="1"/>
          <p:nvPr/>
        </p:nvSpPr>
        <p:spPr>
          <a:xfrm>
            <a:off x="7029450" y="2808287"/>
            <a:ext cx="628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trace</a:t>
            </a:r>
            <a:endParaRPr/>
          </a:p>
        </p:txBody>
      </p:sp>
      <p:sp>
        <p:nvSpPr>
          <p:cNvPr id="255" name="Google Shape;255;p22"/>
          <p:cNvSpPr txBox="1"/>
          <p:nvPr/>
        </p:nvSpPr>
        <p:spPr>
          <a:xfrm>
            <a:off x="7061200" y="3113087"/>
            <a:ext cx="628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trace</a:t>
            </a:r>
            <a:endParaRPr/>
          </a:p>
        </p:txBody>
      </p:sp>
      <p:sp>
        <p:nvSpPr>
          <p:cNvPr id="256" name="Google Shape;256;p22"/>
          <p:cNvSpPr txBox="1"/>
          <p:nvPr/>
        </p:nvSpPr>
        <p:spPr>
          <a:xfrm>
            <a:off x="7061200" y="3444875"/>
            <a:ext cx="628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trace</a:t>
            </a:r>
            <a:endParaRPr/>
          </a:p>
        </p:txBody>
      </p:sp>
      <p:sp>
        <p:nvSpPr>
          <p:cNvPr id="257" name="Google Shape;257;p22"/>
          <p:cNvSpPr txBox="1"/>
          <p:nvPr/>
        </p:nvSpPr>
        <p:spPr>
          <a:xfrm>
            <a:off x="7067550" y="3787775"/>
            <a:ext cx="628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trace</a:t>
            </a:r>
            <a:endParaRPr/>
          </a:p>
        </p:txBody>
      </p:sp>
      <p:sp>
        <p:nvSpPr>
          <p:cNvPr id="258" name="Google Shape;258;p22"/>
          <p:cNvSpPr txBox="1"/>
          <p:nvPr/>
        </p:nvSpPr>
        <p:spPr>
          <a:xfrm>
            <a:off x="7067550" y="4117975"/>
            <a:ext cx="628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trace</a:t>
            </a:r>
            <a:endParaRPr/>
          </a:p>
        </p:txBody>
      </p:sp>
      <p:sp>
        <p:nvSpPr>
          <p:cNvPr id="259" name="Google Shape;259;p22"/>
          <p:cNvSpPr txBox="1"/>
          <p:nvPr/>
        </p:nvSpPr>
        <p:spPr>
          <a:xfrm>
            <a:off x="7064375" y="4397375"/>
            <a:ext cx="628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trace</a:t>
            </a:r>
            <a:endParaRPr/>
          </a:p>
        </p:txBody>
      </p:sp>
      <p:sp>
        <p:nvSpPr>
          <p:cNvPr id="260" name="Google Shape;260;p22"/>
          <p:cNvSpPr txBox="1"/>
          <p:nvPr/>
        </p:nvSpPr>
        <p:spPr>
          <a:xfrm>
            <a:off x="7061200" y="4752975"/>
            <a:ext cx="628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trace</a:t>
            </a:r>
            <a:endParaRPr/>
          </a:p>
        </p:txBody>
      </p:sp>
      <p:sp>
        <p:nvSpPr>
          <p:cNvPr id="261" name="Google Shape;261;p22"/>
          <p:cNvSpPr txBox="1"/>
          <p:nvPr/>
        </p:nvSpPr>
        <p:spPr>
          <a:xfrm>
            <a:off x="7067550" y="5084762"/>
            <a:ext cx="628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trace</a:t>
            </a:r>
            <a:endParaRPr/>
          </a:p>
        </p:txBody>
      </p:sp>
      <p:sp>
        <p:nvSpPr>
          <p:cNvPr id="262" name="Google Shape;262;p22"/>
          <p:cNvSpPr txBox="1"/>
          <p:nvPr/>
        </p:nvSpPr>
        <p:spPr>
          <a:xfrm>
            <a:off x="7067550" y="5414962"/>
            <a:ext cx="62865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r>
              <a:rPr lang="en-US" sz="18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trace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/>
          <p:nvPr/>
        </p:nvSpPr>
        <p:spPr>
          <a:xfrm>
            <a:off x="609600" y="1851025"/>
            <a:ext cx="79248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An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atom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is the smallest particle of an element that has the characteristics of that element.</a:t>
            </a:r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title"/>
          </p:nvPr>
        </p:nvSpPr>
        <p:spPr>
          <a:xfrm>
            <a:off x="838200" y="6888162"/>
            <a:ext cx="8229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sp>
        <p:nvSpPr>
          <p:cNvPr id="269" name="Google Shape;269;p23"/>
          <p:cNvSpPr txBox="1"/>
          <p:nvPr/>
        </p:nvSpPr>
        <p:spPr>
          <a:xfrm>
            <a:off x="533400" y="1090612"/>
            <a:ext cx="8210550" cy="585787"/>
          </a:xfrm>
          <a:prstGeom prst="rect">
            <a:avLst/>
          </a:prstGeom>
          <a:noFill/>
          <a:ln>
            <a:noFill/>
          </a:ln>
          <a:effectLst>
            <a:outerShdw blurRad="63500" dist="45790" dir="3378596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Atoms:  The Building Blocks of Elements</a:t>
            </a:r>
            <a:endParaRPr/>
          </a:p>
        </p:txBody>
      </p:sp>
      <p:pic>
        <p:nvPicPr>
          <p:cNvPr id="270" name="Google Shape;270;p23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3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3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3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3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3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3"/>
          <p:cNvSpPr txBox="1"/>
          <p:nvPr/>
        </p:nvSpPr>
        <p:spPr>
          <a:xfrm>
            <a:off x="609600" y="3451225"/>
            <a:ext cx="79248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Atoms are the basic building blocks of all matter. </a:t>
            </a:r>
            <a:endParaRPr/>
          </a:p>
        </p:txBody>
      </p:sp>
      <p:pic>
        <p:nvPicPr>
          <p:cNvPr id="277" name="Google Shape;277;p23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/>
          <p:nvPr/>
        </p:nvSpPr>
        <p:spPr>
          <a:xfrm>
            <a:off x="592137" y="2971800"/>
            <a:ext cx="79248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All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nuclei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contain positively charged particles called protons (</a:t>
            </a:r>
            <a:r>
              <a:rPr lang="en-US" sz="3200" b="0" i="1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</a:t>
            </a:r>
            <a:r>
              <a:rPr lang="en-US" sz="3200" b="0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).</a:t>
            </a:r>
            <a:endParaRPr/>
          </a:p>
        </p:txBody>
      </p:sp>
      <p:sp>
        <p:nvSpPr>
          <p:cNvPr id="283" name="Google Shape;283;p24"/>
          <p:cNvSpPr txBox="1"/>
          <p:nvPr/>
        </p:nvSpPr>
        <p:spPr>
          <a:xfrm>
            <a:off x="609600" y="1905000"/>
            <a:ext cx="7924800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The center of an atom is called the </a:t>
            </a:r>
            <a:r>
              <a:rPr lang="en-US" sz="3200" b="0" i="0" u="none">
                <a:solidFill>
                  <a:srgbClr val="FF0066"/>
                </a:solidFill>
                <a:latin typeface="Times"/>
                <a:ea typeface="Times"/>
                <a:cs typeface="Times"/>
                <a:sym typeface="Times"/>
              </a:rPr>
              <a:t>nucleus</a:t>
            </a:r>
            <a:endParaRPr/>
          </a:p>
        </p:txBody>
      </p:sp>
      <p:sp>
        <p:nvSpPr>
          <p:cNvPr id="284" name="Google Shape;284;p24"/>
          <p:cNvSpPr txBox="1">
            <a:spLocks noGrp="1"/>
          </p:cNvSpPr>
          <p:nvPr>
            <p:ph type="title"/>
          </p:nvPr>
        </p:nvSpPr>
        <p:spPr>
          <a:xfrm>
            <a:off x="914400" y="6934200"/>
            <a:ext cx="8229600" cy="19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1400" b="1" i="0" u="none" strike="noStrike" cap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Section 6.1 Summary – pages 141-151</a:t>
            </a:r>
            <a:endParaRPr/>
          </a:p>
        </p:txBody>
      </p:sp>
      <p:sp>
        <p:nvSpPr>
          <p:cNvPr id="285" name="Google Shape;285;p24"/>
          <p:cNvSpPr txBox="1"/>
          <p:nvPr/>
        </p:nvSpPr>
        <p:spPr>
          <a:xfrm>
            <a:off x="557212" y="1111250"/>
            <a:ext cx="7900987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"/>
              <a:buNone/>
            </a:pPr>
            <a:r>
              <a:rPr lang="en-US" sz="3600" b="1" i="0" u="none">
                <a:solidFill>
                  <a:schemeClr val="lt2"/>
                </a:solidFill>
                <a:latin typeface="Times"/>
                <a:ea typeface="Times"/>
                <a:cs typeface="Times"/>
                <a:sym typeface="Times"/>
              </a:rPr>
              <a:t>The structure of an atom</a:t>
            </a:r>
            <a:endParaRPr/>
          </a:p>
        </p:txBody>
      </p:sp>
      <p:pic>
        <p:nvPicPr>
          <p:cNvPr id="286" name="Google Shape;286;p24" descr="New previo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6191250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4" descr="New T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8475" y="6194425"/>
            <a:ext cx="4921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4" descr="New 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8087" y="6194425"/>
            <a:ext cx="468312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4" descr="hel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202362"/>
            <a:ext cx="560387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4" descr="resourc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4200" y="6267450"/>
            <a:ext cx="1806575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4" descr="section 1 titl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19050"/>
            <a:ext cx="64770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4"/>
          <p:cNvSpPr txBox="1"/>
          <p:nvPr/>
        </p:nvSpPr>
        <p:spPr>
          <a:xfrm>
            <a:off x="609600" y="4441825"/>
            <a:ext cx="792480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"/>
              <a:buChar char="•"/>
            </a:pP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Most contain particles that have no charge, called neutrons (</a:t>
            </a:r>
            <a:r>
              <a:rPr lang="en-US" sz="3200" b="0" i="1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lang="en-US" sz="3200" b="0" i="0" u="none" baseline="30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0</a:t>
            </a:r>
            <a:r>
              <a:rPr lang="en-US" sz="3200" b="0" i="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).</a:t>
            </a:r>
            <a:endParaRPr/>
          </a:p>
        </p:txBody>
      </p:sp>
      <p:pic>
        <p:nvPicPr>
          <p:cNvPr id="293" name="Google Shape;293;p24" descr="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82880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">
      <a:dk1>
        <a:srgbClr val="2D2015"/>
      </a:dk1>
      <a:lt1>
        <a:srgbClr val="FFFFFF"/>
      </a:lt1>
      <a:dk2>
        <a:srgbClr val="2B09F9"/>
      </a:dk2>
      <a:lt2>
        <a:srgbClr val="E3F915"/>
      </a:lt2>
      <a:accent1>
        <a:srgbClr val="8C7B70"/>
      </a:accent1>
      <a:accent2>
        <a:srgbClr val="8F5F2F"/>
      </a:accent2>
      <a:accent3>
        <a:srgbClr val="ACAAFB"/>
      </a:accent3>
      <a:accent4>
        <a:srgbClr val="DADADA"/>
      </a:accent4>
      <a:accent5>
        <a:srgbClr val="C5BFBB"/>
      </a:accent5>
      <a:accent6>
        <a:srgbClr val="81552A"/>
      </a:accent6>
      <a:hlink>
        <a:srgbClr val="E3F915"/>
      </a:hlink>
      <a:folHlink>
        <a:srgbClr val="E3F9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">
      <a:dk1>
        <a:srgbClr val="2D2015"/>
      </a:dk1>
      <a:lt1>
        <a:srgbClr val="FFFFFF"/>
      </a:lt1>
      <a:dk2>
        <a:srgbClr val="2B09F9"/>
      </a:dk2>
      <a:lt2>
        <a:srgbClr val="E3F915"/>
      </a:lt2>
      <a:accent1>
        <a:srgbClr val="8C7B70"/>
      </a:accent1>
      <a:accent2>
        <a:srgbClr val="8F5F2F"/>
      </a:accent2>
      <a:accent3>
        <a:srgbClr val="ACAAFB"/>
      </a:accent3>
      <a:accent4>
        <a:srgbClr val="DADADA"/>
      </a:accent4>
      <a:accent5>
        <a:srgbClr val="C5BFBB"/>
      </a:accent5>
      <a:accent6>
        <a:srgbClr val="81552A"/>
      </a:accent6>
      <a:hlink>
        <a:srgbClr val="E3F915"/>
      </a:hlink>
      <a:folHlink>
        <a:srgbClr val="E3F9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2075</Words>
  <Application>Microsoft Office PowerPoint</Application>
  <PresentationFormat>On-screen Show (4:3)</PresentationFormat>
  <Paragraphs>425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Times</vt:lpstr>
      <vt:lpstr>Times New Roman</vt:lpstr>
      <vt:lpstr>2_Custom Design</vt:lpstr>
      <vt:lpstr>3_Custom Design</vt:lpstr>
      <vt:lpstr>Chapter Intro-page 140</vt:lpstr>
      <vt:lpstr>6.1 Section Objectives – page 141</vt:lpstr>
      <vt:lpstr>6.1 Section Objectives – page 141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6.1 Summary – pages 141-151</vt:lpstr>
      <vt:lpstr>Section 2 Objectives – page 152</vt:lpstr>
      <vt:lpstr>Summary Section 2 – pages 152-156</vt:lpstr>
      <vt:lpstr>Summary Section 2 – pages 152-156</vt:lpstr>
      <vt:lpstr>Summary Section 2 – pages 152-156</vt:lpstr>
      <vt:lpstr>Summary Section 2 – pages 152-156</vt:lpstr>
      <vt:lpstr>Summary Section 2 – pages 152-156</vt:lpstr>
      <vt:lpstr>Summary Section 2 – pages 152-156</vt:lpstr>
      <vt:lpstr>Chapter Summary – 6.1</vt:lpstr>
      <vt:lpstr>Chapter Summary – 6.1</vt:lpstr>
      <vt:lpstr>Chapter Summary – 6.2</vt:lpstr>
      <vt:lpstr>Chapter Summary – 6.3</vt:lpstr>
      <vt:lpstr>Chapter Assessment</vt:lpstr>
      <vt:lpstr>Chapter Assessment</vt:lpstr>
      <vt:lpstr>Chapter Assessment</vt:lpstr>
      <vt:lpstr>Chapter Assessment</vt:lpstr>
      <vt:lpstr>Chapter Assessment</vt:lpstr>
      <vt:lpstr>Chapter Assessment</vt:lpstr>
      <vt:lpstr>Chapter Assessment</vt:lpstr>
      <vt:lpstr>Chapter Assessment</vt:lpstr>
      <vt:lpstr>Chapter Assessment</vt:lpstr>
      <vt:lpstr>Chapter Assessment</vt:lpstr>
      <vt:lpstr>Chapter Assessment</vt:lpstr>
      <vt:lpstr>Chapter Assessment</vt:lpstr>
      <vt:lpstr>Chapter Assessment</vt:lpstr>
      <vt:lpstr>Chapter Assessment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Intro-page 140</dc:title>
  <dc:creator>Carolynn Thomason</dc:creator>
  <cp:lastModifiedBy>Carolynn Thomason</cp:lastModifiedBy>
  <cp:revision>1</cp:revision>
  <dcterms:modified xsi:type="dcterms:W3CDTF">2019-08-19T15:47:47Z</dcterms:modified>
</cp:coreProperties>
</file>