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sldIdLst>
    <p:sldId id="264" r:id="rId2"/>
    <p:sldId id="261" r:id="rId3"/>
    <p:sldId id="265" r:id="rId4"/>
    <p:sldId id="266" r:id="rId5"/>
    <p:sldId id="272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8000"/>
    <a:srgbClr val="660066"/>
    <a:srgbClr val="0033CC"/>
    <a:srgbClr val="0099FF"/>
    <a:srgbClr val="00FFCC"/>
    <a:srgbClr val="00CC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836" autoAdjust="0"/>
  </p:normalViewPr>
  <p:slideViewPr>
    <p:cSldViewPr snapToGrid="0"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E7BAB0F5-D604-45A5-9AEC-6C3E7942A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24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b="0">
                <a:effectLst/>
                <a:latin typeface="+mn-lt"/>
              </a:defRPr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5E1E4A-E581-4038-94FE-F22BAD43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23036-D47B-497D-9794-4E2F12BD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E594-8669-4580-95DE-E7921099D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A184B-AF9E-49B8-AEF0-184454BCB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E63D-9950-49D8-9E10-6D7D90BAB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07197-8609-45F1-A70D-704563F82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22036-9411-4BD8-BBB9-8A48261E3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380F4-2A92-4889-B6A1-D99968DC1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6B2A-EECD-4AD2-8E7A-5514D1768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434B8-7037-4B04-9EB1-CE1B44AC6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178B-A6F6-4356-A091-475D2394B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1725" y="6400800"/>
            <a:ext cx="332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E9C1418B-1E55-44DA-93B9-F7AA0C14D9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 Models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models of the atoms we will be using in class.</a:t>
            </a:r>
          </a:p>
          <a:p>
            <a:r>
              <a:rPr lang="en-US"/>
              <a:t>Bohr Model</a:t>
            </a:r>
          </a:p>
          <a:p>
            <a:r>
              <a:rPr lang="en-US"/>
              <a:t>Lewis Dot Structure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activity…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beans (Purple e is an electron, Green P is a proton, and Orange N is a neutron), create a Bohr model , and then a Lewis dot structure model of each of the first 20 elements. After you have created each model, draw each model on your chart.</a:t>
            </a:r>
          </a:p>
          <a:p>
            <a:r>
              <a:rPr lang="en-US" dirty="0"/>
              <a:t>Hint to make a chart</a:t>
            </a:r>
            <a:r>
              <a:rPr lang="en-US"/>
              <a:t>, create 3 columns on your paper. </a:t>
            </a:r>
            <a:r>
              <a:rPr lang="en-US" dirty="0"/>
              <a:t>Label the columns: element, Bohr model, Lewis Dot.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Bohr Model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825" y="1395413"/>
            <a:ext cx="3863975" cy="5037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Bohr Model shows all of the particles in the atom.</a:t>
            </a:r>
          </a:p>
          <a:p>
            <a:pPr>
              <a:lnSpc>
                <a:spcPct val="90000"/>
              </a:lnSpc>
            </a:pPr>
            <a:r>
              <a:rPr lang="en-US"/>
              <a:t>In the center is circles. Each circle represents a single neutron or proton. Protons should have a plus or P written on them. Neutrons should be blank or have an N.</a:t>
            </a:r>
          </a:p>
          <a:p>
            <a:pPr>
              <a:lnSpc>
                <a:spcPct val="90000"/>
              </a:lnSpc>
            </a:pPr>
            <a:r>
              <a:rPr lang="en-US"/>
              <a:t>In a circle around the nucleus are the electrons. Electrons should have a minus sign or an e.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6540500" y="2633663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618288" y="2727325"/>
            <a:ext cx="523875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6862763" y="2932113"/>
            <a:ext cx="481012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940550" y="3025775"/>
            <a:ext cx="523875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6973888" y="2617788"/>
            <a:ext cx="419100" cy="401637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6473825" y="2965450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5611813" y="1752600"/>
            <a:ext cx="2619375" cy="26193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6169025" y="1735138"/>
            <a:ext cx="371475" cy="325437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6215063" y="1751013"/>
            <a:ext cx="309562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81933" name="Oval 13"/>
          <p:cNvSpPr>
            <a:spLocks noChangeArrowheads="1"/>
          </p:cNvSpPr>
          <p:nvPr/>
        </p:nvSpPr>
        <p:spPr bwMode="auto">
          <a:xfrm>
            <a:off x="7591425" y="3854450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7637463" y="3870325"/>
            <a:ext cx="309562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Electrons have special rules….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0525" y="1365250"/>
            <a:ext cx="7056438" cy="4572000"/>
          </a:xfrm>
        </p:spPr>
        <p:txBody>
          <a:bodyPr/>
          <a:lstStyle/>
          <a:p>
            <a:r>
              <a:rPr lang="en-US"/>
              <a:t>You can’t just shove all of the electrons into the first orbit of an electron.</a:t>
            </a:r>
          </a:p>
          <a:p>
            <a:r>
              <a:rPr lang="en-US">
                <a:solidFill>
                  <a:srgbClr val="000000"/>
                </a:solidFill>
              </a:rPr>
              <a:t>Electrons live in something called </a:t>
            </a:r>
            <a:r>
              <a:rPr lang="en-US" b="1" u="sng">
                <a:solidFill>
                  <a:srgbClr val="000000"/>
                </a:solidFill>
              </a:rPr>
              <a:t>shells or energy levels</a:t>
            </a:r>
            <a:r>
              <a:rPr lang="en-US">
                <a:solidFill>
                  <a:srgbClr val="000000"/>
                </a:solidFill>
              </a:rPr>
              <a:t>. </a:t>
            </a:r>
          </a:p>
          <a:p>
            <a:r>
              <a:rPr lang="en-US">
                <a:solidFill>
                  <a:srgbClr val="000000"/>
                </a:solidFill>
              </a:rPr>
              <a:t>Only so many can be in any certain shell. </a:t>
            </a:r>
          </a:p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63"/>
            <a:ext cx="8975725" cy="42084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106863" y="1146175"/>
            <a:ext cx="3595687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Nucleus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003800" y="2098675"/>
            <a:ext cx="3125788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387975" y="3236913"/>
            <a:ext cx="3125788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nd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5121275" y="4241800"/>
            <a:ext cx="3125788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r>
              <a:rPr 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rd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shell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828800" y="5486400"/>
            <a:ext cx="6648450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Adapted from http://www.sciencespot.net/Media/atomsfam.pdf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Electrons have special rules….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0525" y="1365250"/>
            <a:ext cx="7056438" cy="4572000"/>
          </a:xfrm>
        </p:spPr>
        <p:txBody>
          <a:bodyPr/>
          <a:lstStyle/>
          <a:p>
            <a:r>
              <a:rPr lang="en-US"/>
              <a:t>You can’t just shove all of the electrons into the first orbit of an electron.</a:t>
            </a:r>
          </a:p>
          <a:p>
            <a:r>
              <a:rPr lang="en-US">
                <a:solidFill>
                  <a:srgbClr val="000000"/>
                </a:solidFill>
              </a:rPr>
              <a:t>Electrons live in something called shells or energy levels.</a:t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Only so many can be in any certain shell. </a:t>
            </a:r>
          </a:p>
          <a:p>
            <a:r>
              <a:rPr lang="en-US">
                <a:solidFill>
                  <a:srgbClr val="000000"/>
                </a:solidFill>
              </a:rPr>
              <a:t>The electrons in the outer most shell of any element are called </a:t>
            </a:r>
            <a:r>
              <a:rPr lang="en-US" b="1" u="sng">
                <a:solidFill>
                  <a:srgbClr val="000000"/>
                </a:solidFill>
              </a:rPr>
              <a:t>valance electrons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549400" y="217488"/>
            <a:ext cx="7005638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let’s try it….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57300" y="1163638"/>
            <a:ext cx="4949825" cy="1379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How to draw a Lithium atom</a:t>
            </a:r>
          </a:p>
          <a:p>
            <a:pPr>
              <a:lnSpc>
                <a:spcPct val="90000"/>
              </a:lnSpc>
            </a:pPr>
            <a:r>
              <a:rPr lang="en-US" sz="2000"/>
              <a:t>First, look at the Periodic Table</a:t>
            </a:r>
          </a:p>
          <a:p>
            <a:pPr>
              <a:lnSpc>
                <a:spcPct val="90000"/>
              </a:lnSpc>
            </a:pPr>
            <a:r>
              <a:rPr lang="en-US" sz="2000"/>
              <a:t>Second, determine the number of protons  (Look @ the atomic number)</a:t>
            </a:r>
          </a:p>
          <a:p>
            <a:pPr>
              <a:lnSpc>
                <a:spcPct val="90000"/>
              </a:lnSpc>
            </a:pPr>
            <a:r>
              <a:rPr lang="en-US" sz="2000"/>
              <a:t>Then determine the number of neutrons (Atomic mass – atomic number)</a:t>
            </a:r>
          </a:p>
          <a:p>
            <a:pPr>
              <a:lnSpc>
                <a:spcPct val="90000"/>
              </a:lnSpc>
            </a:pPr>
            <a:r>
              <a:rPr lang="en-US" sz="2000"/>
              <a:t>Then determine the number of electrons (Look @ the atomic number)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261100" y="2495550"/>
            <a:ext cx="2216150" cy="2681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415088" y="2681288"/>
            <a:ext cx="2000250" cy="228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3</a:t>
            </a:r>
          </a:p>
          <a:p>
            <a:pPr algn="ctr">
              <a:spcBef>
                <a:spcPct val="50000"/>
              </a:spcBef>
            </a:pPr>
            <a:r>
              <a:rPr lang="en-US" sz="4000" b="1"/>
              <a:t>Li</a:t>
            </a:r>
          </a:p>
          <a:p>
            <a:pPr algn="ctr">
              <a:spcBef>
                <a:spcPct val="50000"/>
              </a:spcBef>
            </a:pPr>
            <a:r>
              <a:rPr lang="en-US" sz="3200" b="1"/>
              <a:t>Lithium</a:t>
            </a:r>
          </a:p>
          <a:p>
            <a:pPr algn="ctr"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805613" y="2627313"/>
            <a:ext cx="1176337" cy="5857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let’s try it….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6494463" y="1395413"/>
            <a:ext cx="2216150" cy="2681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648450" y="1581150"/>
            <a:ext cx="2000250" cy="228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3</a:t>
            </a:r>
          </a:p>
          <a:p>
            <a:pPr algn="ctr">
              <a:spcBef>
                <a:spcPct val="50000"/>
              </a:spcBef>
            </a:pPr>
            <a:r>
              <a:rPr lang="en-US" sz="4000" b="1"/>
              <a:t>Li</a:t>
            </a:r>
          </a:p>
          <a:p>
            <a:pPr algn="ctr">
              <a:spcBef>
                <a:spcPct val="50000"/>
              </a:spcBef>
            </a:pPr>
            <a:r>
              <a:rPr lang="en-US" sz="3200" b="1"/>
              <a:t>Lithium</a:t>
            </a:r>
          </a:p>
          <a:p>
            <a:pPr algn="ctr"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7038975" y="1527175"/>
            <a:ext cx="1176338" cy="5857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3022600" y="2122488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100388" y="2216150"/>
            <a:ext cx="523875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3346450" y="2525713"/>
            <a:ext cx="481013" cy="496887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378200" y="2603500"/>
            <a:ext cx="523875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2882900" y="2571750"/>
            <a:ext cx="481013" cy="496888"/>
          </a:xfrm>
          <a:prstGeom prst="ellipse">
            <a:avLst/>
          </a:prstGeom>
          <a:solidFill>
            <a:srgbClr val="FF99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2960688" y="2665413"/>
            <a:ext cx="523875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424613" y="620713"/>
            <a:ext cx="2022475" cy="384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Protons = 3</a:t>
            </a:r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 flipH="1">
            <a:off x="7423150" y="1054100"/>
            <a:ext cx="47625" cy="635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76" name="Oval 16"/>
          <p:cNvSpPr>
            <a:spLocks noChangeArrowheads="1"/>
          </p:cNvSpPr>
          <p:nvPr/>
        </p:nvSpPr>
        <p:spPr bwMode="auto">
          <a:xfrm>
            <a:off x="2614613" y="22367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7" name="Oval 17"/>
          <p:cNvSpPr>
            <a:spLocks noChangeArrowheads="1"/>
          </p:cNvSpPr>
          <p:nvPr/>
        </p:nvSpPr>
        <p:spPr bwMode="auto">
          <a:xfrm>
            <a:off x="3498850" y="20970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8" name="Oval 18"/>
          <p:cNvSpPr>
            <a:spLocks noChangeArrowheads="1"/>
          </p:cNvSpPr>
          <p:nvPr/>
        </p:nvSpPr>
        <p:spPr bwMode="auto">
          <a:xfrm>
            <a:off x="2754313" y="1881188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79" name="Oval 19"/>
          <p:cNvSpPr>
            <a:spLocks noChangeArrowheads="1"/>
          </p:cNvSpPr>
          <p:nvPr/>
        </p:nvSpPr>
        <p:spPr bwMode="auto">
          <a:xfrm>
            <a:off x="3187700" y="2965450"/>
            <a:ext cx="419100" cy="463550"/>
          </a:xfrm>
          <a:prstGeom prst="ellipse">
            <a:avLst/>
          </a:prstGeom>
          <a:solidFill>
            <a:srgbClr val="C0C0C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143625" y="4759325"/>
            <a:ext cx="2627313" cy="8588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Neutrons = 4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(7-3=4)</a:t>
            </a:r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H="1" flipV="1">
            <a:off x="7423150" y="3614738"/>
            <a:ext cx="790575" cy="1235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82" name="Oval 22"/>
          <p:cNvSpPr>
            <a:spLocks noChangeArrowheads="1"/>
          </p:cNvSpPr>
          <p:nvPr/>
        </p:nvSpPr>
        <p:spPr bwMode="auto">
          <a:xfrm>
            <a:off x="2184400" y="1503363"/>
            <a:ext cx="2185988" cy="2233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183" name="Oval 23"/>
          <p:cNvSpPr>
            <a:spLocks noChangeArrowheads="1"/>
          </p:cNvSpPr>
          <p:nvPr/>
        </p:nvSpPr>
        <p:spPr bwMode="auto">
          <a:xfrm>
            <a:off x="3952875" y="310197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3998913" y="3117850"/>
            <a:ext cx="309562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85" name="Oval 25"/>
          <p:cNvSpPr>
            <a:spLocks noChangeArrowheads="1"/>
          </p:cNvSpPr>
          <p:nvPr/>
        </p:nvSpPr>
        <p:spPr bwMode="auto">
          <a:xfrm>
            <a:off x="2309813" y="167322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355850" y="1689100"/>
            <a:ext cx="309563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87" name="Oval 27"/>
          <p:cNvSpPr>
            <a:spLocks noChangeArrowheads="1"/>
          </p:cNvSpPr>
          <p:nvPr/>
        </p:nvSpPr>
        <p:spPr bwMode="auto">
          <a:xfrm>
            <a:off x="1812925" y="1069975"/>
            <a:ext cx="3098800" cy="3146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8" name="Oval 28"/>
          <p:cNvSpPr>
            <a:spLocks noChangeArrowheads="1"/>
          </p:cNvSpPr>
          <p:nvPr/>
        </p:nvSpPr>
        <p:spPr bwMode="auto">
          <a:xfrm>
            <a:off x="1905000" y="3413125"/>
            <a:ext cx="371475" cy="325438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1951038" y="3429000"/>
            <a:ext cx="309562" cy="31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1658938" y="4656138"/>
            <a:ext cx="4106862" cy="6683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= 3 </a:t>
            </a:r>
          </a:p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2 in the 1</a:t>
            </a:r>
            <a:r>
              <a:rPr lang="en-US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shell, 1 in the 2</a:t>
            </a:r>
            <a:r>
              <a:rPr lang="en-US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shell</a:t>
            </a:r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4572000" y="1954213"/>
            <a:ext cx="2771775" cy="2909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4" grpId="0" autoUpdateAnimBg="0"/>
      <p:bldP spid="92175" grpId="0" animBg="1"/>
      <p:bldP spid="92180" grpId="0" autoUpdateAnimBg="0"/>
      <p:bldP spid="92181" grpId="0" animBg="1"/>
      <p:bldP spid="92190" grpId="0" autoUpdateAnimBg="0"/>
      <p:bldP spid="921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Lewis Dot Structure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3103563" cy="4572000"/>
          </a:xfrm>
        </p:spPr>
        <p:txBody>
          <a:bodyPr/>
          <a:lstStyle/>
          <a:p>
            <a:r>
              <a:rPr lang="en-US"/>
              <a:t>The Lewis Dot Structure is a bit different from the Bohr model. </a:t>
            </a:r>
          </a:p>
          <a:p>
            <a:r>
              <a:rPr lang="en-US"/>
              <a:t>It only shows the element symbol and it’s outer most electron shell.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524625" y="4340225"/>
            <a:ext cx="790575" cy="6778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Times New Roman" pitchFamily="18" charset="0"/>
              </a:rPr>
              <a:t>O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678613" y="4124325"/>
            <a:ext cx="554037" cy="48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Arial" charset="0"/>
              </a:rPr>
              <a:t>•</a:t>
            </a:r>
            <a:endParaRPr lang="en-US" sz="3200" b="1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7078663" y="4333875"/>
            <a:ext cx="315912" cy="48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Arial" charset="0"/>
              </a:rPr>
              <a:t>•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083425" y="4525963"/>
            <a:ext cx="315913" cy="48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Arial" charset="0"/>
              </a:rPr>
              <a:t>•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6665913" y="4826000"/>
            <a:ext cx="850900" cy="436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Arial" charset="0"/>
              </a:rPr>
              <a:t>• •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6308725" y="4449763"/>
            <a:ext cx="315913" cy="48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cs typeface="Arial" charset="0"/>
              </a:rPr>
              <a:t>•</a:t>
            </a:r>
          </a:p>
        </p:txBody>
      </p:sp>
      <p:grpSp>
        <p:nvGrpSpPr>
          <p:cNvPr id="93258" name="Group 74"/>
          <p:cNvGrpSpPr>
            <a:grpSpLocks/>
          </p:cNvGrpSpPr>
          <p:nvPr/>
        </p:nvGrpSpPr>
        <p:grpSpPr bwMode="auto">
          <a:xfrm>
            <a:off x="5619750" y="1482725"/>
            <a:ext cx="2446338" cy="2141538"/>
            <a:chOff x="3540" y="934"/>
            <a:chExt cx="1541" cy="1349"/>
          </a:xfrm>
        </p:grpSpPr>
        <p:grpSp>
          <p:nvGrpSpPr>
            <p:cNvPr id="93230" name="Group 46"/>
            <p:cNvGrpSpPr>
              <a:grpSpLocks/>
            </p:cNvGrpSpPr>
            <p:nvPr/>
          </p:nvGrpSpPr>
          <p:grpSpPr bwMode="auto">
            <a:xfrm>
              <a:off x="3970" y="1240"/>
              <a:ext cx="718" cy="803"/>
              <a:chOff x="3862" y="917"/>
              <a:chExt cx="718" cy="803"/>
            </a:xfrm>
          </p:grpSpPr>
          <p:grpSp>
            <p:nvGrpSpPr>
              <p:cNvPr id="93200" name="Group 16"/>
              <p:cNvGrpSpPr>
                <a:grpSpLocks/>
              </p:cNvGrpSpPr>
              <p:nvPr/>
            </p:nvGrpSpPr>
            <p:grpSpPr bwMode="auto">
              <a:xfrm>
                <a:off x="3951" y="1364"/>
                <a:ext cx="183" cy="189"/>
                <a:chOff x="3951" y="1364"/>
                <a:chExt cx="183" cy="189"/>
              </a:xfrm>
            </p:grpSpPr>
            <p:sp>
              <p:nvSpPr>
                <p:cNvPr id="93198" name="Oval 14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19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01" name="Group 17"/>
              <p:cNvGrpSpPr>
                <a:grpSpLocks/>
              </p:cNvGrpSpPr>
              <p:nvPr/>
            </p:nvGrpSpPr>
            <p:grpSpPr bwMode="auto">
              <a:xfrm>
                <a:off x="4120" y="1364"/>
                <a:ext cx="183" cy="189"/>
                <a:chOff x="3951" y="1364"/>
                <a:chExt cx="183" cy="189"/>
              </a:xfrm>
            </p:grpSpPr>
            <p:sp>
              <p:nvSpPr>
                <p:cNvPr id="93202" name="Oval 18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0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04" name="Group 20"/>
              <p:cNvGrpSpPr>
                <a:grpSpLocks/>
              </p:cNvGrpSpPr>
              <p:nvPr/>
            </p:nvGrpSpPr>
            <p:grpSpPr bwMode="auto">
              <a:xfrm>
                <a:off x="3941" y="1076"/>
                <a:ext cx="183" cy="189"/>
                <a:chOff x="3951" y="1364"/>
                <a:chExt cx="183" cy="189"/>
              </a:xfrm>
            </p:grpSpPr>
            <p:sp>
              <p:nvSpPr>
                <p:cNvPr id="93205" name="Oval 21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0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07" name="Group 23"/>
              <p:cNvGrpSpPr>
                <a:grpSpLocks/>
              </p:cNvGrpSpPr>
              <p:nvPr/>
            </p:nvGrpSpPr>
            <p:grpSpPr bwMode="auto">
              <a:xfrm>
                <a:off x="4121" y="1076"/>
                <a:ext cx="183" cy="189"/>
                <a:chOff x="3951" y="1364"/>
                <a:chExt cx="183" cy="189"/>
              </a:xfrm>
            </p:grpSpPr>
            <p:sp>
              <p:nvSpPr>
                <p:cNvPr id="93208" name="Oval 24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0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10" name="Group 26"/>
              <p:cNvGrpSpPr>
                <a:grpSpLocks/>
              </p:cNvGrpSpPr>
              <p:nvPr/>
            </p:nvGrpSpPr>
            <p:grpSpPr bwMode="auto">
              <a:xfrm>
                <a:off x="4290" y="1361"/>
                <a:ext cx="183" cy="189"/>
                <a:chOff x="3951" y="1364"/>
                <a:chExt cx="183" cy="189"/>
              </a:xfrm>
            </p:grpSpPr>
            <p:sp>
              <p:nvSpPr>
                <p:cNvPr id="93211" name="Oval 27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1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13" name="Group 29"/>
              <p:cNvGrpSpPr>
                <a:grpSpLocks/>
              </p:cNvGrpSpPr>
              <p:nvPr/>
            </p:nvGrpSpPr>
            <p:grpSpPr bwMode="auto">
              <a:xfrm>
                <a:off x="4290" y="1076"/>
                <a:ext cx="183" cy="189"/>
                <a:chOff x="3951" y="1364"/>
                <a:chExt cx="183" cy="189"/>
              </a:xfrm>
            </p:grpSpPr>
            <p:sp>
              <p:nvSpPr>
                <p:cNvPr id="93214" name="Oval 30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1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16" name="Group 32"/>
              <p:cNvGrpSpPr>
                <a:grpSpLocks/>
              </p:cNvGrpSpPr>
              <p:nvPr/>
            </p:nvGrpSpPr>
            <p:grpSpPr bwMode="auto">
              <a:xfrm>
                <a:off x="4038" y="925"/>
                <a:ext cx="183" cy="189"/>
                <a:chOff x="3951" y="1364"/>
                <a:chExt cx="183" cy="189"/>
              </a:xfrm>
            </p:grpSpPr>
            <p:sp>
              <p:nvSpPr>
                <p:cNvPr id="93217" name="Oval 33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1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grpSp>
            <p:nvGrpSpPr>
              <p:cNvPr id="93219" name="Group 35"/>
              <p:cNvGrpSpPr>
                <a:grpSpLocks/>
              </p:cNvGrpSpPr>
              <p:nvPr/>
            </p:nvGrpSpPr>
            <p:grpSpPr bwMode="auto">
              <a:xfrm>
                <a:off x="4044" y="1518"/>
                <a:ext cx="183" cy="189"/>
                <a:chOff x="3951" y="1364"/>
                <a:chExt cx="183" cy="189"/>
              </a:xfrm>
            </p:grpSpPr>
            <p:sp>
              <p:nvSpPr>
                <p:cNvPr id="93220" name="Oval 36"/>
                <p:cNvSpPr>
                  <a:spLocks noChangeArrowheads="1"/>
                </p:cNvSpPr>
                <p:nvPr/>
              </p:nvSpPr>
              <p:spPr bwMode="auto">
                <a:xfrm>
                  <a:off x="3963" y="1364"/>
                  <a:ext cx="168" cy="188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322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951" y="1372"/>
                  <a:ext cx="183" cy="18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+</a:t>
                  </a:r>
                </a:p>
              </p:txBody>
            </p:sp>
          </p:grpSp>
          <p:sp>
            <p:nvSpPr>
              <p:cNvPr id="93222" name="Oval 38"/>
              <p:cNvSpPr>
                <a:spLocks noChangeArrowheads="1"/>
              </p:cNvSpPr>
              <p:nvPr/>
            </p:nvSpPr>
            <p:spPr bwMode="auto">
              <a:xfrm>
                <a:off x="4220" y="929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3" name="Oval 39"/>
              <p:cNvSpPr>
                <a:spLocks noChangeArrowheads="1"/>
              </p:cNvSpPr>
              <p:nvPr/>
            </p:nvSpPr>
            <p:spPr bwMode="auto">
              <a:xfrm>
                <a:off x="4230" y="1224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4" name="Oval 40"/>
              <p:cNvSpPr>
                <a:spLocks noChangeArrowheads="1"/>
              </p:cNvSpPr>
              <p:nvPr/>
            </p:nvSpPr>
            <p:spPr bwMode="auto">
              <a:xfrm>
                <a:off x="4040" y="1236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5" name="Oval 41"/>
              <p:cNvSpPr>
                <a:spLocks noChangeArrowheads="1"/>
              </p:cNvSpPr>
              <p:nvPr/>
            </p:nvSpPr>
            <p:spPr bwMode="auto">
              <a:xfrm>
                <a:off x="3894" y="917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6" name="Oval 42"/>
              <p:cNvSpPr>
                <a:spLocks noChangeArrowheads="1"/>
              </p:cNvSpPr>
              <p:nvPr/>
            </p:nvSpPr>
            <p:spPr bwMode="auto">
              <a:xfrm>
                <a:off x="4223" y="1521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7" name="Oval 43"/>
              <p:cNvSpPr>
                <a:spLocks noChangeArrowheads="1"/>
              </p:cNvSpPr>
              <p:nvPr/>
            </p:nvSpPr>
            <p:spPr bwMode="auto">
              <a:xfrm>
                <a:off x="3916" y="1553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8" name="Oval 44"/>
              <p:cNvSpPr>
                <a:spLocks noChangeArrowheads="1"/>
              </p:cNvSpPr>
              <p:nvPr/>
            </p:nvSpPr>
            <p:spPr bwMode="auto">
              <a:xfrm>
                <a:off x="3862" y="1233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9" name="Oval 45"/>
              <p:cNvSpPr>
                <a:spLocks noChangeArrowheads="1"/>
              </p:cNvSpPr>
              <p:nvPr/>
            </p:nvSpPr>
            <p:spPr bwMode="auto">
              <a:xfrm>
                <a:off x="4415" y="1230"/>
                <a:ext cx="165" cy="167"/>
              </a:xfrm>
              <a:prstGeom prst="ellipse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3232" name="Oval 48"/>
            <p:cNvSpPr>
              <a:spLocks noChangeArrowheads="1"/>
            </p:cNvSpPr>
            <p:nvPr/>
          </p:nvSpPr>
          <p:spPr bwMode="auto">
            <a:xfrm>
              <a:off x="3759" y="1064"/>
              <a:ext cx="1074" cy="10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233" name="Oval 49"/>
            <p:cNvSpPr>
              <a:spLocks noChangeArrowheads="1"/>
            </p:cNvSpPr>
            <p:nvPr/>
          </p:nvSpPr>
          <p:spPr bwMode="auto">
            <a:xfrm>
              <a:off x="3603" y="934"/>
              <a:ext cx="1396" cy="134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3236" name="Group 52"/>
            <p:cNvGrpSpPr>
              <a:grpSpLocks/>
            </p:cNvGrpSpPr>
            <p:nvPr/>
          </p:nvGrpSpPr>
          <p:grpSpPr bwMode="auto">
            <a:xfrm>
              <a:off x="4219" y="1011"/>
              <a:ext cx="164" cy="135"/>
              <a:chOff x="3947" y="627"/>
              <a:chExt cx="164" cy="135"/>
            </a:xfrm>
          </p:grpSpPr>
          <p:sp>
            <p:nvSpPr>
              <p:cNvPr id="93234" name="Oval 50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35" name="Text Box 51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37" name="Group 53"/>
            <p:cNvGrpSpPr>
              <a:grpSpLocks/>
            </p:cNvGrpSpPr>
            <p:nvPr/>
          </p:nvGrpSpPr>
          <p:grpSpPr bwMode="auto">
            <a:xfrm>
              <a:off x="4235" y="2092"/>
              <a:ext cx="164" cy="135"/>
              <a:chOff x="3947" y="627"/>
              <a:chExt cx="164" cy="135"/>
            </a:xfrm>
          </p:grpSpPr>
          <p:sp>
            <p:nvSpPr>
              <p:cNvPr id="93238" name="Oval 54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39" name="Text Box 55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40" name="Group 56"/>
            <p:cNvGrpSpPr>
              <a:grpSpLocks/>
            </p:cNvGrpSpPr>
            <p:nvPr/>
          </p:nvGrpSpPr>
          <p:grpSpPr bwMode="auto">
            <a:xfrm>
              <a:off x="3803" y="1002"/>
              <a:ext cx="164" cy="135"/>
              <a:chOff x="3947" y="627"/>
              <a:chExt cx="164" cy="135"/>
            </a:xfrm>
          </p:grpSpPr>
          <p:sp>
            <p:nvSpPr>
              <p:cNvPr id="93241" name="Oval 57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42" name="Text Box 58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43" name="Group 59"/>
            <p:cNvGrpSpPr>
              <a:grpSpLocks/>
            </p:cNvGrpSpPr>
            <p:nvPr/>
          </p:nvGrpSpPr>
          <p:grpSpPr bwMode="auto">
            <a:xfrm>
              <a:off x="4664" y="995"/>
              <a:ext cx="164" cy="135"/>
              <a:chOff x="3947" y="627"/>
              <a:chExt cx="164" cy="135"/>
            </a:xfrm>
          </p:grpSpPr>
          <p:sp>
            <p:nvSpPr>
              <p:cNvPr id="93244" name="Oval 60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45" name="Text Box 61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46" name="Group 62"/>
            <p:cNvGrpSpPr>
              <a:grpSpLocks/>
            </p:cNvGrpSpPr>
            <p:nvPr/>
          </p:nvGrpSpPr>
          <p:grpSpPr bwMode="auto">
            <a:xfrm>
              <a:off x="4751" y="2025"/>
              <a:ext cx="164" cy="135"/>
              <a:chOff x="3947" y="627"/>
              <a:chExt cx="164" cy="135"/>
            </a:xfrm>
          </p:grpSpPr>
          <p:sp>
            <p:nvSpPr>
              <p:cNvPr id="93247" name="Oval 63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48" name="Text Box 64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49" name="Group 65"/>
            <p:cNvGrpSpPr>
              <a:grpSpLocks/>
            </p:cNvGrpSpPr>
            <p:nvPr/>
          </p:nvGrpSpPr>
          <p:grpSpPr bwMode="auto">
            <a:xfrm>
              <a:off x="3730" y="2025"/>
              <a:ext cx="164" cy="135"/>
              <a:chOff x="3947" y="627"/>
              <a:chExt cx="164" cy="135"/>
            </a:xfrm>
          </p:grpSpPr>
          <p:sp>
            <p:nvSpPr>
              <p:cNvPr id="93250" name="Oval 66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51" name="Text Box 67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52" name="Group 68"/>
            <p:cNvGrpSpPr>
              <a:grpSpLocks/>
            </p:cNvGrpSpPr>
            <p:nvPr/>
          </p:nvGrpSpPr>
          <p:grpSpPr bwMode="auto">
            <a:xfrm>
              <a:off x="3540" y="1491"/>
              <a:ext cx="164" cy="135"/>
              <a:chOff x="3947" y="627"/>
              <a:chExt cx="164" cy="135"/>
            </a:xfrm>
          </p:grpSpPr>
          <p:sp>
            <p:nvSpPr>
              <p:cNvPr id="93253" name="Oval 69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54" name="Text Box 70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  <p:grpSp>
          <p:nvGrpSpPr>
            <p:cNvPr id="93255" name="Group 71"/>
            <p:cNvGrpSpPr>
              <a:grpSpLocks/>
            </p:cNvGrpSpPr>
            <p:nvPr/>
          </p:nvGrpSpPr>
          <p:grpSpPr bwMode="auto">
            <a:xfrm>
              <a:off x="4917" y="1514"/>
              <a:ext cx="164" cy="135"/>
              <a:chOff x="3947" y="627"/>
              <a:chExt cx="164" cy="135"/>
            </a:xfrm>
          </p:grpSpPr>
          <p:sp>
            <p:nvSpPr>
              <p:cNvPr id="93256" name="Oval 72"/>
              <p:cNvSpPr>
                <a:spLocks noChangeArrowheads="1"/>
              </p:cNvSpPr>
              <p:nvPr/>
            </p:nvSpPr>
            <p:spPr bwMode="auto">
              <a:xfrm>
                <a:off x="3966" y="642"/>
                <a:ext cx="104" cy="105"/>
              </a:xfrm>
              <a:prstGeom prst="ellipse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57" name="Text Box 73"/>
              <p:cNvSpPr txBox="1">
                <a:spLocks noChangeArrowheads="1"/>
              </p:cNvSpPr>
              <p:nvPr/>
            </p:nvSpPr>
            <p:spPr bwMode="auto">
              <a:xfrm>
                <a:off x="3947" y="627"/>
                <a:ext cx="164" cy="13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</a:p>
            </p:txBody>
          </p:sp>
        </p:grpSp>
      </p:grp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to…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2819400" cy="4572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Write the symbol.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Start on the right hand side, working your way clockwise around the symbol. 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Try Lithium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01158951">
  <a:themeElements>
    <a:clrScheme name="011589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895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1589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449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Tahoma</vt:lpstr>
      <vt:lpstr>Times New Roman</vt:lpstr>
      <vt:lpstr>Wingdings</vt:lpstr>
      <vt:lpstr>01158951</vt:lpstr>
      <vt:lpstr>Atom Models</vt:lpstr>
      <vt:lpstr>Bohr Model</vt:lpstr>
      <vt:lpstr>Electrons have special rules….</vt:lpstr>
      <vt:lpstr>PowerPoint Presentation</vt:lpstr>
      <vt:lpstr>Electrons have special rules….</vt:lpstr>
      <vt:lpstr>So let’s try it….</vt:lpstr>
      <vt:lpstr>So let’s try it….</vt:lpstr>
      <vt:lpstr>Lewis Dot Structure</vt:lpstr>
      <vt:lpstr>How to… </vt:lpstr>
      <vt:lpstr>Your activity…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Geneva Baker</dc:creator>
  <cp:keywords/>
  <dc:description/>
  <cp:lastModifiedBy>cthomason@wcpschools.wcpss.local</cp:lastModifiedBy>
  <cp:revision>26</cp:revision>
  <dcterms:created xsi:type="dcterms:W3CDTF">2007-10-09T01:14:18Z</dcterms:created>
  <dcterms:modified xsi:type="dcterms:W3CDTF">2019-09-19T12:18:09Z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