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1" r:id="rId17"/>
    <p:sldId id="282" r:id="rId18"/>
    <p:sldId id="283" r:id="rId19"/>
    <p:sldId id="284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8304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81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51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167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89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246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873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632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9950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274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510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3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564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08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525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072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78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401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40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033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789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809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9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941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309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346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762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316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963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068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9749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6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7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45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962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072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48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79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DNA Technology</a:t>
            </a:r>
          </a:p>
        </p:txBody>
      </p:sp>
      <p:pic>
        <p:nvPicPr>
          <p:cNvPr id="122" name="Shape 122" descr="http://kgnb.am/wordpress/wp-content/uploads/2009/09/Crime-Scene-Tape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752600"/>
            <a:ext cx="6324600" cy="434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Transgenic Animals</a:t>
            </a:r>
          </a:p>
        </p:txBody>
      </p:sp>
      <p:pic>
        <p:nvPicPr>
          <p:cNvPr id="181" name="Shape 181" descr="http://images.stanzapub.com/readers/2008/10/10/cat4ears_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8420" y="1773238"/>
            <a:ext cx="3096156" cy="462438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 flies, roundworms, and mice are used extensively to study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 descr="http://www.freewebs.com/mohnbon/MouseEa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60966"/>
            <a:ext cx="4038599" cy="324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http://www.blisstree.com/geneticsandhealth/files/2009/06/2122687210-35bc0cf7f3carp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2667000"/>
            <a:ext cx="3352799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05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Transgenic Plants (Agriculture)=</a:t>
            </a:r>
            <a:br>
              <a:rPr lang="en-US" sz="405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5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731520" marR="0" lvl="1" indent="-274319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experiments produced:</a:t>
            </a:r>
          </a:p>
          <a:p>
            <a:pPr marL="996696" marR="0" lvl="2" indent="-234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1 : A tobacco plant with a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firefly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gene…The result was a plant that glows in the dark.</a:t>
            </a:r>
          </a:p>
        </p:txBody>
      </p:sp>
      <p:pic>
        <p:nvPicPr>
          <p:cNvPr id="196" name="Shape 196" descr="http://upload.wikimedia.org/wikipedia/commons/thumb/8/80/Glowing_tobacco_plant.jpg/200px-Glowing_tobacco_plant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0" y="2282031"/>
            <a:ext cx="2540000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Shape 202" descr="http://slantpoetry.files.wordpress.com/2009/07/strawberr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6042" y="4134224"/>
            <a:ext cx="2699657" cy="25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2: A strawberry which contains an ‘antifreeze’ gene isolated from a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flounder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…The result was a strawberry plant that is able to survive in colder climates (survives frost).</a:t>
            </a:r>
          </a:p>
        </p:txBody>
      </p:sp>
      <p:pic>
        <p:nvPicPr>
          <p:cNvPr id="204" name="Shape 204" descr="http://www.landbigfish.com/images/fish/LBF_Gulf_Flound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114" y="1513115"/>
            <a:ext cx="3679371" cy="192677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660072" y="3200400"/>
            <a:ext cx="1371599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GM (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genetically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crops are made to be:</a:t>
            </a:r>
          </a:p>
          <a:p>
            <a:pPr marL="731520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Pesticide tolerant (such as BT corn)</a:t>
            </a:r>
          </a:p>
          <a:p>
            <a:pPr marL="731520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Insect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resistant (some plants make their own pesticide)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tolerant</a:t>
            </a:r>
          </a:p>
        </p:txBody>
      </p:sp>
      <p:pic>
        <p:nvPicPr>
          <p:cNvPr id="212" name="Shape 212" descr="http://www.havanatimes.org/wp-content/uploads/2009/04/corn6-darwin-bell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67300" y="2256631"/>
            <a:ext cx="320039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Inserting foreign DNA into a host cell (Gene Splicing)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explain this, we will refer to genetically modified bacteria that are used to make insulin for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diabetes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patients.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bacteria don’t know how to make human insulin, we must put the instructions (or genes) for it into the bacteria.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Shape 281" descr="11-22-~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81001"/>
            <a:ext cx="8153398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228600" y="3124200"/>
            <a:ext cx="4038599" cy="32988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Human gene is spliced into plasmid.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Bacteria cell with new gene divides.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Plasmid is removed from bacteria cell.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The desired gene is cut from out from human DNA.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Bacteria cell division continues.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 ____:  The plasmid is put back into the bacteria cell.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143000" y="3733800"/>
            <a:ext cx="304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143000" y="4267200"/>
            <a:ext cx="304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143000" y="2895600"/>
            <a:ext cx="2286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143000" y="5257800"/>
            <a:ext cx="304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1143000" y="3352800"/>
            <a:ext cx="304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1143000" y="4800600"/>
            <a:ext cx="304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plasmid is removed from the bacteria, a restriction enzyme is used to cut open the DNA (step 1)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different kinds of restriction enzymes, and each one works like a special pair of scissors that leaves a specific pattern wherever it cuts DNA.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might it be important to use the same enzyme in step 1 and step 2?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they ends will be complimentary and match up.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Char char="◼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that successfully take in the insulin making gene will reproduce (by binary fission) and make more bacteria cells that also know how to make </a:t>
            </a:r>
            <a:r>
              <a:rPr lang="en-US" sz="259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insulin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9692"/>
              <a:buFont typeface="Noto Sans Symbols"/>
              <a:buChar char="◼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Variations of this process are used to make many other pharmaceutical products such as growth hormones.</a:t>
            </a:r>
          </a:p>
        </p:txBody>
      </p:sp>
      <p:pic>
        <p:nvPicPr>
          <p:cNvPr id="307" name="Shape 307" descr="http://4.bp.blogspot.com/_MTFYYmz8Jpc/RrVWTypR4HI/AAAAAAAAANE/7nbbt7-K1L0/s320/685px-Plasmid_replication_%2528english%2529.sv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219200"/>
            <a:ext cx="4267199" cy="464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The Human Genome Project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Char char="◼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59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task- determine the exact sequence of all of the bases (the </a:t>
            </a:r>
            <a:r>
              <a:rPr lang="en-US" sz="259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’s, </a:t>
            </a:r>
            <a:r>
              <a:rPr lang="en-US" sz="259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’s, </a:t>
            </a:r>
            <a:r>
              <a:rPr lang="en-US" sz="259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&amp; </a:t>
            </a:r>
            <a:r>
              <a:rPr lang="en-US" sz="259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’s) in human DNA</a:t>
            </a: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Char char="◼"/>
            </a:pPr>
            <a:endParaRPr lang="en-US"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Char char="◼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59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task- Identify which parts of the DNA code for specific diseases</a:t>
            </a:r>
          </a:p>
          <a:p>
            <a:pPr marL="731520" marR="0" lvl="1" indent="-274319" algn="l" rtl="0">
              <a:lnSpc>
                <a:spcPct val="90000"/>
              </a:lnSpc>
              <a:spcBef>
                <a:spcPts val="444"/>
              </a:spcBef>
              <a:buClr>
                <a:schemeClr val="accent2"/>
              </a:buClr>
              <a:buSzPct val="90818"/>
              <a:buFont typeface="Noto Sans Symbols"/>
              <a:buChar char="▪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information was then used to begin creating </a:t>
            </a:r>
            <a:r>
              <a:rPr lang="en-US" sz="222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linkage</a:t>
            </a:r>
            <a:r>
              <a:rPr lang="en-US" sz="22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maps </a:t>
            </a: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show the exact location of genes on a chromosome.</a:t>
            </a:r>
          </a:p>
        </p:txBody>
      </p:sp>
      <p:pic>
        <p:nvPicPr>
          <p:cNvPr id="129" name="Shape 129" descr="http://pisum.bionet.nsc.ru/PG/31/55_1.g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9391" y="1773238"/>
            <a:ext cx="4016217" cy="462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45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DNA Fingerprinting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DNA fingerprint is a unique pattern of bands formed by the fragments from an organism’s DNA.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evidence at a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scene.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establishing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two individuals.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classification to compare closeness between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species.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DNA fingerprint two processes are typically used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RFLP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(restriction fragment length polymorphism)- using a restriction enzyme to cut the DNA into small pieces.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DNA in a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Electrophoresis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chamber.  A gel is used to separate the pieces of DNA made by the restriction enzyme.  This makes a unique set of bands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4267199" cy="4416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DNA from blood or other tissue is cut into various and 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lengths by specific restriction enzymes (this is called RFLP Analysis).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Next, a gel (with a consistency similar to gelatin) is formed; leaving small 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(or holes) open at one end.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Small amounts of 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samples (from the RFLP analysis) are placed into these wells.</a:t>
            </a:r>
          </a:p>
        </p:txBody>
      </p:sp>
      <p:pic>
        <p:nvPicPr>
          <p:cNvPr id="338" name="Shape 33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709281"/>
            <a:ext cx="5029199" cy="231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-76200" y="1295400"/>
            <a:ext cx="4876799" cy="612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The gel is placed into a solution and an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 </a:t>
            </a:r>
            <a:r>
              <a:rPr lang="en-US" sz="2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charge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run through the gel.  The end of the gel with the wells in it is negatively charged and the opposite end is positvely charged.</a:t>
            </a:r>
          </a:p>
          <a:p>
            <a:pPr marL="731520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negatively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charged DNA fragments travel toward the </a:t>
            </a:r>
            <a:r>
              <a:rPr lang="en-US" sz="2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the gel.</a:t>
            </a:r>
          </a:p>
          <a:p>
            <a:pPr marL="731520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fragment, the faster it moves through the gel.  Fragments that are the farthest from the well are the smallest.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 stain which sticks to DNA is put on the gel.  This allows the bands to appear clearly.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Shape 34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91333" y="2984208"/>
            <a:ext cx="4828866" cy="2044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end result is a unique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“DNA fingerprints” in the gel.</a:t>
            </a:r>
          </a:p>
        </p:txBody>
      </p:sp>
      <p:pic>
        <p:nvPicPr>
          <p:cNvPr id="352" name="Shape 352" descr="http://nitro.biosci.arizona.edu/courses/EEB208-2008/Lecture07/pics/gel_electrophoresis.g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905000"/>
            <a:ext cx="4038599" cy="336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 The Howard’s house was broken into and robbed last week.  Detectives carefully dusted for fingerprints, but the only ones found in the house belonged to the family members.  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appeared that the burglar got into the house by breaking the front window.  As luck would have it, several drops of blood were left on the glass.   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Detectives had 4 suspects &amp; were able to obtain a sample of DNA from each one. 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result was the following DNA fingerprint: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Shape 35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914400"/>
            <a:ext cx="3695699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4495800" y="4267200"/>
            <a:ext cx="5867400" cy="1938991"/>
          </a:xfrm>
          <a:prstGeom prst="rect">
            <a:avLst/>
          </a:prstGeom>
          <a:noFill/>
          <a:ln>
            <a:noFill/>
          </a:ln>
        </p:spPr>
        <p:txBody>
          <a:bodyPr lIns="685575" tIns="0" rIns="222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Well A:  Marker / Ladder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Well B:  Suspect #1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C:  Suspect #2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D:  Suspect #3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E:  Suspect #4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F:  Blood found at the crime scene.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Well G:  Marker / Ladder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one of the above suspects commit the burglary? If so, which one?</a:t>
            </a:r>
          </a:p>
          <a:p>
            <a:pPr marL="731520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suspect E.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purpose of Well A &amp; G?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serve as a control.</a:t>
            </a:r>
          </a:p>
        </p:txBody>
      </p:sp>
      <p:pic>
        <p:nvPicPr>
          <p:cNvPr id="367" name="Shape 36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19650" y="2442368"/>
            <a:ext cx="3695699" cy="3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en-US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Answer the three questions below using the 3 gels on the top of the previous page: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 A: Which suspect left evidence at the scene of the crime?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374" name="Shape 374" descr="Picture3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398" y="1193679"/>
            <a:ext cx="3810001" cy="566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 C: Which deer species (1,2 or 3) is most closely related to the common ancestor?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Deer 3</a:t>
            </a:r>
          </a:p>
        </p:txBody>
      </p:sp>
      <p:pic>
        <p:nvPicPr>
          <p:cNvPr id="388" name="Shape 388" descr="11-12-~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143000"/>
            <a:ext cx="3657600" cy="4430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Shape 394" descr="Pic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00200"/>
            <a:ext cx="8305799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 descr="http://www.kikm.org/images/Human%20Genome%20Projec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81311" y="1797050"/>
            <a:ext cx="3381375" cy="458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Shape 400" descr="Pic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00200"/>
            <a:ext cx="83057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1600200" y="3657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Shape 407" descr="Pic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3057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1600200" y="3657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Stevenson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676400" y="3962400"/>
            <a:ext cx="16001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Shape 415" descr="Pic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3057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1600200" y="3657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Stevenson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1676400" y="3962400"/>
            <a:ext cx="16001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Jones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676400" y="4419600"/>
            <a:ext cx="9905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Shape 424" descr="pic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8229600" cy="609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Shape 430" descr="pic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14400"/>
            <a:ext cx="8229600" cy="571499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/>
          <p:nvPr/>
        </p:nvSpPr>
        <p:spPr>
          <a:xfrm rot="-2452493">
            <a:off x="5449476" y="2166047"/>
            <a:ext cx="978407" cy="48463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48000" cap="flat" cmpd="thickThin">
            <a:solidFill>
              <a:srgbClr val="AF7E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Shape 4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8001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609600" y="3962400"/>
            <a:ext cx="8077199" cy="2800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sheep is the source of the nucleus in the fused cell?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sheep provided an egg cell?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was the nucleus removed from the egg cell?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animal in the above diagram is a clone?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two animals are genetically identical?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at least 2 example of how clones are produced in nature (not a lab)/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lamp receive any genetic material from sheep C?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only had one sheep, instead of three (A,B, and C) above, would it still be possible to make a clone?  If so, which one would it have to be?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 male be used in the cloning process? If so, what roles could he be used for (A, B and/or C?)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Shape 4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8001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609600" y="3962400"/>
            <a:ext cx="8077199" cy="23083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sheep is the source of the nucleus in the fused cell?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-Sheep A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sheep provided an egg cell?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was the nucleus removed from the egg cell?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-It was missing half of the genetic information that was needed that is necessary to make a clone. (Wanted A’s DNA).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animal in the above diagram is a clone?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-Lamb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Shape 4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8001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/>
        </p:nvSpPr>
        <p:spPr>
          <a:xfrm>
            <a:off x="609600" y="3811012"/>
            <a:ext cx="8077199" cy="3046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two animals are genetically identical?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-Lamb and Sheep A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at least 2 example of how clones are produced in nature (not a lab)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-Identical twins, bacteria (binary fission), asexual reproduction (mitosis)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lamp receive any genetic material from sheep C?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-No, it just lets the cell grow. (Acts as a surrogate).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only had one sheep, instead of three (A,B, and C) above, would it still be possible to make a clone?  If so, which one would it have to be?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-Yes, it would have to be a female.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5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 male be used in the cloning process? If so, what roles could he be used for (A, B and/or C?)</a:t>
            </a:r>
          </a:p>
          <a:p>
            <a:pPr marL="800100" marR="0" lvl="1" indent="-3429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-Yes, he could be A the nucleus donor.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of the Human Genome Project</a:t>
            </a:r>
          </a:p>
          <a:p>
            <a:pPr marL="731520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Diagnosis of genetic disorders: Cells from an adult or fetus can be used to test for certain genetic disorders.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 descr="http://www.le.ac.uk/ge/genie/vgec/images/karyotype_sc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389431"/>
            <a:ext cx="4038599" cy="33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</a:t>
            </a: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modifying the genes of an organism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many cases, the genes are modified by inserting genes from another organism.  Another term for this process is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recombinant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Therapy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inserting a normal/working gene into human cells to correct genetic disorders.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often used as a vector (which is a way of delivering new genes to existing cells)</a:t>
            </a:r>
          </a:p>
        </p:txBody>
      </p:sp>
      <p:pic>
        <p:nvPicPr>
          <p:cNvPr id="155" name="Shape 155" descr="http://bioinfo2010.files.wordpress.com/2009/07/plasmid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752600"/>
            <a:ext cx="4038599" cy="336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gene inserted into viral DNA.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Viruses infect human cell.</a:t>
            </a:r>
          </a:p>
          <a:p>
            <a:pPr marL="514350" marR="0" lvl="0" indent="-514350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 delivers new DNA into human cells.</a:t>
            </a:r>
          </a:p>
        </p:txBody>
      </p:sp>
      <p:pic>
        <p:nvPicPr>
          <p:cNvPr id="162" name="Shape 162" descr="11-19-~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6046" t="16660" r="3100" b="36800"/>
          <a:stretch/>
        </p:blipFill>
        <p:spPr>
          <a:xfrm>
            <a:off x="4648200" y="1828800"/>
            <a:ext cx="4038599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problems with initial trials of gene therapy included: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gene didn’t stay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very long.</a:t>
            </a:r>
          </a:p>
          <a:p>
            <a:pPr marL="731520" marR="0" lvl="1" indent="-2743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cells didn’t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very long.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treatment had to be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often.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45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Transgenic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 organism that contains the DNA from a different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species.</a:t>
            </a:r>
          </a:p>
          <a:p>
            <a:pPr marL="731520" marR="0" lvl="1" indent="-274319" algn="l" rtl="0">
              <a:spcBef>
                <a:spcPts val="48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\\H0316SFS04\Home$\Staff\lblake\Desktop\0g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39" y="2677886"/>
            <a:ext cx="4178596" cy="25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1517</Words>
  <Application>Microsoft Office PowerPoint</Application>
  <PresentationFormat>On-screen Show (4:3)</PresentationFormat>
  <Paragraphs>121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Noto Sans Symbols</vt:lpstr>
      <vt:lpstr>Tahoma</vt:lpstr>
      <vt:lpstr>Times New Roman</vt:lpstr>
      <vt:lpstr>Module</vt:lpstr>
      <vt:lpstr> DNA Technology</vt:lpstr>
      <vt:lpstr> The Human Genome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Transgenic Animals</vt:lpstr>
      <vt:lpstr>PowerPoint Presentation</vt:lpstr>
      <vt:lpstr>Transgenic Plants (Agriculture)=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DNA Fingerprinting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the three questions below using the 3 gels on the top of the previous page: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lblake</dc:creator>
  <cp:lastModifiedBy>cthomason@wcpschools.wcpss.local</cp:lastModifiedBy>
  <cp:revision>6</cp:revision>
  <dcterms:modified xsi:type="dcterms:W3CDTF">2019-11-18T13:00:15Z</dcterms:modified>
</cp:coreProperties>
</file>