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10.xml" ContentType="application/vnd.openxmlformats-officedocument.presentationml.slideLayout+xml"/>
  <Override PartName="/ppt/theme/theme7.xml" ContentType="application/vnd.openxmlformats-officedocument.theme+xml"/>
  <Override PartName="/ppt/slideLayouts/slideLayout11.xml" ContentType="application/vnd.openxmlformats-officedocument.presentationml.slideLayout+xml"/>
  <Override PartName="/ppt/theme/theme8.xml" ContentType="application/vnd.openxmlformats-officedocument.theme+xml"/>
  <Override PartName="/ppt/slideLayouts/slideLayout12.xml" ContentType="application/vnd.openxmlformats-officedocument.presentationml.slideLayout+xml"/>
  <Override PartName="/ppt/theme/theme9.xml" ContentType="application/vnd.openxmlformats-officedocument.theme+xml"/>
  <Override PartName="/ppt/slideLayouts/slideLayout13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  <p:sldMasterId id="2147483662" r:id="rId2"/>
    <p:sldMasterId id="2147483663" r:id="rId3"/>
    <p:sldMasterId id="2147483664" r:id="rId4"/>
    <p:sldMasterId id="2147483665" r:id="rId5"/>
    <p:sldMasterId id="2147483666" r:id="rId6"/>
    <p:sldMasterId id="2147483667" r:id="rId7"/>
    <p:sldMasterId id="2147483668" r:id="rId8"/>
    <p:sldMasterId id="2147483669" r:id="rId9"/>
    <p:sldMasterId id="2147483670" r:id="rId10"/>
  </p:sldMasterIdLst>
  <p:notesMasterIdLst>
    <p:notesMasterId r:id="rId33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</p:sldIdLst>
  <p:sldSz cx="9144000" cy="6858000" type="screen4x3"/>
  <p:notesSz cx="6858000" cy="9144000"/>
  <p:embeddedFontLst>
    <p:embeddedFont>
      <p:font typeface="Questrial" panose="020B0604020202020204" charset="0"/>
      <p:regular r:id="rId34"/>
    </p:embeddedFont>
    <p:embeddedFont>
      <p:font typeface="Tahoma" panose="020B0604030504040204" pitchFamily="34" charset="0"/>
      <p:regular r:id="rId35"/>
      <p:bold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font" Target="fonts/font1.fntdata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notesMaster" Target="notesMasters/notesMaster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font" Target="fonts/font3.fntdata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  <a:defRPr sz="26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ctr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None/>
              <a:defRPr sz="2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ctr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None/>
              <a:defRPr sz="23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ctr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ctr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ctr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dt" idx="10"/>
          </p:nvPr>
        </p:nvSpPr>
        <p:spPr>
          <a:xfrm>
            <a:off x="76200" y="6069012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ftr" idx="11"/>
          </p:nvPr>
        </p:nvSpPr>
        <p:spPr>
          <a:xfrm>
            <a:off x="2085975" y="236537"/>
            <a:ext cx="586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1" i="0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1" i="0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1" i="0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1" i="0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1" i="0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1" i="0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1" i="0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1" i="0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1" i="0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2" name="Google Shape;122;p17"/>
          <p:cNvSpPr txBox="1">
            <a:spLocks noGrp="1"/>
          </p:cNvSpPr>
          <p:nvPr>
            <p:ph type="body" idx="1"/>
          </p:nvPr>
        </p:nvSpPr>
        <p:spPr>
          <a:xfrm>
            <a:off x="609600" y="1589567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3" name="Google Shape;123;p17"/>
          <p:cNvSpPr txBox="1">
            <a:spLocks noGrp="1"/>
          </p:cNvSpPr>
          <p:nvPr>
            <p:ph type="body" idx="2"/>
          </p:nvPr>
        </p:nvSpPr>
        <p:spPr>
          <a:xfrm>
            <a:off x="4844901" y="1589567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" name="Google Shape;125;p17"/>
          <p:cNvSpPr txBox="1">
            <a:spLocks noGrp="1"/>
          </p:cNvSpPr>
          <p:nvPr>
            <p:ph type="sldNum" idx="12"/>
          </p:nvPr>
        </p:nvSpPr>
        <p:spPr>
          <a:xfrm>
            <a:off x="0" y="1271587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6" name="Google Shape;126;p17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8" name="Google Shape;138;p19"/>
          <p:cNvSpPr txBox="1">
            <a:spLocks noGrp="1"/>
          </p:cNvSpPr>
          <p:nvPr>
            <p:ph type="body" idx="1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9" name="Google Shape;139;p19"/>
          <p:cNvSpPr txBox="1">
            <a:spLocks noGrp="1"/>
          </p:cNvSpPr>
          <p:nvPr>
            <p:ph type="body" idx="2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0" name="Google Shape;140;p19"/>
          <p:cNvSpPr txBox="1">
            <a:spLocks noGrp="1"/>
          </p:cNvSpPr>
          <p:nvPr>
            <p:ph type="body" idx="3"/>
          </p:nvPr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  <a:defRPr sz="20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1" name="Google Shape;141;p19"/>
          <p:cNvSpPr txBox="1">
            <a:spLocks noGrp="1"/>
          </p:cNvSpPr>
          <p:nvPr>
            <p:ph type="body" idx="4"/>
          </p:nvPr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  <a:defRPr sz="20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2" name="Google Shape;142;p19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Google Shape;143;p19"/>
          <p:cNvSpPr txBox="1">
            <a:spLocks noGrp="1"/>
          </p:cNvSpPr>
          <p:nvPr>
            <p:ph type="sldNum" idx="12"/>
          </p:nvPr>
        </p:nvSpPr>
        <p:spPr>
          <a:xfrm>
            <a:off x="0" y="1271587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4" name="Google Shape;144;p19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"/>
          <p:cNvSpPr txBox="1">
            <a:spLocks noGrp="1"/>
          </p:cNvSpPr>
          <p:nvPr>
            <p:ph type="body" idx="1"/>
          </p:nvPr>
        </p:nvSpPr>
        <p:spPr>
          <a:xfrm>
            <a:off x="1600200" y="5486400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  <a:defRPr sz="1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57" name="Google Shape;157;p21"/>
          <p:cNvSpPr txBox="1"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estrial"/>
              <a:buNone/>
              <a:defRPr sz="28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58" name="Google Shape;158;p21"/>
          <p:cNvSpPr>
            <a:spLocks noGrp="1"/>
          </p:cNvSpPr>
          <p:nvPr>
            <p:ph type="pic" idx="2"/>
          </p:nvPr>
        </p:nvSpPr>
        <p:spPr>
          <a:xfrm>
            <a:off x="1560576" y="0"/>
            <a:ext cx="7583424" cy="4568952"/>
          </a:xfrm>
          <a:prstGeom prst="rect">
            <a:avLst/>
          </a:prstGeom>
          <a:solidFill>
            <a:srgbClr val="DCE5EE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39763" marR="0" lvl="1" indent="-28416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228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23622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231139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23876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233679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59" name="Google Shape;159;p21"/>
          <p:cNvSpPr txBox="1">
            <a:spLocks noGrp="1"/>
          </p:cNvSpPr>
          <p:nvPr>
            <p:ph type="dt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0" name="Google Shape;160;p21"/>
          <p:cNvSpPr txBox="1">
            <a:spLocks noGrp="1"/>
          </p:cNvSpPr>
          <p:nvPr>
            <p:ph type="sldNum" idx="12"/>
          </p:nvPr>
        </p:nvSpPr>
        <p:spPr>
          <a:xfrm>
            <a:off x="0" y="4667250"/>
            <a:ext cx="1447800" cy="663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28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28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28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28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28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28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28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28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28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1" name="Google Shape;161;p21"/>
          <p:cNvSpPr txBox="1">
            <a:spLocks noGrp="1"/>
          </p:cNvSpPr>
          <p:nvPr>
            <p:ph type="ftr" idx="11"/>
          </p:nvPr>
        </p:nvSpPr>
        <p:spPr>
          <a:xfrm>
            <a:off x="1600200" y="6248400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"/>
          <p:cNvSpPr txBox="1">
            <a:spLocks noGrp="1"/>
          </p:cNvSpPr>
          <p:nvPr>
            <p:ph type="title"/>
          </p:nvPr>
        </p:nvSpPr>
        <p:spPr>
          <a:xfrm rot="5400000">
            <a:off x="4823619" y="2339181"/>
            <a:ext cx="5516563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73" name="Google Shape;173;p23"/>
          <p:cNvSpPr txBox="1">
            <a:spLocks noGrp="1"/>
          </p:cNvSpPr>
          <p:nvPr>
            <p:ph type="body" idx="1"/>
          </p:nvPr>
        </p:nvSpPr>
        <p:spPr>
          <a:xfrm rot="5400000">
            <a:off x="480218" y="586582"/>
            <a:ext cx="5516564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74" name="Google Shape;174;p23"/>
          <p:cNvSpPr txBox="1">
            <a:spLocks noGrp="1"/>
          </p:cNvSpPr>
          <p:nvPr>
            <p:ph type="dt" idx="10"/>
          </p:nvPr>
        </p:nvSpPr>
        <p:spPr>
          <a:xfrm>
            <a:off x="6553200" y="6248400"/>
            <a:ext cx="2209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5" name="Google Shape;175;p23"/>
          <p:cNvSpPr txBox="1">
            <a:spLocks noGrp="1"/>
          </p:cNvSpPr>
          <p:nvPr>
            <p:ph type="ftr" idx="11"/>
          </p:nvPr>
        </p:nvSpPr>
        <p:spPr>
          <a:xfrm>
            <a:off x="457200" y="6248400"/>
            <a:ext cx="5573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6" name="Google Shape;176;p23"/>
          <p:cNvSpPr txBox="1">
            <a:spLocks noGrp="1"/>
          </p:cNvSpPr>
          <p:nvPr>
            <p:ph type="sldNum" idx="12"/>
          </p:nvPr>
        </p:nvSpPr>
        <p:spPr>
          <a:xfrm rot="5400000">
            <a:off x="5989637" y="144462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0" y="1271587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 rot="5400000">
            <a:off x="2426494" y="-213519"/>
            <a:ext cx="4525962" cy="81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0" y="1271587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609600" y="1752600"/>
            <a:ext cx="1600200" cy="4343400"/>
          </a:xfrm>
          <a:prstGeom prst="rect">
            <a:avLst/>
          </a:prstGeom>
          <a:solidFill>
            <a:schemeClr val="accent2"/>
          </a:solidFill>
          <a:ln w="50800" cap="sq" cmpd="dbl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2"/>
          </p:nvPr>
        </p:nvSpPr>
        <p:spPr>
          <a:xfrm>
            <a:off x="2362200" y="1752600"/>
            <a:ext cx="64008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0" y="1271587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0" y="1271587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sz="1400" b="1" i="0" u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sz="1400" b="1" i="0" u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sz="1400" b="1" i="0" u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sz="1400" b="1" i="0" u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sz="1400" b="1" i="0" u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sz="1400" b="1" i="0" u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sz="1400" b="1" i="0" u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sz="1400" b="1" i="0" u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sz="1400" b="1" i="0" u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2 Content" type="txAndTwoObj">
  <p:cSld name="TEXT_AND_TWO_OBJECTS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dt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dt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  <a:defRPr sz="2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estrial"/>
              <a:buNone/>
              <a:defRPr sz="44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sldNum" idx="12"/>
          </p:nvPr>
        </p:nvSpPr>
        <p:spPr>
          <a:xfrm>
            <a:off x="0" y="1752600"/>
            <a:ext cx="1295400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2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2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2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2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2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2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2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2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2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9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0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1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/>
        </p:nvSpPr>
        <p:spPr>
          <a:xfrm>
            <a:off x="0" y="5970587"/>
            <a:ext cx="9144000" cy="8874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"/>
          <p:cNvSpPr txBox="1"/>
          <p:nvPr/>
        </p:nvSpPr>
        <p:spPr>
          <a:xfrm>
            <a:off x="-9525" y="6053137"/>
            <a:ext cx="2249487" cy="7127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1"/>
          <p:cNvSpPr txBox="1"/>
          <p:nvPr/>
        </p:nvSpPr>
        <p:spPr>
          <a:xfrm>
            <a:off x="2359025" y="6043612"/>
            <a:ext cx="6784975" cy="714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1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dt" idx="10"/>
          </p:nvPr>
        </p:nvSpPr>
        <p:spPr>
          <a:xfrm>
            <a:off x="76200" y="6069012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2085975" y="236537"/>
            <a:ext cx="586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1" i="0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1" i="0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1" i="0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1" i="0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1" i="0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1" i="0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1" i="0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1" i="0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  <a:defRPr sz="1400" b="1" i="0" u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 txBox="1"/>
          <p:nvPr/>
        </p:nvSpPr>
        <p:spPr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2"/>
          <p:cNvSpPr txBox="1"/>
          <p:nvPr/>
        </p:nvSpPr>
        <p:spPr>
          <a:xfrm>
            <a:off x="6142037" y="609600"/>
            <a:ext cx="228600" cy="624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2"/>
          <p:cNvSpPr txBox="1"/>
          <p:nvPr/>
        </p:nvSpPr>
        <p:spPr>
          <a:xfrm>
            <a:off x="6142037" y="0"/>
            <a:ext cx="228600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2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67" name="Google Shape;167;p22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68" name="Google Shape;168;p22"/>
          <p:cNvSpPr txBox="1">
            <a:spLocks noGrp="1"/>
          </p:cNvSpPr>
          <p:nvPr>
            <p:ph type="dt" idx="10"/>
          </p:nvPr>
        </p:nvSpPr>
        <p:spPr>
          <a:xfrm>
            <a:off x="6553200" y="6248400"/>
            <a:ext cx="2209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9" name="Google Shape;169;p22"/>
          <p:cNvSpPr txBox="1">
            <a:spLocks noGrp="1"/>
          </p:cNvSpPr>
          <p:nvPr>
            <p:ph type="ftr" idx="11"/>
          </p:nvPr>
        </p:nvSpPr>
        <p:spPr>
          <a:xfrm>
            <a:off x="457200" y="6248400"/>
            <a:ext cx="5573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0" name="Google Shape;170;p22"/>
          <p:cNvSpPr txBox="1">
            <a:spLocks noGrp="1"/>
          </p:cNvSpPr>
          <p:nvPr>
            <p:ph type="sldNum" idx="12"/>
          </p:nvPr>
        </p:nvSpPr>
        <p:spPr>
          <a:xfrm rot="5400000">
            <a:off x="5989637" y="144462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/>
          <p:nvPr/>
        </p:nvSpPr>
        <p:spPr>
          <a:xfrm>
            <a:off x="0" y="1235075"/>
            <a:ext cx="9144000" cy="319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 txBox="1"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0" y="1271587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sz="1400" b="1" i="0" u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sz="1400" b="1" i="0" u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sz="1400" b="1" i="0" u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sz="1400" b="1" i="0" u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sz="1400" b="1" i="0" u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sz="1400" b="1" i="0" u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sz="1400" b="1" i="0" u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sz="1400" b="1" i="0" u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sz="1400" b="1" i="0" u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/>
        </p:nvSpPr>
        <p:spPr>
          <a:xfrm>
            <a:off x="0" y="1235075"/>
            <a:ext cx="9144000" cy="319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0"/>
          <p:cNvSpPr txBox="1"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0"/>
          <p:cNvSpPr txBox="1"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/>
        </p:nvSpPr>
        <p:spPr>
          <a:xfrm>
            <a:off x="0" y="1235075"/>
            <a:ext cx="9144000" cy="319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2"/>
          <p:cNvSpPr txBox="1"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2"/>
          <p:cNvSpPr txBox="1"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2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dt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/>
        </p:nvSpPr>
        <p:spPr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4"/>
          <p:cNvSpPr txBox="1"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4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sldNum" idx="12"/>
          </p:nvPr>
        </p:nvSpPr>
        <p:spPr>
          <a:xfrm>
            <a:off x="0" y="1752600"/>
            <a:ext cx="1295400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2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2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2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2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2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2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2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2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2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4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/>
          <p:nvPr/>
        </p:nvSpPr>
        <p:spPr>
          <a:xfrm>
            <a:off x="0" y="1235075"/>
            <a:ext cx="9144000" cy="319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6"/>
          <p:cNvSpPr txBox="1"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6"/>
          <p:cNvSpPr txBox="1"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6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p16"/>
          <p:cNvSpPr txBox="1">
            <a:spLocks noGrp="1"/>
          </p:cNvSpPr>
          <p:nvPr>
            <p:ph type="sldNum" idx="12"/>
          </p:nvPr>
        </p:nvSpPr>
        <p:spPr>
          <a:xfrm>
            <a:off x="0" y="1271587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6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/>
          <p:nvPr/>
        </p:nvSpPr>
        <p:spPr>
          <a:xfrm>
            <a:off x="0" y="1235075"/>
            <a:ext cx="9144000" cy="319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8"/>
          <p:cNvSpPr txBox="1"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8"/>
          <p:cNvSpPr txBox="1"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8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2" name="Google Shape;132;p18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3" name="Google Shape;133;p18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Google Shape;134;p18"/>
          <p:cNvSpPr txBox="1">
            <a:spLocks noGrp="1"/>
          </p:cNvSpPr>
          <p:nvPr>
            <p:ph type="sldNum" idx="12"/>
          </p:nvPr>
        </p:nvSpPr>
        <p:spPr>
          <a:xfrm>
            <a:off x="0" y="1271587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8"/>
          <p:cNvSpPr txBox="1">
            <a:spLocks noGrp="1"/>
          </p:cNvSpPr>
          <p:nvPr>
            <p:ph type="ftr" idx="11"/>
          </p:nvPr>
        </p:nvSpPr>
        <p:spPr>
          <a:xfrm>
            <a:off x="609600" y="6248400"/>
            <a:ext cx="54213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 txBox="1"/>
          <p:nvPr/>
        </p:nvSpPr>
        <p:spPr>
          <a:xfrm>
            <a:off x="-9525" y="4572000"/>
            <a:ext cx="9144000" cy="8874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0"/>
          <p:cNvSpPr txBox="1"/>
          <p:nvPr/>
        </p:nvSpPr>
        <p:spPr>
          <a:xfrm>
            <a:off x="-9525" y="4664075"/>
            <a:ext cx="1463675" cy="7127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0"/>
          <p:cNvSpPr txBox="1"/>
          <p:nvPr/>
        </p:nvSpPr>
        <p:spPr>
          <a:xfrm>
            <a:off x="1544637" y="4654550"/>
            <a:ext cx="7599362" cy="7127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0"/>
          <p:cNvSpPr txBox="1"/>
          <p:nvPr/>
        </p:nvSpPr>
        <p:spPr>
          <a:xfrm>
            <a:off x="1447800" y="0"/>
            <a:ext cx="100012" cy="6867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0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51" name="Google Shape;151;p20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52" name="Google Shape;152;p20"/>
          <p:cNvSpPr txBox="1">
            <a:spLocks noGrp="1"/>
          </p:cNvSpPr>
          <p:nvPr>
            <p:ph type="dt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3" name="Google Shape;153;p20"/>
          <p:cNvSpPr txBox="1">
            <a:spLocks noGrp="1"/>
          </p:cNvSpPr>
          <p:nvPr>
            <p:ph type="sldNum" idx="12"/>
          </p:nvPr>
        </p:nvSpPr>
        <p:spPr>
          <a:xfrm>
            <a:off x="0" y="4667250"/>
            <a:ext cx="1447800" cy="663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28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28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28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28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28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28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28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28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2800" b="1" i="0" u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0"/>
          <p:cNvSpPr txBox="1">
            <a:spLocks noGrp="1"/>
          </p:cNvSpPr>
          <p:nvPr>
            <p:ph type="ftr" idx="11"/>
          </p:nvPr>
        </p:nvSpPr>
        <p:spPr>
          <a:xfrm>
            <a:off x="1600200" y="6248400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png"/><Relationship Id="rId9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4"/>
          <p:cNvSpPr txBox="1"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Questrial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CLASSIFICATION</a:t>
            </a:r>
            <a:endParaRPr/>
          </a:p>
        </p:txBody>
      </p:sp>
      <p:sp>
        <p:nvSpPr>
          <p:cNvPr id="182" name="Google Shape;182;p24"/>
          <p:cNvSpPr txBox="1">
            <a:spLocks noGrp="1"/>
          </p:cNvSpPr>
          <p:nvPr>
            <p:ph type="subTitle" idx="1"/>
          </p:nvPr>
        </p:nvSpPr>
        <p:spPr>
          <a:xfrm>
            <a:off x="2362200" y="6049962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</a:pPr>
            <a:endParaRPr sz="2600" b="0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9087" marR="0" lvl="0" indent="-21240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19087" marR="0" lvl="0" indent="-319087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◻"/>
            </a:pP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Two different species of butterflyfish, same genus</a:t>
            </a:r>
            <a:endParaRPr/>
          </a:p>
          <a:p>
            <a:pPr marL="319087" marR="0" lvl="0" indent="-212407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19087" marR="0" lvl="0" indent="-319087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◻"/>
            </a:pPr>
            <a:r>
              <a:rPr lang="en-US" sz="2800" b="0" i="1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Chaetodon longirostris</a:t>
            </a: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(long-nose butterflyfish)</a:t>
            </a:r>
            <a:endParaRPr/>
          </a:p>
          <a:p>
            <a:pPr marL="319087" marR="0" lvl="0" indent="-212407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19087" marR="0" lvl="0" indent="-319087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◻"/>
            </a:pPr>
            <a:r>
              <a:rPr lang="en-US" sz="2800" b="0" i="1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Chaetodon ocellata</a:t>
            </a: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(spotfin butterflyfish)</a:t>
            </a:r>
            <a:endParaRPr/>
          </a:p>
        </p:txBody>
      </p:sp>
      <p:pic>
        <p:nvPicPr>
          <p:cNvPr id="250" name="Google Shape;250;p33" descr="hiroto4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953000" y="685800"/>
            <a:ext cx="3962400" cy="2576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3" descr="SpotfinButterflyfish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876800" y="3429000"/>
            <a:ext cx="4038600" cy="3182937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Scientific Names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Example of Classification</a:t>
            </a:r>
            <a:endParaRPr/>
          </a:p>
        </p:txBody>
      </p:sp>
      <p:sp>
        <p:nvSpPr>
          <p:cNvPr id="258" name="Google Shape;258;p34"/>
          <p:cNvSpPr txBox="1">
            <a:spLocks noGrp="1"/>
          </p:cNvSpPr>
          <p:nvPr>
            <p:ph type="body" idx="1"/>
          </p:nvPr>
        </p:nvSpPr>
        <p:spPr>
          <a:xfrm>
            <a:off x="152400" y="1600200"/>
            <a:ext cx="5562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9087" marR="0" lvl="0" indent="-319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◻"/>
            </a:pP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Common Name – Killer Whale</a:t>
            </a:r>
            <a:endParaRPr/>
          </a:p>
          <a:p>
            <a:pPr marL="319087" marR="0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◻"/>
            </a:pP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Kingdom – Animalia</a:t>
            </a:r>
            <a:endParaRPr/>
          </a:p>
          <a:p>
            <a:pPr marL="319087" marR="0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◻"/>
            </a:pP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Phylum – Chordata</a:t>
            </a:r>
            <a:endParaRPr/>
          </a:p>
          <a:p>
            <a:pPr marL="319087" marR="0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◻"/>
            </a:pP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Class – Mammalia</a:t>
            </a:r>
            <a:endParaRPr/>
          </a:p>
          <a:p>
            <a:pPr marL="319087" marR="0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◻"/>
            </a:pP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Order – Cetacea</a:t>
            </a:r>
            <a:endParaRPr/>
          </a:p>
          <a:p>
            <a:pPr marL="319087" marR="0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◻"/>
            </a:pP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Family – Delphinidae</a:t>
            </a:r>
            <a:endParaRPr/>
          </a:p>
          <a:p>
            <a:pPr marL="319087" marR="0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◻"/>
            </a:pP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Genus – </a:t>
            </a:r>
            <a:r>
              <a:rPr lang="en-US" sz="2800" b="0" i="1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Orca</a:t>
            </a:r>
            <a:endParaRPr/>
          </a:p>
          <a:p>
            <a:pPr marL="319087" marR="0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◻"/>
            </a:pP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Species - </a:t>
            </a:r>
            <a:r>
              <a:rPr lang="en-US" sz="2800" b="0" i="1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orcinus</a:t>
            </a:r>
            <a:endParaRPr/>
          </a:p>
        </p:txBody>
      </p:sp>
      <p:pic>
        <p:nvPicPr>
          <p:cNvPr id="259" name="Google Shape;259;p34" descr="sch_killer%20whal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962400" y="2362200"/>
            <a:ext cx="5314950" cy="312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Human </a:t>
            </a:r>
            <a:r>
              <a:rPr lang="en-US"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(???)</a:t>
            </a: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Classification</a:t>
            </a:r>
            <a:endParaRPr/>
          </a:p>
        </p:txBody>
      </p:sp>
      <p:sp>
        <p:nvSpPr>
          <p:cNvPr id="265" name="Google Shape;265;p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9087" marR="0" lvl="0" indent="-319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Kingdom – Animalia</a:t>
            </a:r>
            <a:endParaRPr/>
          </a:p>
          <a:p>
            <a:pPr marL="319087" marR="0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Phylum – Chordata</a:t>
            </a:r>
            <a:endParaRPr/>
          </a:p>
          <a:p>
            <a:pPr marL="319087" marR="0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Class – Mammalia</a:t>
            </a:r>
            <a:endParaRPr/>
          </a:p>
          <a:p>
            <a:pPr marL="319087" marR="0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Order – Primate</a:t>
            </a:r>
            <a:endParaRPr/>
          </a:p>
          <a:p>
            <a:pPr marL="319087" marR="0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Family – Homindae</a:t>
            </a:r>
            <a:endParaRPr/>
          </a:p>
          <a:p>
            <a:pPr marL="319087" marR="0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Genus – </a:t>
            </a:r>
            <a:r>
              <a:rPr lang="en-US" sz="2900" b="0" i="1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Homo</a:t>
            </a:r>
            <a:endParaRPr/>
          </a:p>
          <a:p>
            <a:pPr marL="319087" marR="0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Species – </a:t>
            </a:r>
            <a:r>
              <a:rPr lang="en-US" sz="2900" b="0" i="1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sapiens</a:t>
            </a:r>
            <a:endParaRPr/>
          </a:p>
          <a:p>
            <a:pPr marL="319088" marR="0" lvl="0" indent="-20859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endParaRPr sz="2900" b="0" i="1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66" name="Google Shape;266;p35"/>
          <p:cNvSpPr txBox="1">
            <a:spLocks noGrp="1"/>
          </p:cNvSpPr>
          <p:nvPr>
            <p:ph type="body" idx="1"/>
          </p:nvPr>
        </p:nvSpPr>
        <p:spPr>
          <a:xfrm>
            <a:off x="4648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9088" marR="0" lvl="0" indent="-208598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endParaRPr sz="29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67" name="Google Shape;267;p35" descr="\\H0316SFS04\Home$\Staff\lblake\Desktop\downloa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4800" y="1981200"/>
            <a:ext cx="4911725" cy="3268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36" descr="FIG15_00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381000"/>
            <a:ext cx="9170987" cy="647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6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Kingdom Archaebacteria</a:t>
            </a:r>
            <a:endParaRPr/>
          </a:p>
        </p:txBody>
      </p:sp>
      <p:sp>
        <p:nvSpPr>
          <p:cNvPr id="279" name="Google Shape;279;p37"/>
          <p:cNvSpPr txBox="1">
            <a:spLocks noGrp="1"/>
          </p:cNvSpPr>
          <p:nvPr>
            <p:ph type="body" idx="1"/>
          </p:nvPr>
        </p:nvSpPr>
        <p:spPr>
          <a:xfrm>
            <a:off x="1524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9087" marR="0" lvl="0" indent="-319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◻"/>
            </a:pPr>
            <a:r>
              <a:rPr lang="en-US" sz="28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Prokaryotes</a:t>
            </a:r>
            <a:endParaRPr/>
          </a:p>
          <a:p>
            <a:pPr marL="319087" marR="0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◻"/>
            </a:pPr>
            <a:r>
              <a:rPr lang="en-US" sz="28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Methanogens, halophiles, thermophiles;  also found in other areas</a:t>
            </a:r>
            <a:endParaRPr sz="2800" b="0" i="0" u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19087" marR="0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◻"/>
            </a:pPr>
            <a:r>
              <a:rPr lang="en-US" sz="28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Unicellular organisms;  bacteria</a:t>
            </a:r>
            <a:endParaRPr sz="2800" b="0" i="0" u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19087" marR="0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◻"/>
            </a:pPr>
            <a:r>
              <a:rPr lang="en-US" sz="28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Most heterotrophs, some autotrophs (photo/chemo.)</a:t>
            </a:r>
            <a:endParaRPr/>
          </a:p>
        </p:txBody>
      </p:sp>
      <p:sp>
        <p:nvSpPr>
          <p:cNvPr id="280" name="Google Shape;280;p37"/>
          <p:cNvSpPr txBox="1">
            <a:spLocks noGrp="1"/>
          </p:cNvSpPr>
          <p:nvPr>
            <p:ph type="body" idx="1"/>
          </p:nvPr>
        </p:nvSpPr>
        <p:spPr>
          <a:xfrm>
            <a:off x="4648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9088" marR="0" lvl="0" indent="-208598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endParaRPr sz="29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81" name="Google Shape;281;p37" descr="\\H0316SFS04\Home$\Staff\lblake\Desktop\image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95800" y="2514600"/>
            <a:ext cx="4037012" cy="268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8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Eubacteria</a:t>
            </a:r>
            <a:endParaRPr/>
          </a:p>
        </p:txBody>
      </p:sp>
      <p:sp>
        <p:nvSpPr>
          <p:cNvPr id="287" name="Google Shape;287;p38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9087" marR="0" lvl="0" indent="-319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Differ from Archaebacteria due to differences in cell membranes, cell wall and nucleotide sequences</a:t>
            </a:r>
            <a:endParaRPr/>
          </a:p>
          <a:p>
            <a:pPr marL="319087" marR="0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Prokaryotic</a:t>
            </a:r>
            <a:endParaRPr/>
          </a:p>
          <a:p>
            <a:pPr marL="319087" marR="0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Found in almost all habitats on Earth</a:t>
            </a:r>
            <a:endParaRPr/>
          </a:p>
          <a:p>
            <a:pPr marL="319087" marR="0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Photosynthetic, chemosynthetic, heterotrophic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Kingdom Protista</a:t>
            </a:r>
            <a:endParaRPr/>
          </a:p>
        </p:txBody>
      </p:sp>
      <p:sp>
        <p:nvSpPr>
          <p:cNvPr id="293" name="Google Shape;293;p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9087" marR="0" lvl="0" indent="-319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◻"/>
            </a:pP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Eukaryotes </a:t>
            </a:r>
            <a:endParaRPr/>
          </a:p>
          <a:p>
            <a:pPr marL="319087" marR="0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◻"/>
            </a:pP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Have nucleus</a:t>
            </a:r>
            <a:endParaRPr/>
          </a:p>
          <a:p>
            <a:pPr marL="319087" marR="0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◻"/>
            </a:pP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Most unicellular, some live in colonies, some multicellular</a:t>
            </a:r>
            <a:endParaRPr/>
          </a:p>
          <a:p>
            <a:pPr marL="319087" marR="0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◻"/>
            </a:pP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If organism is not an animal, plant, fungus or bacterium, then it is a protist</a:t>
            </a:r>
            <a:endParaRPr/>
          </a:p>
          <a:p>
            <a:pPr marL="319087" marR="0" lvl="0" indent="-21240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19088" marR="0" lvl="0" indent="-21240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94" name="Google Shape;294;p39" descr="untitl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724400" y="1524000"/>
            <a:ext cx="2895600" cy="242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39" descr="coccolith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119812" y="3873500"/>
            <a:ext cx="3024187" cy="298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Kingdom Fungi</a:t>
            </a:r>
            <a:endParaRPr/>
          </a:p>
        </p:txBody>
      </p:sp>
      <p:sp>
        <p:nvSpPr>
          <p:cNvPr id="301" name="Google Shape;301;p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9087" marR="0" lvl="0" indent="-319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◻"/>
            </a:pPr>
            <a:r>
              <a:rPr lang="en-US" sz="28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Eukaryotes</a:t>
            </a:r>
            <a:endParaRPr/>
          </a:p>
          <a:p>
            <a:pPr marL="319087" marR="0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◻"/>
            </a:pPr>
            <a:r>
              <a:rPr lang="en-US" sz="28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Unicellular and multicellular organisms</a:t>
            </a:r>
            <a:endParaRPr/>
          </a:p>
          <a:p>
            <a:pPr marL="319087" marR="0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◻"/>
            </a:pPr>
            <a:r>
              <a:rPr lang="en-US" sz="28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Have cells with cell walls made of chitin</a:t>
            </a:r>
            <a:endParaRPr/>
          </a:p>
          <a:p>
            <a:pPr marL="319087" marR="0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◻"/>
            </a:pPr>
            <a:r>
              <a:rPr lang="en-US" sz="28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Most are decomposers</a:t>
            </a:r>
            <a:endParaRPr/>
          </a:p>
          <a:p>
            <a:pPr marL="319087" marR="0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◻"/>
            </a:pPr>
            <a:r>
              <a:rPr lang="en-US" sz="28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Some parasitic</a:t>
            </a:r>
            <a:endParaRPr/>
          </a:p>
          <a:p>
            <a:pPr marL="319087" marR="0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◻"/>
            </a:pPr>
            <a:r>
              <a:rPr lang="en-US" sz="28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Are NOT photosynthetic</a:t>
            </a:r>
            <a:endParaRPr/>
          </a:p>
        </p:txBody>
      </p:sp>
      <p:pic>
        <p:nvPicPr>
          <p:cNvPr id="302" name="Google Shape;302;p40" descr="3571-fung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1676400"/>
            <a:ext cx="3429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Kingdom Plantae</a:t>
            </a:r>
            <a:endParaRPr/>
          </a:p>
        </p:txBody>
      </p:sp>
      <p:sp>
        <p:nvSpPr>
          <p:cNvPr id="308" name="Google Shape;308;p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9087" marR="0" lvl="0" indent="-319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◻"/>
            </a:pP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Eukaryotes</a:t>
            </a:r>
            <a:endParaRPr/>
          </a:p>
          <a:p>
            <a:pPr marL="319087" marR="0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◻"/>
            </a:pP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Multicellular</a:t>
            </a:r>
            <a:endParaRPr/>
          </a:p>
          <a:p>
            <a:pPr marL="319087" marR="0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◻"/>
            </a:pP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Have cells with cell walls made of cellulose</a:t>
            </a:r>
            <a:endParaRPr/>
          </a:p>
          <a:p>
            <a:pPr marL="319087" marR="0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◻"/>
            </a:pP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Photosynthesize</a:t>
            </a:r>
            <a:endParaRPr/>
          </a:p>
        </p:txBody>
      </p:sp>
      <p:pic>
        <p:nvPicPr>
          <p:cNvPr id="309" name="Google Shape;309;p41" descr="kelp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724400" y="1295400"/>
            <a:ext cx="3384550" cy="518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Kingdom Animalia</a:t>
            </a:r>
            <a:endParaRPr/>
          </a:p>
        </p:txBody>
      </p:sp>
      <p:sp>
        <p:nvSpPr>
          <p:cNvPr id="315" name="Google Shape;315;p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9087" marR="0" lvl="0" indent="-319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◻"/>
            </a:pPr>
            <a:r>
              <a:rPr lang="en-US" sz="28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Eukaryotes</a:t>
            </a:r>
            <a:endParaRPr/>
          </a:p>
          <a:p>
            <a:pPr marL="319087" marR="0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◻"/>
            </a:pPr>
            <a:r>
              <a:rPr lang="en-US" sz="28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Multicellular</a:t>
            </a:r>
            <a:endParaRPr/>
          </a:p>
          <a:p>
            <a:pPr marL="319087" marR="0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◻"/>
            </a:pPr>
            <a:r>
              <a:rPr lang="en-US" sz="28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Have cells without cell walls</a:t>
            </a:r>
            <a:endParaRPr/>
          </a:p>
          <a:p>
            <a:pPr marL="319087" marR="0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◻"/>
            </a:pPr>
            <a:r>
              <a:rPr lang="en-US" sz="28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Heterotrophs</a:t>
            </a:r>
            <a:endParaRPr/>
          </a:p>
          <a:p>
            <a:pPr marL="319088" marR="0" lvl="0" indent="-21240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None/>
            </a:pPr>
            <a:endParaRPr sz="2800" b="0" i="0" u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316" name="Google Shape;316;p42" descr="dolphin_jump_iso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492625" y="1219200"/>
            <a:ext cx="4198937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5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Biological Classification</a:t>
            </a:r>
            <a:endParaRPr/>
          </a:p>
        </p:txBody>
      </p:sp>
      <p:sp>
        <p:nvSpPr>
          <p:cNvPr id="188" name="Google Shape;188;p25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9087" marR="0" lvl="0" indent="-319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Classification</a:t>
            </a:r>
            <a:endParaRPr/>
          </a:p>
          <a:p>
            <a:pPr marL="639762" marR="0" lvl="1" indent="-32226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◻"/>
            </a:pPr>
            <a:r>
              <a:rPr lang="en-US"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Grouping of things based on similarities</a:t>
            </a:r>
            <a:endParaRPr/>
          </a:p>
          <a:p>
            <a:pPr marL="319087" marR="0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Taxonomy</a:t>
            </a:r>
            <a:endParaRPr/>
          </a:p>
          <a:p>
            <a:pPr marL="639762" marR="0" lvl="1" indent="-32226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◻"/>
            </a:pPr>
            <a:r>
              <a:rPr lang="en-US"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Scientific classification of an organism based on traits</a:t>
            </a:r>
            <a:endParaRPr/>
          </a:p>
          <a:p>
            <a:pPr marL="9144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</a:pPr>
            <a:r>
              <a:rPr lang="en-US"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Structure</a:t>
            </a:r>
            <a:endParaRPr/>
          </a:p>
          <a:p>
            <a:pPr marL="9144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</a:pPr>
            <a:r>
              <a:rPr lang="en-US"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Behavior</a:t>
            </a:r>
            <a:endParaRPr/>
          </a:p>
          <a:p>
            <a:pPr marL="9144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</a:pPr>
            <a:r>
              <a:rPr lang="en-US"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Development/embryology</a:t>
            </a:r>
            <a:endParaRPr/>
          </a:p>
          <a:p>
            <a:pPr marL="9144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</a:pPr>
            <a:r>
              <a:rPr lang="en-US"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DNA</a:t>
            </a:r>
            <a:endParaRPr/>
          </a:p>
          <a:p>
            <a:pPr marL="9144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</a:pPr>
            <a:r>
              <a:rPr lang="en-US"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Methods of obtaining food</a:t>
            </a:r>
            <a:endParaRPr/>
          </a:p>
          <a:p>
            <a:pPr marL="9144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</a:pPr>
            <a:r>
              <a:rPr lang="en-US"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Geographic distribution</a:t>
            </a:r>
            <a:endParaRPr/>
          </a:p>
          <a:p>
            <a:pPr marL="319088" marR="0" lvl="0" indent="-23145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80"/>
              <a:buFont typeface="Noto Sans Symbols"/>
              <a:buNone/>
            </a:pPr>
            <a:endParaRPr sz="23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3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Identification of Organisms</a:t>
            </a:r>
            <a:endParaRPr/>
          </a:p>
        </p:txBody>
      </p:sp>
      <p:sp>
        <p:nvSpPr>
          <p:cNvPr id="322" name="Google Shape;322;p43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9087" marR="0" lvl="0" indent="-319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Dichotomous Key – tool designed to assist people with the identification of living things</a:t>
            </a:r>
            <a:endParaRPr/>
          </a:p>
          <a:p>
            <a:pPr marL="319087" marR="0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Series of steps with a set of two choices that are opposite </a:t>
            </a:r>
            <a:endParaRPr/>
          </a:p>
          <a:p>
            <a:pPr marL="319087" marR="0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Start off being general and become more specific</a:t>
            </a:r>
            <a:endParaRPr/>
          </a:p>
          <a:p>
            <a:pPr marL="319087" marR="0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Use steps and choices given in the key to identify an organism based on traits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4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Cladogram</a:t>
            </a:r>
            <a:endParaRPr/>
          </a:p>
        </p:txBody>
      </p:sp>
      <p:sp>
        <p:nvSpPr>
          <p:cNvPr id="328" name="Google Shape;328;p44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9087" marR="0" lvl="0" indent="-319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Reflects a group of organisms with a last common ancestor;  gives clues as to the evolution of characteristics</a:t>
            </a:r>
            <a:endParaRPr/>
          </a:p>
        </p:txBody>
      </p:sp>
      <p:pic>
        <p:nvPicPr>
          <p:cNvPr id="329" name="Google Shape;329;p44" descr="\\H0316SFS04\Home$\Staff\lblake\Desktop\fruitclado1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3124200"/>
            <a:ext cx="7988300" cy="323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5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Fan Diagram</a:t>
            </a:r>
            <a:endParaRPr/>
          </a:p>
        </p:txBody>
      </p:sp>
      <p:sp>
        <p:nvSpPr>
          <p:cNvPr id="335" name="Google Shape;335;p45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9087" marR="0" lvl="0" indent="-319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Organisms that branch off closer to the edge have evolved more recently than those closer to the center</a:t>
            </a:r>
            <a:endParaRPr/>
          </a:p>
        </p:txBody>
      </p:sp>
      <p:pic>
        <p:nvPicPr>
          <p:cNvPr id="336" name="Google Shape;336;p45" descr="\\H0316SFS04\Home$\Staff\lblake\Desktop\39b02c3d8745b17766f15a3c97094a0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0800" y="2743200"/>
            <a:ext cx="4064000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6"/>
          <p:cNvSpPr txBox="1"/>
          <p:nvPr/>
        </p:nvSpPr>
        <p:spPr>
          <a:xfrm>
            <a:off x="2438400" y="2438400"/>
            <a:ext cx="4724400" cy="192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</a:pPr>
            <a:r>
              <a:rPr lang="en-US" sz="6000" b="1" i="0" u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Diversity of Life</a:t>
            </a:r>
            <a:endParaRPr/>
          </a:p>
        </p:txBody>
      </p:sp>
      <p:pic>
        <p:nvPicPr>
          <p:cNvPr id="194" name="Google Shape;194;p26" descr="giraffe-head-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235200" cy="33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6" descr="homepage_fish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86600" y="1828800"/>
            <a:ext cx="2057400" cy="2001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6" descr="turtle1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67200" y="0"/>
            <a:ext cx="2743200" cy="235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6" descr="Tree%20Frog%20-%201024x76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48450" y="0"/>
            <a:ext cx="2495550" cy="1871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6" descr="rth1990_01f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133600" y="0"/>
            <a:ext cx="2286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6" descr="3571-fungi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438400" y="4419600"/>
            <a:ext cx="18288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6" descr="tre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3276600"/>
            <a:ext cx="2557462" cy="35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6" descr="bacecoli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634162" y="4343400"/>
            <a:ext cx="2509837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6" descr="Euglena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038600" y="4343400"/>
            <a:ext cx="2971800" cy="251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7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Early Classification</a:t>
            </a:r>
            <a:endParaRPr/>
          </a:p>
        </p:txBody>
      </p:sp>
      <p:sp>
        <p:nvSpPr>
          <p:cNvPr id="208" name="Google Shape;208;p27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9087" marR="0" lvl="0" indent="-319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Aristotle</a:t>
            </a:r>
            <a:endParaRPr/>
          </a:p>
          <a:p>
            <a:pPr marL="639762" marR="0" lvl="1" indent="-28416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</a:pPr>
            <a:r>
              <a:rPr lang="en-US"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First classification system;  included plants and animals </a:t>
            </a:r>
            <a:endParaRPr/>
          </a:p>
          <a:p>
            <a:pPr marL="639762" marR="0" lvl="1" indent="-28416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</a:pPr>
            <a:r>
              <a:rPr lang="en-US"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Grouped animals based on habitat</a:t>
            </a:r>
            <a:endParaRPr/>
          </a:p>
          <a:p>
            <a:pPr marL="9144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</a:pPr>
            <a:r>
              <a:rPr lang="en-US"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Problem;  animals are mobile</a:t>
            </a:r>
            <a:endParaRPr/>
          </a:p>
          <a:p>
            <a:pPr marL="639762" marR="0" lvl="1" indent="-28416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</a:pPr>
            <a:r>
              <a:rPr lang="en-US"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Grouped plants based on size;  herb, shrub or tree</a:t>
            </a:r>
            <a:endParaRPr/>
          </a:p>
          <a:p>
            <a:pPr marL="9144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</a:pPr>
            <a:r>
              <a:rPr lang="en-US"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Problem;  plants grow</a:t>
            </a:r>
            <a:endParaRPr/>
          </a:p>
          <a:p>
            <a:pPr marL="9144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</a:pPr>
            <a:r>
              <a:rPr lang="en-US"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System did not accurately describe/include all organisms, nor did it reflect the evolutionary relationships between organisms</a:t>
            </a:r>
            <a:endParaRPr/>
          </a:p>
        </p:txBody>
      </p:sp>
      <p:pic>
        <p:nvPicPr>
          <p:cNvPr id="209" name="Google Shape;209;p27" descr="\\H0316SFS04\Home$\Staff\lblake\Desktop\aristotl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25" y="5076825"/>
            <a:ext cx="1628775" cy="16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8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Carolus Linnaeus</a:t>
            </a:r>
            <a:endParaRPr/>
          </a:p>
        </p:txBody>
      </p:sp>
      <p:sp>
        <p:nvSpPr>
          <p:cNvPr id="215" name="Google Shape;215;p28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9087" marR="0" lvl="0" indent="-319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Developed a classification system that is the basis for our modern system of classification (1700’s)</a:t>
            </a:r>
            <a:endParaRPr/>
          </a:p>
          <a:p>
            <a:pPr marL="639762" marR="0" lvl="1" indent="-28416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</a:pPr>
            <a:r>
              <a:rPr lang="en-US"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Initially he divided organisms into two kingdoms;  plants and animals</a:t>
            </a:r>
            <a:endParaRPr/>
          </a:p>
          <a:p>
            <a:pPr marL="639762" marR="0" lvl="1" indent="-28416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</a:pPr>
            <a:r>
              <a:rPr lang="en-US"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Based his classification on structure, which reflected similarities among organisms</a:t>
            </a:r>
            <a:endParaRPr/>
          </a:p>
          <a:p>
            <a:pPr marL="639762" marR="0" lvl="1" indent="-28416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</a:pPr>
            <a:r>
              <a:rPr lang="en-US"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Used taxa, or classification categories</a:t>
            </a:r>
            <a:endParaRPr/>
          </a:p>
          <a:p>
            <a:pPr marL="639762" marR="0" lvl="1" indent="-28416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</a:pPr>
            <a:r>
              <a:rPr lang="en-US"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Used binomial nomenclature</a:t>
            </a:r>
            <a:endParaRPr/>
          </a:p>
          <a:p>
            <a:pPr marL="319088" marR="0" lvl="0" indent="-22002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56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16" name="Google Shape;216;p28" descr="http://www.english.upenn.edu/Projects/knarf/Gifs/linnaeus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5625" y="4008437"/>
            <a:ext cx="2009775" cy="261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9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Heirarchy of Classification Taxa</a:t>
            </a:r>
            <a:endParaRPr/>
          </a:p>
        </p:txBody>
      </p:sp>
      <p:sp>
        <p:nvSpPr>
          <p:cNvPr id="222" name="Google Shape;222;p29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9087" marR="0" lvl="0" indent="-31908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Kingdom;  group of related phyla</a:t>
            </a:r>
            <a:endParaRPr sz="2900" b="0" i="0" u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19087" marR="0" lvl="0" indent="-319087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Phylum (Division for plants);  group of related classes</a:t>
            </a:r>
            <a:endParaRPr sz="2900" b="0" i="0" u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19087" marR="0" lvl="0" indent="-319087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Class;  group of related orders</a:t>
            </a:r>
            <a:endParaRPr sz="2900" b="0" i="0" u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19087" marR="0" lvl="0" indent="-319087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Order;  group of related families</a:t>
            </a:r>
            <a:endParaRPr sz="2900" b="0" i="0" u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19087" marR="0" lvl="0" indent="-319087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Family;  group of related genera</a:t>
            </a:r>
            <a:endParaRPr sz="2900" b="0" i="0" u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19087" marR="0" lvl="0" indent="-319087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Genus;  group of related species</a:t>
            </a:r>
            <a:endParaRPr sz="2900" b="0" i="0" u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19087" marR="0" lvl="0" indent="-319087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Species;  group of organisms capable of interbreeding to produce fertile offspring</a:t>
            </a:r>
            <a:endParaRPr sz="2900" b="0" i="0" u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19088" marR="0" lvl="0" indent="-20859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endParaRPr sz="2900" b="0" i="0" u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0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6 Kingdoms (Modern)</a:t>
            </a:r>
            <a:endParaRPr/>
          </a:p>
        </p:txBody>
      </p:sp>
      <p:sp>
        <p:nvSpPr>
          <p:cNvPr id="228" name="Google Shape;228;p30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9087" marR="0" lvl="0" indent="-319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Eubacteria</a:t>
            </a:r>
            <a:endParaRPr/>
          </a:p>
          <a:p>
            <a:pPr marL="319087" marR="0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Archaebacteria</a:t>
            </a:r>
            <a:endParaRPr/>
          </a:p>
          <a:p>
            <a:pPr marL="319087" marR="0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Protista</a:t>
            </a:r>
            <a:endParaRPr/>
          </a:p>
          <a:p>
            <a:pPr marL="319087" marR="0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Fungi</a:t>
            </a:r>
            <a:endParaRPr/>
          </a:p>
          <a:p>
            <a:pPr marL="319087" marR="0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Plantae</a:t>
            </a:r>
            <a:endParaRPr/>
          </a:p>
          <a:p>
            <a:pPr marL="319087" marR="0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Animalia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1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System of Classification</a:t>
            </a:r>
            <a:endParaRPr/>
          </a:p>
        </p:txBody>
      </p:sp>
      <p:sp>
        <p:nvSpPr>
          <p:cNvPr id="234" name="Google Shape;234;p31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9087" marR="0" lvl="0" indent="-31908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◻"/>
            </a:pPr>
            <a:r>
              <a:rPr lang="en-US" sz="28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Binomial nomenclature</a:t>
            </a:r>
            <a:endParaRPr/>
          </a:p>
          <a:p>
            <a:pPr marL="319087" marR="0" lvl="0" indent="-319087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◻"/>
            </a:pPr>
            <a:r>
              <a:rPr lang="en-US" sz="28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Two name naming system to identify an organism</a:t>
            </a:r>
            <a:endParaRPr/>
          </a:p>
          <a:p>
            <a:pPr marL="319087" marR="0" lvl="0" indent="-319087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20"/>
              <a:buFont typeface="Noto Sans Symbols"/>
              <a:buChar char="◻"/>
            </a:pPr>
            <a:r>
              <a:rPr lang="en-US" sz="27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1</a:t>
            </a:r>
            <a:r>
              <a:rPr lang="en-US" sz="2700" b="0" i="0" u="none" baseline="30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st</a:t>
            </a:r>
            <a:r>
              <a:rPr lang="en-US" sz="27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word is the genus</a:t>
            </a:r>
            <a:endParaRPr/>
          </a:p>
          <a:p>
            <a:pPr marL="319087" marR="0" lvl="0" indent="-319087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20"/>
              <a:buFont typeface="Noto Sans Symbols"/>
              <a:buChar char="◻"/>
            </a:pPr>
            <a:r>
              <a:rPr lang="en-US" sz="27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2</a:t>
            </a:r>
            <a:r>
              <a:rPr lang="en-US" sz="2700" b="0" i="0" u="none" baseline="30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nd</a:t>
            </a:r>
            <a:r>
              <a:rPr lang="en-US" sz="27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word is the specific epithet, a descriptive term</a:t>
            </a:r>
            <a:endParaRPr/>
          </a:p>
          <a:p>
            <a:pPr marL="319087" marR="0" lvl="0" indent="-319087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20"/>
              <a:buFont typeface="Noto Sans Symbols"/>
              <a:buChar char="◻"/>
            </a:pPr>
            <a:r>
              <a:rPr lang="en-US" sz="27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Scientific name (genus and specific epithet) italicized or underlined</a:t>
            </a:r>
            <a:endParaRPr/>
          </a:p>
          <a:p>
            <a:pPr marL="319087" marR="0" lvl="0" indent="-319087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20"/>
              <a:buFont typeface="Noto Sans Symbols"/>
              <a:buChar char="◻"/>
            </a:pPr>
            <a:r>
              <a:rPr lang="en-US" sz="27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Genus capitalized, specific epithet lower case</a:t>
            </a:r>
            <a:endParaRPr/>
          </a:p>
          <a:p>
            <a:pPr marL="319087" marR="0" lvl="0" indent="-319087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20"/>
              <a:buFont typeface="Noto Sans Symbols"/>
              <a:buChar char="◻"/>
            </a:pPr>
            <a:r>
              <a:rPr lang="en-US" sz="27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In Latin;  dead language, not subject to change, root language</a:t>
            </a:r>
            <a:endParaRPr sz="2700" b="0" i="0" u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19088" marR="0" lvl="0" indent="-21621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20"/>
              <a:buFont typeface="Noto Sans Symbols"/>
              <a:buNone/>
            </a:pPr>
            <a:endParaRPr sz="2700" b="0" i="0" u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2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Common Names</a:t>
            </a:r>
            <a:endParaRPr/>
          </a:p>
        </p:txBody>
      </p:sp>
      <p:sp>
        <p:nvSpPr>
          <p:cNvPr id="240" name="Google Shape;240;p32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9087" marR="0" lvl="0" indent="-319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Common names are general names given to organisms that are random, vary with location, are not standardized and may be misleading</a:t>
            </a:r>
            <a:endParaRPr/>
          </a:p>
          <a:p>
            <a:pPr marL="319087" marR="0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Ex. Clown fish, horsefly, sea cucumber, lady bug etc.</a:t>
            </a:r>
            <a:endParaRPr/>
          </a:p>
        </p:txBody>
      </p:sp>
      <p:pic>
        <p:nvPicPr>
          <p:cNvPr id="241" name="Google Shape;241;p32" descr="\\H0316SFS04\Home$\Staff\lblake\Desktop\downloa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7125" y="3992562"/>
            <a:ext cx="2430462" cy="1954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2" descr="\\H0316SFS04\Home$\Staff\lblake\Desktop\clownfish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" y="3795712"/>
            <a:ext cx="22860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2" descr="\\H0316SFS04\Home$\Staff\lblake\Desktop\miraculous-ladybug-anime.jpg"/>
          <p:cNvPicPr preferRelativeResize="0"/>
          <p:nvPr/>
        </p:nvPicPr>
        <p:blipFill rotWithShape="1">
          <a:blip r:embed="rId5">
            <a:alphaModFix/>
          </a:blip>
          <a:srcRect l="154" r="154"/>
          <a:stretch/>
        </p:blipFill>
        <p:spPr>
          <a:xfrm>
            <a:off x="6629400" y="4306887"/>
            <a:ext cx="2514600" cy="1563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2" descr="\\H0316SFS04\Home$\Staff\lblake\Desktop\download (1)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68875" y="3644900"/>
            <a:ext cx="1203325" cy="2887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Median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Median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dian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Median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Median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Median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Median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Median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Median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Median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607</Words>
  <Application>Microsoft Office PowerPoint</Application>
  <PresentationFormat>On-screen Show (4:3)</PresentationFormat>
  <Paragraphs>118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Questrial</vt:lpstr>
      <vt:lpstr>Noto Sans Symbols</vt:lpstr>
      <vt:lpstr>Arial</vt:lpstr>
      <vt:lpstr>Tahoma</vt:lpstr>
      <vt:lpstr>1_Median</vt:lpstr>
      <vt:lpstr>Median</vt:lpstr>
      <vt:lpstr>5_Median</vt:lpstr>
      <vt:lpstr>9_Median</vt:lpstr>
      <vt:lpstr>8_Median</vt:lpstr>
      <vt:lpstr>2_Median</vt:lpstr>
      <vt:lpstr>3_Median</vt:lpstr>
      <vt:lpstr>4_Median</vt:lpstr>
      <vt:lpstr>6_Median</vt:lpstr>
      <vt:lpstr>7_Median</vt:lpstr>
      <vt:lpstr>CLASSIFICATION</vt:lpstr>
      <vt:lpstr>Biological Classification</vt:lpstr>
      <vt:lpstr>PowerPoint Presentation</vt:lpstr>
      <vt:lpstr>Early Classification</vt:lpstr>
      <vt:lpstr>Carolus Linnaeus</vt:lpstr>
      <vt:lpstr>Heirarchy of Classification Taxa</vt:lpstr>
      <vt:lpstr>6 Kingdoms (Modern)</vt:lpstr>
      <vt:lpstr>System of Classification</vt:lpstr>
      <vt:lpstr>Common Names</vt:lpstr>
      <vt:lpstr>Scientific Names</vt:lpstr>
      <vt:lpstr>Example of Classification</vt:lpstr>
      <vt:lpstr>Human (???) Classification</vt:lpstr>
      <vt:lpstr>PowerPoint Presentation</vt:lpstr>
      <vt:lpstr>Kingdom Archaebacteria</vt:lpstr>
      <vt:lpstr>Eubacteria</vt:lpstr>
      <vt:lpstr>Kingdom Protista</vt:lpstr>
      <vt:lpstr>Kingdom Fungi</vt:lpstr>
      <vt:lpstr>Kingdom Plantae</vt:lpstr>
      <vt:lpstr>Kingdom Animalia</vt:lpstr>
      <vt:lpstr>Identification of Organisms</vt:lpstr>
      <vt:lpstr>Cladogram</vt:lpstr>
      <vt:lpstr>Fan Diagram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CLASSIFICATION</dc:title>
  <dc:creator>Carolynn Thomason</dc:creator>
  <cp:lastModifiedBy>cthomason@wcpschools.wcpss.local</cp:lastModifiedBy>
  <cp:revision>1</cp:revision>
  <dcterms:modified xsi:type="dcterms:W3CDTF">2019-12-11T16:35:22Z</dcterms:modified>
</cp:coreProperties>
</file>