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967A0-5AA8-4E5F-86C3-EC8197099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7ECE0-9EB5-4C95-B85A-E341E2484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B98CE-2C64-4196-AC61-5A7B53A20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45FB6-F7C6-4C8C-895D-8BBA27793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AF4ED-8CAF-4405-87CD-D919335EF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8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965EB-5E34-450F-BFF6-AFEBAF332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F5047-0C34-4774-A464-61CB14E36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8DD39-50F5-48D5-A9DC-4ADF7CF13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718BA-BFE0-44AB-8F75-4A009C51C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51E04-7A57-4758-ADCC-5002F34E3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262D94-E9A4-4CA6-9E28-C9DC87716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A8D5E5-524C-45CC-95D5-5859084C6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4E0F1-68B5-41B8-B7B2-183D84398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1DBC3-3C24-4632-A617-CD459AF8B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5553B-E076-4C4E-8F98-CBF84A4D1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72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671495-17B5-4211-8B0A-2D1A0E8D90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7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ECD242-D4D7-4489-885D-FD7407ADE4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0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3DD8A-DFBC-4C5E-BD29-AD0A1CF0D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CCA49-2DF3-4185-9C46-E635CB2FD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69C75-DFBD-4D47-A7CE-D7D89450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EBF89-0AB3-4F47-9943-FC437DCF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E3AA2-871F-4732-BF8C-973D7E17A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3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0E5A8-DD18-487B-883D-A619CBD5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E7606-3F0D-45E9-94F8-93C435C15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A5F53-1855-40AD-A3AF-7399397C5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1B05E-31CE-49EF-9CF0-5AEA9EF19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DB8DC-C398-4468-9A07-936EB6D79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5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84BF-9E69-4525-B2F5-5215C2A39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84C60-BE9A-438B-83DD-984FD346C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FE126-8130-4BC7-B9C9-98D93D536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1852A-7309-4A50-840E-5FAA4394D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7DC78-D2B4-4A07-AE79-6144EE4FB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06C94-52CD-4A7B-A0C1-83CD42FE7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5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37A54-30E9-461D-9AA7-8ADD4C7D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0A58C-71FF-4769-858C-38880D226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D31579-8E45-444C-BC27-3AE1F7D33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2D73B3-594F-4EE1-B3B6-D9E0C2BE5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5F0737-B44F-477E-B751-462BF00884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22EAB5-F8C8-4A7F-8BB5-44A3135C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1171ED-097E-4D7A-A64F-72D23E244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94F502-19AE-4704-90CE-FCFDD50FE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5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B4D9-DA92-4856-AD3F-5DD53174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EC9A4-BDC9-4F8B-87A9-77D382401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5BA89-F7D7-42F9-B6F3-05E5EB942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B30B7-B622-4A4F-B682-2A22759B0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0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098CE4-4331-4C14-81A0-F823C23E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5892B-237D-4014-B1AC-93E76DDC3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11656-A46D-4C81-868D-C40C1A27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9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96B3-B1D3-43ED-891F-23EBF9ED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92BD1-E574-4858-ACD0-31DC7FBCC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F9E3F-1445-4F81-806E-33CC08A0A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7D6E0-2A74-4E12-91A1-668C46394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E229B-0645-4523-B454-CA81BC27F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485DE-FB2C-428E-8D8E-604DDA89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6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778F-2541-45C0-98C9-CDADDF38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87E3F3-E3D3-45FA-ADE4-35A30658F2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9234F-9BD2-4606-A0AD-57D8EC3FF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B913B-1A65-493A-82DE-032671F3C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650F2-3EAF-4049-A457-C4A3B6315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3EF00-E3F9-45AA-A9B1-7D61C6265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4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34D7F2-B9AE-4B8B-8BDD-C60B85687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86572-58D0-42C1-B0F9-526EDE1D9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48677-E7BD-4425-8B9A-F51D97C93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8A3EF-0D46-4247-8522-97393DCEC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E7575-48C8-4ABF-BD6A-E3B00DB53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9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92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1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Scientific Names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6214" y="1600200"/>
            <a:ext cx="5723586" cy="5257800"/>
          </a:xfrm>
        </p:spPr>
        <p:txBody>
          <a:bodyPr>
            <a:normAutofit/>
          </a:bodyPr>
          <a:lstStyle/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endParaRPr lang="en-US" sz="2800" dirty="0">
              <a:latin typeface="+mj-lt"/>
            </a:endParaRPr>
          </a:p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Two different species of butterflyfish, same genus</a:t>
            </a:r>
          </a:p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endParaRPr lang="en-US" sz="2800" dirty="0">
              <a:latin typeface="+mj-lt"/>
            </a:endParaRPr>
          </a:p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r>
              <a:rPr lang="en-US" sz="2800" i="1" dirty="0" err="1">
                <a:latin typeface="+mj-lt"/>
              </a:rPr>
              <a:t>Chaetodon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longirostris</a:t>
            </a:r>
            <a:r>
              <a:rPr lang="en-US" sz="2800" dirty="0">
                <a:latin typeface="+mj-lt"/>
              </a:rPr>
              <a:t> (long-nose butterflyfish)</a:t>
            </a:r>
          </a:p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endParaRPr lang="en-US" sz="2800" dirty="0">
              <a:latin typeface="+mj-lt"/>
            </a:endParaRPr>
          </a:p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r>
              <a:rPr lang="en-US" sz="2800" i="1" dirty="0" err="1">
                <a:latin typeface="+mj-lt"/>
              </a:rPr>
              <a:t>Chaetodon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ocellata</a:t>
            </a:r>
            <a:r>
              <a:rPr lang="en-US" sz="2800" dirty="0">
                <a:latin typeface="+mj-lt"/>
              </a:rPr>
              <a:t> (</a:t>
            </a:r>
            <a:r>
              <a:rPr lang="en-US" sz="2800" dirty="0" err="1">
                <a:latin typeface="+mj-lt"/>
              </a:rPr>
              <a:t>spotfin</a:t>
            </a:r>
            <a:r>
              <a:rPr lang="en-US" sz="2800" dirty="0">
                <a:latin typeface="+mj-lt"/>
              </a:rPr>
              <a:t> butterflyfish)</a:t>
            </a:r>
          </a:p>
        </p:txBody>
      </p:sp>
      <p:pic>
        <p:nvPicPr>
          <p:cNvPr id="20483" name="Picture 10" descr="hiroto4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685801"/>
            <a:ext cx="3962400" cy="2576513"/>
          </a:xfrm>
          <a:noFill/>
        </p:spPr>
      </p:pic>
      <p:pic>
        <p:nvPicPr>
          <p:cNvPr id="20484" name="Picture 12" descr="SpotfinButterflyfish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3429000"/>
            <a:ext cx="4038600" cy="3182938"/>
          </a:xfrm>
          <a:noFill/>
        </p:spPr>
      </p:pic>
    </p:spTree>
    <p:extLst>
      <p:ext uri="{BB962C8B-B14F-4D97-AF65-F5344CB8AC3E}">
        <p14:creationId xmlns:p14="http://schemas.microsoft.com/office/powerpoint/2010/main" val="3212383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Classification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3189" y="1600201"/>
            <a:ext cx="6195811" cy="4525963"/>
          </a:xfrm>
        </p:spPr>
        <p:txBody>
          <a:bodyPr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Common Name – Killer Whale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Kingdom – </a:t>
            </a:r>
            <a:r>
              <a:rPr lang="en-US" sz="2800" dirty="0" err="1">
                <a:latin typeface="+mj-lt"/>
              </a:rPr>
              <a:t>Animalia</a:t>
            </a:r>
            <a:endParaRPr lang="en-US" sz="2800" dirty="0">
              <a:latin typeface="+mj-lt"/>
            </a:endParaRPr>
          </a:p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Phylum – </a:t>
            </a:r>
            <a:r>
              <a:rPr lang="en-US" sz="2800" dirty="0" err="1">
                <a:latin typeface="+mj-lt"/>
              </a:rPr>
              <a:t>Chordata</a:t>
            </a:r>
            <a:endParaRPr lang="en-US" sz="2800" dirty="0">
              <a:latin typeface="+mj-lt"/>
            </a:endParaRPr>
          </a:p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Class – </a:t>
            </a:r>
            <a:r>
              <a:rPr lang="en-US" sz="2800" dirty="0" err="1">
                <a:latin typeface="+mj-lt"/>
              </a:rPr>
              <a:t>Mammalia</a:t>
            </a:r>
            <a:endParaRPr lang="en-US" sz="2800" dirty="0">
              <a:latin typeface="+mj-lt"/>
            </a:endParaRPr>
          </a:p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Order – </a:t>
            </a:r>
            <a:r>
              <a:rPr lang="en-US" sz="2800" dirty="0" err="1">
                <a:latin typeface="+mj-lt"/>
              </a:rPr>
              <a:t>Cetacea</a:t>
            </a:r>
            <a:endParaRPr lang="en-US" sz="2800" dirty="0">
              <a:latin typeface="+mj-lt"/>
            </a:endParaRPr>
          </a:p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Family – </a:t>
            </a:r>
            <a:r>
              <a:rPr lang="en-US" sz="2800" dirty="0" err="1">
                <a:latin typeface="+mj-lt"/>
              </a:rPr>
              <a:t>Delphinidae</a:t>
            </a:r>
            <a:endParaRPr lang="en-US" sz="2800" dirty="0">
              <a:latin typeface="+mj-lt"/>
            </a:endParaRPr>
          </a:p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Genus – </a:t>
            </a:r>
            <a:r>
              <a:rPr lang="en-US" sz="2800" i="1" dirty="0">
                <a:latin typeface="+mj-lt"/>
              </a:rPr>
              <a:t>Orca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Species - </a:t>
            </a:r>
            <a:r>
              <a:rPr lang="en-US" sz="2800" i="1" dirty="0" err="1">
                <a:latin typeface="+mj-lt"/>
              </a:rPr>
              <a:t>orcinus</a:t>
            </a:r>
            <a:endParaRPr lang="en-US" sz="2800" i="1" dirty="0">
              <a:latin typeface="+mj-lt"/>
            </a:endParaRPr>
          </a:p>
        </p:txBody>
      </p:sp>
      <p:pic>
        <p:nvPicPr>
          <p:cNvPr id="21508" name="Picture 4" descr="sch_killer%20wha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0034" y="2400837"/>
            <a:ext cx="5314950" cy="3127375"/>
          </a:xfrm>
          <a:noFill/>
        </p:spPr>
      </p:pic>
    </p:spTree>
    <p:extLst>
      <p:ext uri="{BB962C8B-B14F-4D97-AF65-F5344CB8AC3E}">
        <p14:creationId xmlns:p14="http://schemas.microsoft.com/office/powerpoint/2010/main" val="2497570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Human 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(???)</a:t>
            </a:r>
            <a:r>
              <a:rPr lang="en-US" altLang="en-US" dirty="0"/>
              <a:t> Classification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Kingdom – Animalia</a:t>
            </a:r>
          </a:p>
          <a:p>
            <a:pPr eaLnBrk="1" hangingPunct="1"/>
            <a:r>
              <a:rPr lang="en-US" altLang="en-US" sz="3200" dirty="0"/>
              <a:t>Phylum – Chordata</a:t>
            </a:r>
          </a:p>
          <a:p>
            <a:pPr eaLnBrk="1" hangingPunct="1"/>
            <a:r>
              <a:rPr lang="en-US" altLang="en-US" sz="3200" dirty="0"/>
              <a:t>Class – Mammalia</a:t>
            </a:r>
          </a:p>
          <a:p>
            <a:pPr eaLnBrk="1" hangingPunct="1"/>
            <a:r>
              <a:rPr lang="en-US" altLang="en-US" sz="3200" dirty="0"/>
              <a:t>Order – Primate</a:t>
            </a:r>
          </a:p>
          <a:p>
            <a:pPr eaLnBrk="1" hangingPunct="1"/>
            <a:r>
              <a:rPr lang="en-US" altLang="en-US" sz="3200" dirty="0"/>
              <a:t>Family – </a:t>
            </a:r>
            <a:r>
              <a:rPr lang="en-US" altLang="en-US" sz="3200" dirty="0" err="1"/>
              <a:t>Homindae</a:t>
            </a:r>
            <a:endParaRPr lang="en-US" altLang="en-US" sz="3200" dirty="0"/>
          </a:p>
          <a:p>
            <a:pPr eaLnBrk="1" hangingPunct="1"/>
            <a:r>
              <a:rPr lang="en-US" altLang="en-US" sz="3200" dirty="0"/>
              <a:t>Genus – </a:t>
            </a:r>
            <a:r>
              <a:rPr lang="en-US" altLang="en-US" sz="3200" i="1" dirty="0"/>
              <a:t>Homo</a:t>
            </a:r>
          </a:p>
          <a:p>
            <a:pPr eaLnBrk="1" hangingPunct="1"/>
            <a:r>
              <a:rPr lang="en-US" altLang="en-US" sz="3200" dirty="0"/>
              <a:t>Species – </a:t>
            </a:r>
            <a:r>
              <a:rPr lang="en-US" altLang="en-US" sz="3200" i="1" dirty="0"/>
              <a:t>sapiens</a:t>
            </a:r>
          </a:p>
          <a:p>
            <a:pPr eaLnBrk="1" hangingPunct="1"/>
            <a:endParaRPr lang="en-US" altLang="en-US" sz="3200" dirty="0"/>
          </a:p>
        </p:txBody>
      </p:sp>
      <p:sp>
        <p:nvSpPr>
          <p:cNvPr id="2253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2533" name="Picture 6" descr="\\H0316SFS04\Home$\Staff\lblake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767" y="2032716"/>
            <a:ext cx="4911725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037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3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3554" name="Picture 3" descr="FIG15_0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66" y="152400"/>
            <a:ext cx="9494670" cy="6705600"/>
          </a:xfrm>
          <a:noFill/>
        </p:spPr>
      </p:pic>
    </p:spTree>
    <p:extLst>
      <p:ext uri="{BB962C8B-B14F-4D97-AF65-F5344CB8AC3E}">
        <p14:creationId xmlns:p14="http://schemas.microsoft.com/office/powerpoint/2010/main" val="590986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06828" y="274638"/>
            <a:ext cx="10075572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Kingdom </a:t>
            </a:r>
            <a:r>
              <a:rPr lang="en-US" altLang="en-US" dirty="0" err="1"/>
              <a:t>Archaebacteria</a:t>
            </a:r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3183" y="1417639"/>
            <a:ext cx="5521817" cy="4708526"/>
          </a:xfrm>
        </p:spPr>
        <p:txBody>
          <a:bodyPr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Methanogens, halophiles, thermophiles;  also found in other areas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______________________________________________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______________________, some autotrophs</a:t>
            </a:r>
          </a:p>
          <a:p>
            <a:pPr marL="0" indent="0">
              <a:buNone/>
              <a:defRPr/>
            </a:pPr>
            <a:r>
              <a:rPr lang="en-US" sz="3200" dirty="0">
                <a:latin typeface="+mj-lt"/>
              </a:rPr>
              <a:t>  (photo/chemo.)</a:t>
            </a:r>
          </a:p>
        </p:txBody>
      </p:sp>
      <p:sp>
        <p:nvSpPr>
          <p:cNvPr id="24580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4581" name="Picture 6" descr="\\H0316SFS04\Home$\Staff\lblake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2514600"/>
            <a:ext cx="4037013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540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/>
          </p:nvPr>
        </p:nvSpPr>
        <p:spPr>
          <a:xfrm>
            <a:off x="2884867" y="228600"/>
            <a:ext cx="7405307" cy="990600"/>
          </a:xfrm>
        </p:spPr>
        <p:txBody>
          <a:bodyPr/>
          <a:lstStyle/>
          <a:p>
            <a:r>
              <a:rPr lang="en-US" altLang="en-US" dirty="0"/>
              <a:t>Eubacteria</a:t>
            </a:r>
          </a:p>
        </p:txBody>
      </p:sp>
      <p:sp>
        <p:nvSpPr>
          <p:cNvPr id="25603" name="Content Placeholder 5"/>
          <p:cNvSpPr>
            <a:spLocks noGrp="1"/>
          </p:cNvSpPr>
          <p:nvPr>
            <p:ph idx="1"/>
          </p:nvPr>
        </p:nvSpPr>
        <p:spPr>
          <a:xfrm>
            <a:off x="463639" y="1600200"/>
            <a:ext cx="9826536" cy="44958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Differ from </a:t>
            </a:r>
            <a:r>
              <a:rPr lang="en-US" altLang="en-US" sz="3200" dirty="0" err="1"/>
              <a:t>Archaebacteria</a:t>
            </a:r>
            <a:r>
              <a:rPr lang="en-US" altLang="en-US" sz="3200" dirty="0"/>
              <a:t> due ________________</a:t>
            </a:r>
          </a:p>
          <a:p>
            <a:pPr marL="0" indent="0">
              <a:buNone/>
            </a:pPr>
            <a:r>
              <a:rPr lang="en-US" altLang="en-US" sz="3200" dirty="0"/>
              <a:t>__________________________________________________________________________________________</a:t>
            </a:r>
          </a:p>
          <a:p>
            <a:r>
              <a:rPr lang="en-US" altLang="en-US" sz="3200" dirty="0"/>
              <a:t>Prokaryotic</a:t>
            </a:r>
          </a:p>
          <a:p>
            <a:r>
              <a:rPr lang="en-US" altLang="en-US" sz="3200" dirty="0"/>
              <a:t>Found in almost all habitats on Earth</a:t>
            </a:r>
          </a:p>
          <a:p>
            <a:r>
              <a:rPr lang="en-US" altLang="en-US" sz="3200" dirty="0"/>
              <a:t>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4446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88642" y="274638"/>
            <a:ext cx="10693758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Kingdom Protista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3335" y="1417638"/>
            <a:ext cx="5736465" cy="5135562"/>
          </a:xfrm>
        </p:spPr>
        <p:txBody>
          <a:bodyPr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Have 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Most ____________________</a:t>
            </a:r>
          </a:p>
          <a:p>
            <a:pPr marL="0" indent="0">
              <a:buNone/>
              <a:defRPr/>
            </a:pPr>
            <a:r>
              <a:rPr lang="en-US" sz="3200" dirty="0">
                <a:latin typeface="+mj-lt"/>
              </a:rPr>
              <a:t>__________________________</a:t>
            </a:r>
          </a:p>
          <a:p>
            <a:pPr marL="0" indent="0">
              <a:buNone/>
              <a:defRPr/>
            </a:pPr>
            <a:r>
              <a:rPr lang="en-US" sz="3200" dirty="0">
                <a:latin typeface="+mj-lt"/>
              </a:rPr>
              <a:t>__________________________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If organism is not an animal, plant, fungus or bacterium, then it is a </a:t>
            </a:r>
            <a:r>
              <a:rPr lang="en-US" sz="3200" dirty="0" err="1">
                <a:latin typeface="+mj-lt"/>
              </a:rPr>
              <a:t>protist</a:t>
            </a:r>
            <a:endParaRPr lang="en-US" sz="3200" dirty="0">
              <a:latin typeface="+mj-lt"/>
            </a:endParaRPr>
          </a:p>
          <a:p>
            <a:pPr marL="320040" indent="-320040">
              <a:buFont typeface="Wingdings"/>
              <a:buChar char=""/>
              <a:defRPr/>
            </a:pPr>
            <a:endParaRPr lang="en-US" sz="2800" dirty="0">
              <a:latin typeface="+mj-lt"/>
            </a:endParaRPr>
          </a:p>
          <a:p>
            <a:pPr marL="320040" indent="-320040">
              <a:buFont typeface="Wingdings"/>
              <a:buChar char=""/>
              <a:defRPr/>
            </a:pPr>
            <a:endParaRPr lang="en-US" sz="2800" dirty="0">
              <a:latin typeface="+mj-lt"/>
            </a:endParaRPr>
          </a:p>
        </p:txBody>
      </p:sp>
      <p:pic>
        <p:nvPicPr>
          <p:cNvPr id="26628" name="Picture 4" descr="untitle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5999" y="863778"/>
            <a:ext cx="3099515" cy="2596524"/>
          </a:xfrm>
          <a:noFill/>
        </p:spPr>
      </p:pic>
      <p:pic>
        <p:nvPicPr>
          <p:cNvPr id="26629" name="Picture 6" descr="coccolith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112" y="3799268"/>
            <a:ext cx="2591736" cy="2557484"/>
          </a:xfrm>
          <a:noFill/>
        </p:spPr>
      </p:pic>
    </p:spTree>
    <p:extLst>
      <p:ext uri="{BB962C8B-B14F-4D97-AF65-F5344CB8AC3E}">
        <p14:creationId xmlns:p14="http://schemas.microsoft.com/office/powerpoint/2010/main" val="1518901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58344" y="274638"/>
            <a:ext cx="10024056" cy="1143000"/>
          </a:xfrm>
        </p:spPr>
        <p:txBody>
          <a:bodyPr/>
          <a:lstStyle/>
          <a:p>
            <a:pPr eaLnBrk="1" hangingPunct="1"/>
            <a:r>
              <a:rPr lang="en-US" altLang="en-US"/>
              <a:t>Kingdom Fungi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699" y="1262130"/>
            <a:ext cx="5775101" cy="5214870"/>
          </a:xfrm>
        </p:spPr>
        <p:txBody>
          <a:bodyPr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Unicellular and multicellular organisms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Have cells with ___________</a:t>
            </a:r>
          </a:p>
          <a:p>
            <a:pPr marL="0" indent="0">
              <a:buNone/>
              <a:defRPr/>
            </a:pPr>
            <a:r>
              <a:rPr lang="en-US" sz="3200" dirty="0">
                <a:latin typeface="+mj-lt"/>
              </a:rPr>
              <a:t>__________________________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Most are 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Some 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Are _____________________</a:t>
            </a:r>
          </a:p>
        </p:txBody>
      </p:sp>
      <p:pic>
        <p:nvPicPr>
          <p:cNvPr id="27652" name="Picture 7" descr="3571-fung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76400"/>
            <a:ext cx="3429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5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9403" y="274638"/>
            <a:ext cx="10242997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Kingdom Plantae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0456" y="1600201"/>
            <a:ext cx="5723944" cy="4525963"/>
          </a:xfrm>
        </p:spPr>
        <p:txBody>
          <a:bodyPr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Multicellular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Have cells with cell walls 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________________________</a:t>
            </a:r>
          </a:p>
        </p:txBody>
      </p:sp>
      <p:pic>
        <p:nvPicPr>
          <p:cNvPr id="28676" name="Picture 6" descr="kel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1295400"/>
            <a:ext cx="3384550" cy="5181600"/>
          </a:xfrm>
          <a:noFill/>
        </p:spPr>
      </p:pic>
    </p:spTree>
    <p:extLst>
      <p:ext uri="{BB962C8B-B14F-4D97-AF65-F5344CB8AC3E}">
        <p14:creationId xmlns:p14="http://schemas.microsoft.com/office/powerpoint/2010/main" val="656878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36372" y="274638"/>
            <a:ext cx="10346028" cy="1143000"/>
          </a:xfrm>
        </p:spPr>
        <p:txBody>
          <a:bodyPr/>
          <a:lstStyle/>
          <a:p>
            <a:pPr eaLnBrk="1" hangingPunct="1"/>
            <a:r>
              <a:rPr lang="en-US" altLang="en-US"/>
              <a:t>Kingdom Animalia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3335" y="1600201"/>
            <a:ext cx="5711065" cy="4525963"/>
          </a:xfrm>
        </p:spPr>
        <p:txBody>
          <a:bodyPr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Have cells without cell walls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endParaRPr lang="en-US" sz="2800" dirty="0">
              <a:latin typeface="+mj-lt"/>
            </a:endParaRPr>
          </a:p>
        </p:txBody>
      </p:sp>
      <p:pic>
        <p:nvPicPr>
          <p:cNvPr id="29700" name="Picture 7" descr="dolphin_jump_is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6625" y="1219200"/>
            <a:ext cx="4198938" cy="5486400"/>
          </a:xfrm>
        </p:spPr>
      </p:pic>
    </p:spTree>
    <p:extLst>
      <p:ext uri="{BB962C8B-B14F-4D97-AF65-F5344CB8AC3E}">
        <p14:creationId xmlns:p14="http://schemas.microsoft.com/office/powerpoint/2010/main" val="298798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/>
              <a:t>Biological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037" y="1600200"/>
            <a:ext cx="9337138" cy="4495800"/>
          </a:xfrm>
        </p:spPr>
        <p:txBody>
          <a:bodyPr>
            <a:normAutofit lnSpcReduction="10000"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sz="2600" dirty="0">
                <a:latin typeface="+mj-lt"/>
              </a:rPr>
              <a:t>Classification</a:t>
            </a:r>
          </a:p>
          <a:p>
            <a:pPr marL="640715" lvl="1" indent="-320040">
              <a:buFont typeface="Wingdings"/>
              <a:buChar char=""/>
              <a:defRPr/>
            </a:pPr>
            <a:r>
              <a:rPr lang="en-US" sz="2400" dirty="0">
                <a:latin typeface="+mj-lt"/>
              </a:rPr>
              <a:t>_________________________________________________________</a:t>
            </a:r>
          </a:p>
          <a:p>
            <a:pPr marL="320675" lvl="1" indent="0">
              <a:buNone/>
              <a:defRPr/>
            </a:pPr>
            <a:endParaRPr lang="en-US" sz="2400" dirty="0">
              <a:latin typeface="+mj-lt"/>
            </a:endParaRPr>
          </a:p>
          <a:p>
            <a:pPr marL="320040" indent="-320040">
              <a:buFont typeface="Wingdings"/>
              <a:buChar char=""/>
              <a:defRPr/>
            </a:pPr>
            <a:r>
              <a:rPr lang="en-US" sz="2600" dirty="0">
                <a:latin typeface="+mj-lt"/>
              </a:rPr>
              <a:t>Taxonomy</a:t>
            </a:r>
          </a:p>
          <a:p>
            <a:pPr marL="640080" lvl="1" indent="-274320">
              <a:buFont typeface="Wingdings 2"/>
              <a:buChar char=""/>
              <a:defRPr/>
            </a:pPr>
            <a:r>
              <a:rPr lang="en-US" sz="2400" dirty="0">
                <a:latin typeface="+mj-lt"/>
              </a:rPr>
              <a:t>Scientific classification of an organism based on traits</a:t>
            </a:r>
          </a:p>
          <a:p>
            <a:pPr lvl="2">
              <a:buFont typeface="Wingdings"/>
              <a:buChar char=""/>
              <a:defRPr/>
            </a:pPr>
            <a:r>
              <a:rPr lang="en-US" sz="2400" dirty="0">
                <a:latin typeface="+mj-lt"/>
              </a:rPr>
              <a:t>_________________________________________________</a:t>
            </a:r>
          </a:p>
          <a:p>
            <a:pPr lvl="2">
              <a:buFont typeface="Wingdings"/>
              <a:buChar char=""/>
              <a:defRPr/>
            </a:pPr>
            <a:r>
              <a:rPr lang="en-US" sz="2400" dirty="0">
                <a:latin typeface="+mj-lt"/>
              </a:rPr>
              <a:t>_________________________________________________</a:t>
            </a:r>
          </a:p>
          <a:p>
            <a:pPr lvl="2">
              <a:buFont typeface="Wingdings"/>
              <a:buChar char=""/>
              <a:defRPr/>
            </a:pPr>
            <a:r>
              <a:rPr lang="en-US" sz="2400" dirty="0">
                <a:latin typeface="+mj-lt"/>
              </a:rPr>
              <a:t>_________________________________________________</a:t>
            </a:r>
          </a:p>
          <a:p>
            <a:pPr lvl="2">
              <a:buFont typeface="Wingdings"/>
              <a:buChar char=""/>
              <a:defRPr/>
            </a:pPr>
            <a:r>
              <a:rPr lang="en-US" sz="2400" dirty="0">
                <a:latin typeface="+mj-lt"/>
              </a:rPr>
              <a:t>_________________________________________________</a:t>
            </a:r>
          </a:p>
          <a:p>
            <a:pPr lvl="2">
              <a:buFont typeface="Wingdings"/>
              <a:buChar char=""/>
              <a:defRPr/>
            </a:pPr>
            <a:r>
              <a:rPr lang="en-US" sz="2400" dirty="0">
                <a:latin typeface="+mj-lt"/>
              </a:rPr>
              <a:t>_________________________________________________</a:t>
            </a:r>
          </a:p>
          <a:p>
            <a:pPr lvl="2">
              <a:buFont typeface="Wingdings"/>
              <a:buChar char=""/>
              <a:defRPr/>
            </a:pPr>
            <a:r>
              <a:rPr lang="en-US" sz="2400" dirty="0">
                <a:latin typeface="+mj-lt"/>
              </a:rPr>
              <a:t>_________________________________________________</a:t>
            </a:r>
          </a:p>
          <a:p>
            <a:pPr lvl="2">
              <a:buFont typeface="Wingdings"/>
              <a:buChar char=""/>
              <a:defRPr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9438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00766" y="228600"/>
            <a:ext cx="8989409" cy="9906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Identification of Organisms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12124" y="1752600"/>
            <a:ext cx="9798676" cy="4800600"/>
          </a:xfrm>
        </p:spPr>
        <p:txBody>
          <a:bodyPr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____________________________ – tool designed to assist people with the identification of living things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Series of steps with __________________________</a:t>
            </a:r>
          </a:p>
          <a:p>
            <a:pPr marL="0" indent="0">
              <a:buNone/>
              <a:defRPr/>
            </a:pPr>
            <a:r>
              <a:rPr lang="en-US" sz="3200" dirty="0">
                <a:latin typeface="+mj-lt"/>
              </a:rPr>
              <a:t>__________________________________________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Start off being general and 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200" dirty="0">
                <a:latin typeface="+mj-lt"/>
              </a:rPr>
              <a:t>Use steps and choices given in the key to identify an organism 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267217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altLang="en-US"/>
              <a:t>Cladogram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70456" y="1600200"/>
            <a:ext cx="10019719" cy="44958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____________________________________________</a:t>
            </a:r>
          </a:p>
          <a:p>
            <a:pPr marL="0" indent="0">
              <a:buNone/>
            </a:pPr>
            <a:r>
              <a:rPr lang="en-US" altLang="en-US" sz="3200" dirty="0"/>
              <a:t>______________________________________________</a:t>
            </a:r>
          </a:p>
          <a:p>
            <a:pPr marL="0" indent="0">
              <a:buNone/>
            </a:pPr>
            <a:r>
              <a:rPr lang="en-US" altLang="en-US" sz="3200" dirty="0"/>
              <a:t>______________________________________________</a:t>
            </a:r>
          </a:p>
        </p:txBody>
      </p:sp>
      <p:pic>
        <p:nvPicPr>
          <p:cNvPr id="31748" name="Picture 4" descr="\\H0316SFS04\Home$\Staff\lblake\Desktop\fruitclado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62" y="3496077"/>
            <a:ext cx="79883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989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altLang="en-US"/>
              <a:t>Fan Diagram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41668" y="1056068"/>
            <a:ext cx="10148507" cy="5039932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Organisms that _________________________ have __________________________________ than those closer to the center</a:t>
            </a:r>
          </a:p>
        </p:txBody>
      </p:sp>
      <p:pic>
        <p:nvPicPr>
          <p:cNvPr id="32772" name="Picture 2" descr="\\H0316SFS04\Home$\Staff\lblake\Desktop\39b02c3d8745b17766f15a3c97094a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276" y="2743200"/>
            <a:ext cx="4064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81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3962400" y="2438401"/>
            <a:ext cx="472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Diversity of Life</a:t>
            </a:r>
          </a:p>
        </p:txBody>
      </p:sp>
      <p:pic>
        <p:nvPicPr>
          <p:cNvPr id="13315" name="Picture 19" descr="giraffe-head-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2235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23" descr="homepage_fis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828800"/>
            <a:ext cx="205740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25" descr="turtle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0"/>
            <a:ext cx="2743200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7" descr="Tree%20Frog%20-%201024x7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"/>
            <a:ext cx="249555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29" descr="rth1990_01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31" descr="3571-fung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419600"/>
            <a:ext cx="1828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33" descr="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276600"/>
            <a:ext cx="255746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35" descr="baceco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164" y="4343400"/>
            <a:ext cx="250983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21" descr="Eugle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43400"/>
            <a:ext cx="2971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791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altLang="en-US"/>
              <a:t>Early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600200"/>
            <a:ext cx="10071234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dirty="0"/>
              <a:t>Aristotle</a:t>
            </a:r>
          </a:p>
          <a:p>
            <a:pPr lvl="1">
              <a:defRPr/>
            </a:pPr>
            <a:r>
              <a:rPr lang="en-US" sz="2400" dirty="0"/>
              <a:t>First classification system;  included plants and animals </a:t>
            </a:r>
          </a:p>
          <a:p>
            <a:pPr lvl="1">
              <a:defRPr/>
            </a:pPr>
            <a:r>
              <a:rPr lang="en-US" sz="2400" dirty="0"/>
              <a:t>Grouped animals _________________________________________</a:t>
            </a:r>
          </a:p>
          <a:p>
            <a:pPr lvl="2">
              <a:defRPr/>
            </a:pPr>
            <a:r>
              <a:rPr lang="en-US" sz="2400" dirty="0"/>
              <a:t>Problem;  ____________________________________________</a:t>
            </a:r>
          </a:p>
          <a:p>
            <a:pPr lvl="1">
              <a:defRPr/>
            </a:pPr>
            <a:r>
              <a:rPr lang="en-US" sz="2400" dirty="0"/>
              <a:t>Grouped plants based ____________________________________</a:t>
            </a:r>
          </a:p>
          <a:p>
            <a:pPr lvl="2">
              <a:defRPr/>
            </a:pPr>
            <a:r>
              <a:rPr lang="en-US" sz="2400" dirty="0"/>
              <a:t>Problem;  ______________________________________</a:t>
            </a:r>
          </a:p>
          <a:p>
            <a:pPr marL="685800" lvl="2" indent="0">
              <a:buNone/>
              <a:defRPr/>
            </a:pPr>
            <a:r>
              <a:rPr lang="en-US" sz="2400" dirty="0"/>
              <a:t>System did not accurately describe/include all organisms, nor did it reflect the _____________________________________________</a:t>
            </a:r>
          </a:p>
          <a:p>
            <a:pPr marL="685800" lvl="2" indent="0">
              <a:buNone/>
              <a:defRPr/>
            </a:pPr>
            <a:r>
              <a:rPr lang="en-US" sz="2400" dirty="0"/>
              <a:t>____________________________________________________</a:t>
            </a:r>
          </a:p>
        </p:txBody>
      </p:sp>
      <p:pic>
        <p:nvPicPr>
          <p:cNvPr id="14340" name="Picture 2" descr="\\H0316SFS04\Home$\Staff\lblake\Desktop\aristo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452" y="228600"/>
            <a:ext cx="16287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71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altLang="en-US"/>
              <a:t>Carolus Linnaeus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10290175" cy="44958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Developed a classification system that is the basis for our modern system of classification (1700’s)</a:t>
            </a:r>
          </a:p>
          <a:p>
            <a:pPr lvl="1"/>
            <a:r>
              <a:rPr lang="en-US" altLang="en-US" sz="2800" dirty="0"/>
              <a:t>Initially he divided organisms into two kingdoms; _______</a:t>
            </a:r>
          </a:p>
          <a:p>
            <a:pPr marL="457200" lvl="1" indent="0">
              <a:buNone/>
            </a:pPr>
            <a:r>
              <a:rPr lang="en-US" altLang="en-US" sz="2800" dirty="0"/>
              <a:t>__________________________________________</a:t>
            </a:r>
          </a:p>
          <a:p>
            <a:pPr lvl="1"/>
            <a:r>
              <a:rPr lang="en-US" altLang="en-US" sz="2800" dirty="0"/>
              <a:t>Based his classification on structure, __________________</a:t>
            </a:r>
          </a:p>
          <a:p>
            <a:pPr marL="457200" lvl="1" indent="0">
              <a:buNone/>
            </a:pPr>
            <a:r>
              <a:rPr lang="en-US" altLang="en-US" sz="2800" dirty="0"/>
              <a:t>_______________________________________</a:t>
            </a:r>
          </a:p>
          <a:p>
            <a:pPr lvl="1"/>
            <a:r>
              <a:rPr lang="en-US" altLang="en-US" sz="2800" dirty="0"/>
              <a:t>Used taxa, or _________________________</a:t>
            </a:r>
          </a:p>
          <a:p>
            <a:pPr lvl="1"/>
            <a:r>
              <a:rPr lang="en-US" altLang="en-US" sz="2800" dirty="0"/>
              <a:t>Used _________________________________</a:t>
            </a:r>
          </a:p>
          <a:p>
            <a:endParaRPr lang="en-US" altLang="en-US" dirty="0"/>
          </a:p>
        </p:txBody>
      </p:sp>
      <p:pic>
        <p:nvPicPr>
          <p:cNvPr id="15364" name="Picture 2" descr="http://www.english.upenn.edu/Projects/knarf/Gifs/linnaeu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925" y="4241800"/>
            <a:ext cx="200977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755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75008" y="228600"/>
            <a:ext cx="9015167" cy="990600"/>
          </a:xfrm>
        </p:spPr>
        <p:txBody>
          <a:bodyPr/>
          <a:lstStyle/>
          <a:p>
            <a:pPr eaLnBrk="1" hangingPunct="1"/>
            <a:r>
              <a:rPr lang="en-US" altLang="en-US" dirty="0"/>
              <a:t>Hierarchy of Classification Taxa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31820" y="1600200"/>
            <a:ext cx="10058355" cy="4495800"/>
          </a:xfrm>
        </p:spPr>
        <p:txBody>
          <a:bodyPr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____________________;  group of related phyla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____________________ (Division for plants);  group of related classes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____________________;  group of related orders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____________________;  group of related families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____________________;  group of related genera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____________________;  group of related species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____________________;  group of organisms capable of interbreeding to produce fertile offspring</a:t>
            </a:r>
          </a:p>
          <a:p>
            <a:pPr lvl="3">
              <a:buClr>
                <a:schemeClr val="accent3"/>
              </a:buClr>
              <a:buFont typeface="Wingdings"/>
              <a:buChar char=""/>
              <a:defRPr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573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390918" y="228600"/>
            <a:ext cx="8899257" cy="990600"/>
          </a:xfrm>
        </p:spPr>
        <p:txBody>
          <a:bodyPr/>
          <a:lstStyle/>
          <a:p>
            <a:pPr eaLnBrk="1" hangingPunct="1"/>
            <a:r>
              <a:rPr lang="en-US" altLang="en-US" dirty="0"/>
              <a:t>6 Kingdoms (Modern)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600200"/>
            <a:ext cx="9852293" cy="4495800"/>
          </a:xfrm>
        </p:spPr>
        <p:txBody>
          <a:bodyPr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sz="3600" dirty="0">
                <a:latin typeface="+mj-lt"/>
              </a:rPr>
              <a:t>__________________________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600" dirty="0">
                <a:latin typeface="+mj-lt"/>
              </a:rPr>
              <a:t>__________________________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600" dirty="0">
                <a:latin typeface="+mj-lt"/>
              </a:rPr>
              <a:t>__________________________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600" dirty="0">
                <a:latin typeface="+mj-lt"/>
              </a:rPr>
              <a:t>__________________________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600" dirty="0">
                <a:latin typeface="+mj-lt"/>
              </a:rPr>
              <a:t>__________________________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en-US" sz="3600" dirty="0">
                <a:latin typeface="+mj-lt"/>
              </a:rPr>
              <a:t>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402174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4000"/>
              <a:t>System of Classification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80304" y="1600200"/>
            <a:ext cx="10109871" cy="4495800"/>
          </a:xfrm>
        </p:spPr>
        <p:txBody>
          <a:bodyPr>
            <a:normAutofit/>
          </a:bodyPr>
          <a:lstStyle/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Binomial nomenclature</a:t>
            </a:r>
          </a:p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r>
              <a:rPr lang="en-US" sz="2800" dirty="0">
                <a:latin typeface="+mj-lt"/>
              </a:rPr>
              <a:t>___________________________________________________</a:t>
            </a:r>
          </a:p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r>
              <a:rPr lang="en-US" sz="2700" dirty="0">
                <a:latin typeface="+mj-lt"/>
              </a:rPr>
              <a:t>1</a:t>
            </a:r>
            <a:r>
              <a:rPr lang="en-US" sz="2700" baseline="30000" dirty="0">
                <a:latin typeface="+mj-lt"/>
              </a:rPr>
              <a:t>st</a:t>
            </a:r>
            <a:r>
              <a:rPr lang="en-US" sz="2700" dirty="0">
                <a:latin typeface="+mj-lt"/>
              </a:rPr>
              <a:t> word is the _______________________</a:t>
            </a:r>
          </a:p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r>
              <a:rPr lang="en-US" sz="2700" dirty="0">
                <a:latin typeface="+mj-lt"/>
              </a:rPr>
              <a:t>2</a:t>
            </a:r>
            <a:r>
              <a:rPr lang="en-US" sz="2700" baseline="30000" dirty="0">
                <a:latin typeface="+mj-lt"/>
              </a:rPr>
              <a:t>nd</a:t>
            </a:r>
            <a:r>
              <a:rPr lang="en-US" sz="2700" dirty="0">
                <a:latin typeface="+mj-lt"/>
              </a:rPr>
              <a:t> word is the ____________________________, a descriptive term</a:t>
            </a:r>
          </a:p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r>
              <a:rPr lang="en-US" sz="2700" dirty="0">
                <a:latin typeface="+mj-lt"/>
              </a:rPr>
              <a:t>Scientific name (genus and specific epithet) _______________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700" dirty="0">
                <a:latin typeface="+mj-lt"/>
              </a:rPr>
              <a:t>________________________________________________</a:t>
            </a:r>
          </a:p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r>
              <a:rPr lang="en-US" sz="2700" dirty="0">
                <a:latin typeface="+mj-lt"/>
              </a:rPr>
              <a:t>Genus _______________________________________________</a:t>
            </a:r>
          </a:p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r>
              <a:rPr lang="en-US" sz="2700" dirty="0">
                <a:latin typeface="+mj-lt"/>
              </a:rPr>
              <a:t>_____________________________;  dead language, not subject to change, root language</a:t>
            </a:r>
          </a:p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937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altLang="en-US"/>
              <a:t>Common Names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80304" y="1600200"/>
            <a:ext cx="10109871" cy="44958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______________________ are general names given to organisms that ______________, vary with location, are not standardized and ____________________________________</a:t>
            </a:r>
          </a:p>
          <a:p>
            <a:r>
              <a:rPr lang="en-US" altLang="en-US" sz="2800" dirty="0"/>
              <a:t>Ex. Clown fish, horsefly, sea cucumber, lady bug etc.</a:t>
            </a:r>
          </a:p>
        </p:txBody>
      </p:sp>
      <p:pic>
        <p:nvPicPr>
          <p:cNvPr id="19460" name="Picture 2" descr="\\H0316SFS04\Home$\Staff\lblake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957" y="4306889"/>
            <a:ext cx="2430463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3" descr="\\H0316SFS04\Home$\Staff\lblake\Desktop\clownfi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3" y="3848100"/>
            <a:ext cx="2286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4" descr="\\H0316SFS04\Home$\Staff\lblake\Desktop\miraculous-ladybug-ani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" r="154"/>
          <a:stretch>
            <a:fillRect/>
          </a:stretch>
        </p:blipFill>
        <p:spPr bwMode="auto">
          <a:xfrm>
            <a:off x="7408978" y="4306889"/>
            <a:ext cx="2514600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5" descr="\\H0316SFS04\Home$\Staff\lblake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894" y="3775868"/>
            <a:ext cx="1203325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01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485</Words>
  <Application>Microsoft Office PowerPoint</Application>
  <PresentationFormat>Widescreen</PresentationFormat>
  <Paragraphs>131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Wingdings</vt:lpstr>
      <vt:lpstr>Wingdings 2</vt:lpstr>
      <vt:lpstr>Office Theme</vt:lpstr>
      <vt:lpstr>Classification</vt:lpstr>
      <vt:lpstr>Biological Classification</vt:lpstr>
      <vt:lpstr>PowerPoint Presentation</vt:lpstr>
      <vt:lpstr>Early Classification</vt:lpstr>
      <vt:lpstr>Carolus Linnaeus</vt:lpstr>
      <vt:lpstr>Hierarchy of Classification Taxa</vt:lpstr>
      <vt:lpstr>6 Kingdoms (Modern)</vt:lpstr>
      <vt:lpstr>System of Classification</vt:lpstr>
      <vt:lpstr>Common Names</vt:lpstr>
      <vt:lpstr>Scientific Names</vt:lpstr>
      <vt:lpstr>Example of Classification</vt:lpstr>
      <vt:lpstr>Human (???) Classification</vt:lpstr>
      <vt:lpstr>PowerPoint Presentation</vt:lpstr>
      <vt:lpstr>Kingdom Archaebacteria</vt:lpstr>
      <vt:lpstr>Eubacteria</vt:lpstr>
      <vt:lpstr>Kingdom Protista</vt:lpstr>
      <vt:lpstr>Kingdom Fungi</vt:lpstr>
      <vt:lpstr>Kingdom Plantae</vt:lpstr>
      <vt:lpstr>Kingdom Animalia</vt:lpstr>
      <vt:lpstr>Identification of Organisms</vt:lpstr>
      <vt:lpstr>Cladogram</vt:lpstr>
      <vt:lpstr>Fan Diagram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</dc:title>
  <dc:creator>lblake</dc:creator>
  <cp:lastModifiedBy>cthomason@wcpschools.wcpss.local</cp:lastModifiedBy>
  <cp:revision>10</cp:revision>
  <cp:lastPrinted>2019-12-09T17:17:29Z</cp:lastPrinted>
  <dcterms:created xsi:type="dcterms:W3CDTF">2019-04-09T12:20:13Z</dcterms:created>
  <dcterms:modified xsi:type="dcterms:W3CDTF">2019-12-09T18:01:43Z</dcterms:modified>
</cp:coreProperties>
</file>