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Cabin" panose="020B0604020202020204" charset="0"/>
      <p:regular r:id="rId12"/>
      <p:bold r:id="rId13"/>
      <p:italic r:id="rId14"/>
      <p:boldItalic r:id="rId15"/>
    </p:embeddedFont>
    <p:embeddedFont>
      <p:font typeface="Verdana" panose="020B060403050404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4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27432" marR="0" lvl="0" indent="-203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2600" b="0" i="0" u="none" strike="noStrike" cap="non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4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body" idx="1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4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4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4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400"/>
              <a:buFont typeface="Cabin"/>
              <a:buNone/>
              <a:defRPr sz="4000" b="1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2000" b="0" i="0" u="none" strike="noStrike" cap="non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None/>
              <a:defRPr sz="18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400"/>
              <a:buFont typeface="Cabin"/>
              <a:buNone/>
              <a:defRPr sz="4500" b="1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1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1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052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052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4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400"/>
              <a:buFont typeface="Cabin"/>
              <a:buNone/>
              <a:defRPr sz="2200" b="1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400"/>
              <a:buFont typeface="Cabin"/>
              <a:buNone/>
              <a:defRPr sz="2100" b="1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10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55500" dist="18500" dir="5400000" algn="tl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Google Shape;80;p10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65760" marR="0" lvl="0" indent="-1015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40080" marR="0" lvl="1" indent="-24638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6967" marR="0" lvl="2" indent="-23926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7280" marR="0" lvl="3" indent="-182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8448" marR="0" lvl="4" indent="-19354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1879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19507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19303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1874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rgbClr val="EAD8B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2" name="Google Shape;82;p10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1400" b="0" i="0" u="none" strike="noStrike" cap="none">
                <a:solidFill>
                  <a:srgbClr val="77777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Char char="◦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2921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Char char="⚫"/>
              <a:defRPr sz="1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8575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8575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90000" sy="90000" flip="xy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9F3">
              <a:alpha val="32941"/>
            </a:srgbClr>
          </a:solidFill>
          <a:ln w="9525" cap="rnd" cmpd="sng">
            <a:solidFill>
              <a:srgbClr val="D1C1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0" cap="rnd" cmpd="sng">
            <a:solidFill>
              <a:srgbClr val="FFF5DB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5400000" algn="tl" rotWithShape="0">
              <a:srgbClr val="ADA48C">
                <a:alpha val="8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" name="Google Shape;8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5B39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" dist="15000" dir="4500000" algn="tl" rotWithShape="0">
              <a:srgbClr val="564E4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400"/>
              <a:buFont typeface="Cabin"/>
              <a:buNone/>
              <a:defRPr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Cell Specialization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1" name="Google Shape;101;p13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7432" marR="0" lvl="0" indent="-2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600" b="0" i="0" u="none" strike="noStrike" cap="none">
              <a:solidFill>
                <a:srgbClr val="341108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Differences Among Cells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All living things are composed of cells</a:t>
            </a:r>
            <a:endParaRPr/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Differences arise from the way the cells are specialized and the ways in which cells associate with each other</a:t>
            </a:r>
            <a:endParaRPr/>
          </a:p>
          <a:p>
            <a:pPr marL="365760" marR="0" lvl="0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Unicellular Organisms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Made up of a single cell</a:t>
            </a:r>
            <a:endParaRPr/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Don’t have to worry about communication</a:t>
            </a: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Multicellular Organisms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9" name="Google Shape;119;p16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Made up of many cells</a:t>
            </a:r>
            <a:endParaRPr/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Depend on cell specialization</a:t>
            </a:r>
            <a:endParaRPr/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Depend on cell communication</a:t>
            </a:r>
            <a:endParaRPr/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Depend on cell cooperation</a:t>
            </a:r>
            <a:endParaRPr/>
          </a:p>
          <a:p>
            <a:pPr marL="365760" marR="0" lvl="0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Cell Specialization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Cells throughout an organism can develop in different ways to perform different tasks</a:t>
            </a:r>
            <a:endParaRPr/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There are approximately 250 types of specialized cells in human body</a:t>
            </a:r>
            <a:endParaRPr sz="32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Red Blood Cells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Specialized for carrying O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to the tissues </a:t>
            </a:r>
            <a:endParaRPr/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Loaded with hemoglobin, an O</a:t>
            </a:r>
            <a:r>
              <a:rPr lang="en-US" sz="2800" b="0" i="0" u="none" strike="noStrike" cap="none" baseline="-25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carrying protein </a:t>
            </a:r>
            <a:endParaRPr/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Have lost their nuclei and mitochondria, because they don’t need them</a:t>
            </a:r>
            <a:endParaRPr sz="2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760" marR="0" lvl="0" indent="-14731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32" name="Google Shape;132;p18" descr="http://www.fazaclo.com/Images/red_white_blood_cell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3000" y="1676400"/>
            <a:ext cx="4060931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Nerve Cells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8" name="Google Shape;138;p19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Specialized for transmitting electrical impulses </a:t>
            </a:r>
            <a:endParaRPr/>
          </a:p>
          <a:p>
            <a:pPr marL="365760" marR="0" lvl="0" indent="-2895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Have long axons- may be a meter or more in length </a:t>
            </a:r>
            <a:endParaRPr/>
          </a:p>
          <a:p>
            <a:pPr marL="365760" marR="0" lvl="0" indent="-2895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Have specialized Na and K channels for generating electricity </a:t>
            </a:r>
            <a:endParaRPr/>
          </a:p>
          <a:p>
            <a:pPr marL="365760" marR="0" lvl="0" indent="-2895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Only a single nucleus in the cell body </a:t>
            </a:r>
            <a:endParaRPr sz="2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39" name="Google Shape;139;p19" descr="http://www.biology.iastate.edu/Courses/201L/CellTypes/neurons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81600" y="1447800"/>
            <a:ext cx="3657598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Muscle Cells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5" name="Google Shape;145;p20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Specialized for producing force by contraction </a:t>
            </a:r>
            <a:endParaRPr/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Very long cells</a:t>
            </a:r>
            <a:endParaRPr/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Often attached to 2 bones </a:t>
            </a:r>
            <a:endParaRPr/>
          </a:p>
          <a:p>
            <a:pPr marL="365760" marR="0" lvl="0" indent="-2895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Formed by fusion of many smaller cells; contain many nuclei </a:t>
            </a:r>
            <a:endParaRPr sz="2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46" name="Google Shape;146;p20" descr="http://kentsimmons.uwinnipeg.ca/cm1504/15lab42006/SkeletaMuscle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1524000"/>
            <a:ext cx="3438313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Font typeface="Cabin"/>
              <a:buNone/>
            </a:pPr>
            <a:r>
              <a:rPr lang="en-US" sz="4300" b="0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rPr>
              <a:t>Cell Structure &amp; Function</a:t>
            </a:r>
            <a:endParaRPr sz="4300" b="0" i="0" u="none" strike="noStrike" cap="none">
              <a:solidFill>
                <a:srgbClr val="5622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2" name="Google Shape;152;p21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Form follows function</a:t>
            </a:r>
            <a:endParaRPr/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</a:pPr>
            <a:r>
              <a:rPr lang="en-US"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The shape of a cell is directly related to the task that it performs</a:t>
            </a:r>
            <a:endParaRPr sz="28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203</Words>
  <Application>Microsoft Office PowerPoint</Application>
  <PresentationFormat>On-screen Show (4:3)</PresentationFormat>
  <Paragraphs>32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Cabin</vt:lpstr>
      <vt:lpstr>Noto Sans Symbols</vt:lpstr>
      <vt:lpstr>Arial</vt:lpstr>
      <vt:lpstr>Verdana</vt:lpstr>
      <vt:lpstr>Solstice</vt:lpstr>
      <vt:lpstr>Cell Specialization</vt:lpstr>
      <vt:lpstr>Differences Among Cells</vt:lpstr>
      <vt:lpstr>Unicellular Organisms</vt:lpstr>
      <vt:lpstr>Multicellular Organisms</vt:lpstr>
      <vt:lpstr>Cell Specialization</vt:lpstr>
      <vt:lpstr>Red Blood Cells</vt:lpstr>
      <vt:lpstr>Nerve Cells</vt:lpstr>
      <vt:lpstr>Muscle Cells</vt:lpstr>
      <vt:lpstr>Cell Structure &amp; Function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Specialization</dc:title>
  <dc:creator>Carolynn Thomason</dc:creator>
  <cp:lastModifiedBy>cthomason@wcpschools.wcpss.local</cp:lastModifiedBy>
  <cp:revision>1</cp:revision>
  <dcterms:modified xsi:type="dcterms:W3CDTF">2019-09-12T15:06:10Z</dcterms:modified>
</cp:coreProperties>
</file>