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Schoolbook" panose="02040604050505020304" pitchFamily="18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37:notes"/>
          <p:cNvSpPr txBox="1"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Eukaryotic organelles fall into 4 functional groups.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None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None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ACEB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4E0D5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4E0D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BF0EB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ACEB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BF0EB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BACEB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ACEB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ACEB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4E0D5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4E0D5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BF0EB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2" name="Google Shape;62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ACEB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EBF0EB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BACEB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ACEB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3" name="Google Shape;73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ACEB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ACEB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9050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85419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93039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1879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8287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90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18542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2895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66700" algn="l" rtl="0">
              <a:spcBef>
                <a:spcPts val="200"/>
              </a:spcBef>
              <a:spcAft>
                <a:spcPts val="0"/>
              </a:spcAft>
              <a:buClr>
                <a:srgbClr val="648F67"/>
              </a:buClr>
              <a:buSzPts val="6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62889" algn="l" rtl="0">
              <a:spcBef>
                <a:spcPts val="180"/>
              </a:spcBef>
              <a:spcAft>
                <a:spcPts val="0"/>
              </a:spcAft>
              <a:buClr>
                <a:srgbClr val="BACEBC"/>
              </a:buClr>
              <a:buSzPts val="540"/>
              <a:buFont typeface="Noto Sans Symbols"/>
              <a:buChar char="•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67461" algn="l" rtl="0">
              <a:spcBef>
                <a:spcPts val="180"/>
              </a:spcBef>
              <a:spcAft>
                <a:spcPts val="0"/>
              </a:spcAft>
              <a:buClr>
                <a:srgbClr val="D4E2D4"/>
              </a:buClr>
              <a:buSzPts val="612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ACE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BACEB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648F67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BACEBC"/>
              </a:buClr>
              <a:buSzPts val="108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D4E2D4"/>
              </a:buClr>
              <a:buSzPts val="1088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BACEBC"/>
              </a:buClr>
              <a:buSzPts val="84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648F6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BACE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ACEB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Cell organelles</a:t>
            </a:r>
            <a:endParaRPr sz="3000" b="1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 b="5000"/>
          <a:stretch/>
        </p:blipFill>
        <p:spPr>
          <a:xfrm>
            <a:off x="1311275" y="457200"/>
            <a:ext cx="5759450" cy="57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/>
        </p:nvSpPr>
        <p:spPr>
          <a:xfrm>
            <a:off x="1219200" y="8382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Chromatin</a:t>
            </a:r>
            <a:endParaRPr/>
          </a:p>
        </p:txBody>
      </p:sp>
      <p:cxnSp>
        <p:nvCxnSpPr>
          <p:cNvPr id="264" name="Google Shape;264;p22"/>
          <p:cNvCxnSpPr/>
          <p:nvPr/>
        </p:nvCxnSpPr>
        <p:spPr>
          <a:xfrm>
            <a:off x="2438400" y="10668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22"/>
          <p:cNvSpPr txBox="1"/>
          <p:nvPr/>
        </p:nvSpPr>
        <p:spPr>
          <a:xfrm>
            <a:off x="609600" y="13716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Nucleolus</a:t>
            </a:r>
            <a:endParaRPr/>
          </a:p>
        </p:txBody>
      </p:sp>
      <p:cxnSp>
        <p:nvCxnSpPr>
          <p:cNvPr id="266" name="Google Shape;266;p22"/>
          <p:cNvCxnSpPr/>
          <p:nvPr/>
        </p:nvCxnSpPr>
        <p:spPr>
          <a:xfrm>
            <a:off x="1905000" y="1600200"/>
            <a:ext cx="1524000" cy="68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" name="Google Shape;267;p22"/>
          <p:cNvSpPr txBox="1"/>
          <p:nvPr/>
        </p:nvSpPr>
        <p:spPr>
          <a:xfrm>
            <a:off x="381000" y="19050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Pore</a:t>
            </a:r>
            <a:endParaRPr/>
          </a:p>
        </p:txBody>
      </p:sp>
      <p:cxnSp>
        <p:nvCxnSpPr>
          <p:cNvPr id="268" name="Google Shape;268;p22"/>
          <p:cNvCxnSpPr/>
          <p:nvPr/>
        </p:nvCxnSpPr>
        <p:spPr>
          <a:xfrm>
            <a:off x="990600" y="2057400"/>
            <a:ext cx="9144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22"/>
          <p:cNvSpPr txBox="1"/>
          <p:nvPr/>
        </p:nvSpPr>
        <p:spPr>
          <a:xfrm>
            <a:off x="5410200" y="457200"/>
            <a:ext cx="114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NUCLEUS</a:t>
            </a:r>
            <a:endParaRPr/>
          </a:p>
        </p:txBody>
      </p:sp>
      <p:cxnSp>
        <p:nvCxnSpPr>
          <p:cNvPr id="270" name="Google Shape;270;p22"/>
          <p:cNvCxnSpPr/>
          <p:nvPr/>
        </p:nvCxnSpPr>
        <p:spPr>
          <a:xfrm rot="10800000" flipH="1">
            <a:off x="4876800" y="609600"/>
            <a:ext cx="53340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22"/>
          <p:cNvSpPr txBox="1"/>
          <p:nvPr/>
        </p:nvSpPr>
        <p:spPr>
          <a:xfrm>
            <a:off x="6400800" y="990600"/>
            <a:ext cx="1752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membranes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nuclear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envelope</a:t>
            </a:r>
            <a:endParaRPr/>
          </a:p>
        </p:txBody>
      </p:sp>
      <p:cxnSp>
        <p:nvCxnSpPr>
          <p:cNvPr id="272" name="Google Shape;272;p22"/>
          <p:cNvCxnSpPr/>
          <p:nvPr/>
        </p:nvCxnSpPr>
        <p:spPr>
          <a:xfrm rot="10800000" flipH="1">
            <a:off x="4953000" y="1524000"/>
            <a:ext cx="144780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p22"/>
          <p:cNvSpPr txBox="1"/>
          <p:nvPr/>
        </p:nvSpPr>
        <p:spPr>
          <a:xfrm>
            <a:off x="6781800" y="5105400"/>
            <a:ext cx="15240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RETICULUM</a:t>
            </a:r>
            <a:endParaRPr/>
          </a:p>
        </p:txBody>
      </p:sp>
      <p:cxnSp>
        <p:nvCxnSpPr>
          <p:cNvPr id="274" name="Google Shape;274;p22"/>
          <p:cNvCxnSpPr/>
          <p:nvPr/>
        </p:nvCxnSpPr>
        <p:spPr>
          <a:xfrm>
            <a:off x="5791200" y="48006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22"/>
          <p:cNvSpPr txBox="1"/>
          <p:nvPr/>
        </p:nvSpPr>
        <p:spPr>
          <a:xfrm>
            <a:off x="5791200" y="59436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Ribosomes</a:t>
            </a:r>
            <a:endParaRPr/>
          </a:p>
        </p:txBody>
      </p:sp>
      <p:cxnSp>
        <p:nvCxnSpPr>
          <p:cNvPr id="276" name="Google Shape;276;p22"/>
          <p:cNvCxnSpPr/>
          <p:nvPr/>
        </p:nvCxnSpPr>
        <p:spPr>
          <a:xfrm>
            <a:off x="5638800" y="5105400"/>
            <a:ext cx="381000" cy="838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22"/>
          <p:cNvCxnSpPr/>
          <p:nvPr/>
        </p:nvCxnSpPr>
        <p:spPr>
          <a:xfrm>
            <a:off x="5410200" y="5562600"/>
            <a:ext cx="6096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22"/>
          <p:cNvCxnSpPr/>
          <p:nvPr/>
        </p:nvCxnSpPr>
        <p:spPr>
          <a:xfrm rot="10800000" flipH="1">
            <a:off x="5029200" y="1524000"/>
            <a:ext cx="1371600" cy="106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Endoplasmic reticulum (ER)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4" name="Google Shape;28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Folded membranes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Rough ER – has ribosomes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Smooth ER – no ribosomes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Transport of RNA and proteins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Rough ER</a:t>
            </a:r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Arranged into flattened sacs</a:t>
            </a:r>
            <a:endParaRPr/>
          </a:p>
          <a:p>
            <a:pPr marL="274320" marR="0" lvl="0" indent="-2743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Ribosomes on surface give it a rough appearance and produce proteins</a:t>
            </a:r>
            <a:endParaRPr/>
          </a:p>
          <a:p>
            <a:pPr marL="274320" marR="0" lvl="0" indent="-2743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Manufactures membranes</a:t>
            </a:r>
            <a:endParaRPr/>
          </a:p>
          <a:p>
            <a:pPr marL="274320" marR="0" lvl="0" indent="-2743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Cells that specialize in secreting proteins have lots of rough 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Ribosomes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Structures that manufacture proteins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Found on Rough ER and floating in cytoplasm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6"/>
          <p:cNvGrpSpPr/>
          <p:nvPr/>
        </p:nvGrpSpPr>
        <p:grpSpPr>
          <a:xfrm>
            <a:off x="533400" y="609600"/>
            <a:ext cx="8077200" cy="5810250"/>
            <a:chOff x="960" y="1728"/>
            <a:chExt cx="3696" cy="2316"/>
          </a:xfrm>
        </p:grpSpPr>
        <p:pic>
          <p:nvPicPr>
            <p:cNvPr id="302" name="Google Shape;302;p26"/>
            <p:cNvPicPr preferRelativeResize="0"/>
            <p:nvPr/>
          </p:nvPicPr>
          <p:blipFill rotWithShape="1">
            <a:blip r:embed="rId3">
              <a:alphaModFix/>
            </a:blip>
            <a:srcRect b="4662"/>
            <a:stretch/>
          </p:blipFill>
          <p:spPr>
            <a:xfrm>
              <a:off x="1379" y="1776"/>
              <a:ext cx="3002" cy="22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6"/>
            <p:cNvSpPr/>
            <p:nvPr/>
          </p:nvSpPr>
          <p:spPr>
            <a:xfrm>
              <a:off x="1536" y="3456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1536" y="3457"/>
              <a:ext cx="192" cy="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352" y="3504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2352" y="3504"/>
              <a:ext cx="192" cy="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80" y="2832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2880" y="2832"/>
              <a:ext cx="192" cy="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80" y="1728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0" name="Google Shape;310;p26"/>
            <p:cNvSpPr txBox="1"/>
            <p:nvPr/>
          </p:nvSpPr>
          <p:spPr>
            <a:xfrm>
              <a:off x="2880" y="1728"/>
              <a:ext cx="192" cy="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11" name="Google Shape;311;p26"/>
            <p:cNvSpPr txBox="1"/>
            <p:nvPr/>
          </p:nvSpPr>
          <p:spPr>
            <a:xfrm>
              <a:off x="1584" y="1728"/>
              <a:ext cx="1104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Transport vesicle</a:t>
              </a:r>
              <a:b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buds off</a:t>
              </a:r>
              <a:endParaRPr/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960" y="2304"/>
              <a:ext cx="720" cy="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Ribosome</a:t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2208" y="2784"/>
              <a:ext cx="480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Sugar</a:t>
              </a:r>
              <a:b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chain</a:t>
              </a:r>
              <a:endParaRPr/>
            </a:p>
          </p:txBody>
        </p:sp>
        <p:sp>
          <p:nvSpPr>
            <p:cNvPr id="314" name="Google Shape;314;p26"/>
            <p:cNvSpPr txBox="1"/>
            <p:nvPr/>
          </p:nvSpPr>
          <p:spPr>
            <a:xfrm>
              <a:off x="2544" y="3360"/>
              <a:ext cx="815" cy="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Glycoprotein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552" y="2496"/>
              <a:ext cx="1104" cy="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Secretory</a:t>
              </a:r>
              <a:b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(glyco-) protein</a:t>
              </a:r>
              <a:b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inside transport</a:t>
              </a:r>
              <a:b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vesicle</a:t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3744" y="3504"/>
              <a:ext cx="816" cy="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ROUGH ER</a:t>
              </a:r>
              <a:endParaRPr/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1393" y="3791"/>
              <a:ext cx="815" cy="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Polypeptide</a:t>
              </a:r>
              <a:endParaRPr/>
            </a:p>
          </p:txBody>
        </p:sp>
        <p:cxnSp>
          <p:nvCxnSpPr>
            <p:cNvPr id="318" name="Google Shape;318;p26"/>
            <p:cNvCxnSpPr/>
            <p:nvPr/>
          </p:nvCxnSpPr>
          <p:spPr>
            <a:xfrm>
              <a:off x="2160" y="1968"/>
              <a:ext cx="384" cy="384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26"/>
            <p:cNvCxnSpPr/>
            <p:nvPr/>
          </p:nvCxnSpPr>
          <p:spPr>
            <a:xfrm>
              <a:off x="1296" y="2496"/>
              <a:ext cx="384" cy="432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26"/>
            <p:cNvCxnSpPr/>
            <p:nvPr/>
          </p:nvCxnSpPr>
          <p:spPr>
            <a:xfrm>
              <a:off x="2592" y="2976"/>
              <a:ext cx="144" cy="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p26"/>
            <p:cNvCxnSpPr/>
            <p:nvPr/>
          </p:nvCxnSpPr>
          <p:spPr>
            <a:xfrm>
              <a:off x="3360" y="3600"/>
              <a:ext cx="384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Smooth ER</a:t>
            </a:r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series of interconnected tubules 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 ribosomes on surface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Synthesizes Lipids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some cells, it regulates carbohydrate metabolism and breaks down toxins and drugs</a:t>
            </a:r>
            <a:endParaRPr/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8"/>
          <p:cNvPicPr preferRelativeResize="0"/>
          <p:nvPr/>
        </p:nvPicPr>
        <p:blipFill rotWithShape="1">
          <a:blip r:embed="rId3">
            <a:alphaModFix/>
          </a:blip>
          <a:srcRect b="19038"/>
          <a:stretch/>
        </p:blipFill>
        <p:spPr>
          <a:xfrm>
            <a:off x="1781175" y="76200"/>
            <a:ext cx="5580063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2057400" y="533400"/>
            <a:ext cx="1371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SMOOTH ER</a:t>
            </a:r>
            <a:endParaRPr/>
          </a:p>
        </p:txBody>
      </p:sp>
      <p:cxnSp>
        <p:nvCxnSpPr>
          <p:cNvPr id="335" name="Google Shape;335;p28"/>
          <p:cNvCxnSpPr/>
          <p:nvPr/>
        </p:nvCxnSpPr>
        <p:spPr>
          <a:xfrm>
            <a:off x="2971800" y="838200"/>
            <a:ext cx="381000" cy="3048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8"/>
          <p:cNvSpPr txBox="1"/>
          <p:nvPr/>
        </p:nvSpPr>
        <p:spPr>
          <a:xfrm>
            <a:off x="2057400" y="1143000"/>
            <a:ext cx="990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endParaRPr/>
          </a:p>
        </p:txBody>
      </p:sp>
      <p:cxnSp>
        <p:nvCxnSpPr>
          <p:cNvPr id="337" name="Google Shape;337;p28"/>
          <p:cNvCxnSpPr/>
          <p:nvPr/>
        </p:nvCxnSpPr>
        <p:spPr>
          <a:xfrm>
            <a:off x="2514600" y="1524000"/>
            <a:ext cx="1143000" cy="914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28"/>
          <p:cNvSpPr txBox="1"/>
          <p:nvPr/>
        </p:nvSpPr>
        <p:spPr>
          <a:xfrm>
            <a:off x="5181600" y="1676400"/>
            <a:ext cx="106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Nuclear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envelope</a:t>
            </a:r>
            <a:endParaRPr/>
          </a:p>
        </p:txBody>
      </p:sp>
      <p:cxnSp>
        <p:nvCxnSpPr>
          <p:cNvPr id="339" name="Google Shape;339;p28"/>
          <p:cNvCxnSpPr/>
          <p:nvPr/>
        </p:nvCxnSpPr>
        <p:spPr>
          <a:xfrm>
            <a:off x="6096000" y="2057400"/>
            <a:ext cx="228600" cy="2286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28"/>
          <p:cNvSpPr txBox="1"/>
          <p:nvPr/>
        </p:nvSpPr>
        <p:spPr>
          <a:xfrm>
            <a:off x="5791200" y="3657600"/>
            <a:ext cx="114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Ribosomes</a:t>
            </a:r>
            <a:endParaRPr/>
          </a:p>
        </p:txBody>
      </p:sp>
      <p:cxnSp>
        <p:nvCxnSpPr>
          <p:cNvPr id="341" name="Google Shape;341;p28"/>
          <p:cNvCxnSpPr/>
          <p:nvPr/>
        </p:nvCxnSpPr>
        <p:spPr>
          <a:xfrm>
            <a:off x="5257800" y="3200400"/>
            <a:ext cx="533400" cy="6096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28"/>
          <p:cNvSpPr txBox="1"/>
          <p:nvPr/>
        </p:nvSpPr>
        <p:spPr>
          <a:xfrm>
            <a:off x="2514600" y="4114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SMOOTH ER</a:t>
            </a:r>
            <a:endParaRPr/>
          </a:p>
        </p:txBody>
      </p:sp>
      <p:cxnSp>
        <p:nvCxnSpPr>
          <p:cNvPr id="343" name="Google Shape;343;p28"/>
          <p:cNvCxnSpPr/>
          <p:nvPr/>
        </p:nvCxnSpPr>
        <p:spPr>
          <a:xfrm>
            <a:off x="3200400" y="4419600"/>
            <a:ext cx="0" cy="91440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28"/>
          <p:cNvCxnSpPr/>
          <p:nvPr/>
        </p:nvCxnSpPr>
        <p:spPr>
          <a:xfrm>
            <a:off x="3200400" y="4419600"/>
            <a:ext cx="0" cy="914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28"/>
          <p:cNvCxnSpPr/>
          <p:nvPr/>
        </p:nvCxnSpPr>
        <p:spPr>
          <a:xfrm>
            <a:off x="5181600" y="3581400"/>
            <a:ext cx="609600" cy="2286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28"/>
          <p:cNvSpPr txBox="1"/>
          <p:nvPr/>
        </p:nvSpPr>
        <p:spPr>
          <a:xfrm>
            <a:off x="5410200" y="411480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 ER</a:t>
            </a:r>
            <a:endParaRPr/>
          </a:p>
        </p:txBody>
      </p:sp>
      <p:cxnSp>
        <p:nvCxnSpPr>
          <p:cNvPr id="347" name="Google Shape;347;p28"/>
          <p:cNvCxnSpPr/>
          <p:nvPr/>
        </p:nvCxnSpPr>
        <p:spPr>
          <a:xfrm>
            <a:off x="6019800" y="4419600"/>
            <a:ext cx="0" cy="76200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28"/>
          <p:cNvCxnSpPr/>
          <p:nvPr/>
        </p:nvCxnSpPr>
        <p:spPr>
          <a:xfrm>
            <a:off x="6019800" y="4419600"/>
            <a:ext cx="0" cy="7620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Golgi bodies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4" name="Google Shape;35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Flattened membrane sacs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 synthesis, packaging, and distribution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Put finishing touches on proteins and lipids that arrive from ER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Package finished material for shipment to final destinations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Material arrives and leaves in vesicles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l="6250" b="11022"/>
          <a:stretch/>
        </p:blipFill>
        <p:spPr>
          <a:xfrm>
            <a:off x="304800" y="1295400"/>
            <a:ext cx="8534400" cy="488156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/>
        </p:nvSpPr>
        <p:spPr>
          <a:xfrm>
            <a:off x="2895600" y="2514600"/>
            <a:ext cx="106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apparatus</a:t>
            </a:r>
            <a:endParaRPr/>
          </a:p>
        </p:txBody>
      </p:sp>
      <p:cxnSp>
        <p:nvCxnSpPr>
          <p:cNvPr id="361" name="Google Shape;361;p30"/>
          <p:cNvCxnSpPr/>
          <p:nvPr/>
        </p:nvCxnSpPr>
        <p:spPr>
          <a:xfrm>
            <a:off x="2590800" y="2438400"/>
            <a:ext cx="304800" cy="3048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30"/>
          <p:cNvCxnSpPr/>
          <p:nvPr/>
        </p:nvCxnSpPr>
        <p:spPr>
          <a:xfrm rot="10800000">
            <a:off x="2514600" y="3810000"/>
            <a:ext cx="0" cy="533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30"/>
          <p:cNvSpPr txBox="1"/>
          <p:nvPr/>
        </p:nvSpPr>
        <p:spPr>
          <a:xfrm>
            <a:off x="1905000" y="3276600"/>
            <a:ext cx="19812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“Receiving” side of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 apparatus</a:t>
            </a:r>
            <a:endParaRPr/>
          </a:p>
        </p:txBody>
      </p:sp>
      <p:sp>
        <p:nvSpPr>
          <p:cNvPr id="364" name="Google Shape;364;p30"/>
          <p:cNvSpPr txBox="1"/>
          <p:nvPr/>
        </p:nvSpPr>
        <p:spPr>
          <a:xfrm>
            <a:off x="3581400" y="3886200"/>
            <a:ext cx="11430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vesicle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ER</a:t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3581400" y="4724400"/>
            <a:ext cx="914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vesicle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forming</a:t>
            </a:r>
            <a:endParaRPr/>
          </a:p>
        </p:txBody>
      </p:sp>
      <p:cxnSp>
        <p:nvCxnSpPr>
          <p:cNvPr id="366" name="Google Shape;366;p30"/>
          <p:cNvCxnSpPr/>
          <p:nvPr/>
        </p:nvCxnSpPr>
        <p:spPr>
          <a:xfrm rot="10800000" flipH="1">
            <a:off x="3429000" y="4114800"/>
            <a:ext cx="228600" cy="2286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30"/>
          <p:cNvCxnSpPr/>
          <p:nvPr/>
        </p:nvCxnSpPr>
        <p:spPr>
          <a:xfrm rot="10800000" flipH="1">
            <a:off x="3276600" y="4876800"/>
            <a:ext cx="304800" cy="152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" name="Google Shape;368;p30"/>
          <p:cNvCxnSpPr/>
          <p:nvPr/>
        </p:nvCxnSpPr>
        <p:spPr>
          <a:xfrm>
            <a:off x="3276600" y="5867400"/>
            <a:ext cx="457200" cy="762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p30"/>
          <p:cNvSpPr txBox="1"/>
          <p:nvPr/>
        </p:nvSpPr>
        <p:spPr>
          <a:xfrm>
            <a:off x="3733800" y="5867400"/>
            <a:ext cx="1752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vesicle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the Golgi</a:t>
            </a:r>
            <a:endParaRPr/>
          </a:p>
        </p:txBody>
      </p:sp>
      <p:cxnSp>
        <p:nvCxnSpPr>
          <p:cNvPr id="370" name="Google Shape;370;p30"/>
          <p:cNvCxnSpPr/>
          <p:nvPr/>
        </p:nvCxnSpPr>
        <p:spPr>
          <a:xfrm rot="10800000" flipH="1">
            <a:off x="5181600" y="4343400"/>
            <a:ext cx="381000" cy="15287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1" name="Google Shape;371;p30"/>
          <p:cNvCxnSpPr/>
          <p:nvPr/>
        </p:nvCxnSpPr>
        <p:spPr>
          <a:xfrm rot="10800000" flipH="1">
            <a:off x="5181600" y="4343400"/>
            <a:ext cx="381000" cy="152876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2" name="Google Shape;372;p30"/>
          <p:cNvSpPr txBox="1"/>
          <p:nvPr/>
        </p:nvSpPr>
        <p:spPr>
          <a:xfrm>
            <a:off x="6324600" y="1981200"/>
            <a:ext cx="1752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 apparatus</a:t>
            </a:r>
            <a:endParaRPr/>
          </a:p>
        </p:txBody>
      </p:sp>
      <p:cxnSp>
        <p:nvCxnSpPr>
          <p:cNvPr id="373" name="Google Shape;373;p30"/>
          <p:cNvCxnSpPr/>
          <p:nvPr/>
        </p:nvCxnSpPr>
        <p:spPr>
          <a:xfrm rot="10800000" flipH="1">
            <a:off x="6858000" y="2286000"/>
            <a:ext cx="381000" cy="914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4" name="Google Shape;374;p30"/>
          <p:cNvCxnSpPr/>
          <p:nvPr/>
        </p:nvCxnSpPr>
        <p:spPr>
          <a:xfrm rot="10800000" flipH="1">
            <a:off x="6858000" y="2286000"/>
            <a:ext cx="381000" cy="914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30"/>
          <p:cNvSpPr txBox="1"/>
          <p:nvPr/>
        </p:nvSpPr>
        <p:spPr>
          <a:xfrm>
            <a:off x="228600" y="5746750"/>
            <a:ext cx="137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“Shipping”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side of Golgi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apparatus</a:t>
            </a:r>
            <a:endParaRPr/>
          </a:p>
        </p:txBody>
      </p:sp>
      <p:cxnSp>
        <p:nvCxnSpPr>
          <p:cNvPr id="376" name="Google Shape;376;p30"/>
          <p:cNvCxnSpPr/>
          <p:nvPr/>
        </p:nvCxnSpPr>
        <p:spPr>
          <a:xfrm rot="10800000" flipH="1">
            <a:off x="838200" y="4876800"/>
            <a:ext cx="990600" cy="8382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Vacuoles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2" name="Google Shape;38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Spherical storage sac for food and water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 b="3680"/>
          <a:stretch/>
        </p:blipFill>
        <p:spPr>
          <a:xfrm>
            <a:off x="304800" y="685800"/>
            <a:ext cx="7839066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2070100" y="609600"/>
            <a:ext cx="792163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Nucleus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741363" y="2971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50" name="Google Shape;150;p14"/>
          <p:cNvCxnSpPr/>
          <p:nvPr/>
        </p:nvCxnSpPr>
        <p:spPr>
          <a:xfrm rot="10800000">
            <a:off x="2819400" y="762000"/>
            <a:ext cx="533400" cy="533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4"/>
          <p:cNvSpPr txBox="1"/>
          <p:nvPr/>
        </p:nvSpPr>
        <p:spPr>
          <a:xfrm>
            <a:off x="985838" y="2286000"/>
            <a:ext cx="9620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apparatus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96838" y="3276600"/>
            <a:ext cx="687387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</a:t>
            </a:r>
            <a:b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animal</a:t>
            </a:r>
            <a:b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cells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914400" y="3048000"/>
            <a:ext cx="757238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Central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vacuole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914400" y="3657600"/>
            <a:ext cx="1063625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Chloroplast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914400" y="4038600"/>
            <a:ext cx="831850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Cell wall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038225" y="4724400"/>
            <a:ext cx="1289050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Mitochondrion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1277938" y="5257800"/>
            <a:ext cx="1062037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Peroxisome</a:t>
            </a: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1589088" y="5791200"/>
            <a:ext cx="1577975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Plasma membrane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4343400" y="228600"/>
            <a:ext cx="1111250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reticulum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5486400" y="914400"/>
            <a:ext cx="992188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Ribosomes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6248400" y="1676400"/>
            <a:ext cx="1111250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Smooth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reticulum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7766050" y="3276600"/>
            <a:ext cx="1190625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Cytoskeleton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6400800" y="2819400"/>
            <a:ext cx="1111250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Microtubule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6400800" y="3276600"/>
            <a:ext cx="12350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Intermediate</a:t>
            </a:r>
            <a:b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filament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6400800" y="3810000"/>
            <a:ext cx="1277938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Microfilament</a:t>
            </a:r>
            <a:endParaRPr/>
          </a:p>
        </p:txBody>
      </p:sp>
      <p:cxnSp>
        <p:nvCxnSpPr>
          <p:cNvPr id="166" name="Google Shape;166;p14"/>
          <p:cNvCxnSpPr/>
          <p:nvPr/>
        </p:nvCxnSpPr>
        <p:spPr>
          <a:xfrm rot="10800000">
            <a:off x="1905000" y="2438400"/>
            <a:ext cx="685800" cy="3810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14"/>
          <p:cNvCxnSpPr/>
          <p:nvPr/>
        </p:nvCxnSpPr>
        <p:spPr>
          <a:xfrm flipH="1">
            <a:off x="1676400" y="3048000"/>
            <a:ext cx="1447800" cy="152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4"/>
          <p:cNvCxnSpPr/>
          <p:nvPr/>
        </p:nvCxnSpPr>
        <p:spPr>
          <a:xfrm flipH="1">
            <a:off x="1981200" y="3657600"/>
            <a:ext cx="762000" cy="152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4"/>
          <p:cNvCxnSpPr/>
          <p:nvPr/>
        </p:nvCxnSpPr>
        <p:spPr>
          <a:xfrm flipH="1">
            <a:off x="1752600" y="4114800"/>
            <a:ext cx="533400" cy="76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4"/>
          <p:cNvCxnSpPr/>
          <p:nvPr/>
        </p:nvCxnSpPr>
        <p:spPr>
          <a:xfrm flipH="1">
            <a:off x="2286000" y="4267200"/>
            <a:ext cx="1447800" cy="609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14"/>
          <p:cNvCxnSpPr/>
          <p:nvPr/>
        </p:nvCxnSpPr>
        <p:spPr>
          <a:xfrm flipH="1">
            <a:off x="2286000" y="4648200"/>
            <a:ext cx="1219200" cy="6858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14"/>
          <p:cNvCxnSpPr/>
          <p:nvPr/>
        </p:nvCxnSpPr>
        <p:spPr>
          <a:xfrm flipH="1">
            <a:off x="3124200" y="5105400"/>
            <a:ext cx="762000" cy="7620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14"/>
          <p:cNvCxnSpPr/>
          <p:nvPr/>
        </p:nvCxnSpPr>
        <p:spPr>
          <a:xfrm flipH="1">
            <a:off x="4724400" y="914400"/>
            <a:ext cx="76200" cy="914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4"/>
          <p:cNvCxnSpPr/>
          <p:nvPr/>
        </p:nvCxnSpPr>
        <p:spPr>
          <a:xfrm flipH="1">
            <a:off x="4724400" y="1143000"/>
            <a:ext cx="762000" cy="990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14"/>
          <p:cNvCxnSpPr/>
          <p:nvPr/>
        </p:nvCxnSpPr>
        <p:spPr>
          <a:xfrm flipH="1">
            <a:off x="5257800" y="1143000"/>
            <a:ext cx="228600" cy="914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p14"/>
          <p:cNvCxnSpPr/>
          <p:nvPr/>
        </p:nvCxnSpPr>
        <p:spPr>
          <a:xfrm flipH="1">
            <a:off x="5181600" y="1828800"/>
            <a:ext cx="1066800" cy="3810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4"/>
          <p:cNvCxnSpPr/>
          <p:nvPr/>
        </p:nvCxnSpPr>
        <p:spPr>
          <a:xfrm flipH="1">
            <a:off x="5410200" y="2971800"/>
            <a:ext cx="990600" cy="76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14"/>
          <p:cNvCxnSpPr/>
          <p:nvPr/>
        </p:nvCxnSpPr>
        <p:spPr>
          <a:xfrm flipH="1">
            <a:off x="4953000" y="3429000"/>
            <a:ext cx="1447800" cy="152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14"/>
          <p:cNvCxnSpPr/>
          <p:nvPr/>
        </p:nvCxnSpPr>
        <p:spPr>
          <a:xfrm flipH="1">
            <a:off x="5867400" y="3962400"/>
            <a:ext cx="533400" cy="3048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14"/>
          <p:cNvSpPr/>
          <p:nvPr/>
        </p:nvSpPr>
        <p:spPr>
          <a:xfrm flipH="1">
            <a:off x="7543800" y="27432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5410200" y="5257800"/>
            <a:ext cx="259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Plant Cell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lysosomes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8" name="Google Shape;38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Spherical sac containing enzymes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Digestive functions	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Digest food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Destroy bacteria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Recycle damaged organelles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3"/>
          <p:cNvPicPr preferRelativeResize="0"/>
          <p:nvPr/>
        </p:nvPicPr>
        <p:blipFill rotWithShape="1">
          <a:blip r:embed="rId3">
            <a:alphaModFix/>
          </a:blip>
          <a:srcRect b="3245"/>
          <a:stretch/>
        </p:blipFill>
        <p:spPr>
          <a:xfrm>
            <a:off x="1219200" y="174625"/>
            <a:ext cx="6781800" cy="62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3"/>
          <p:cNvSpPr txBox="1"/>
          <p:nvPr/>
        </p:nvSpPr>
        <p:spPr>
          <a:xfrm>
            <a:off x="5181600" y="3048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 ER</a:t>
            </a:r>
            <a:endParaRPr/>
          </a:p>
        </p:txBody>
      </p:sp>
      <p:cxnSp>
        <p:nvCxnSpPr>
          <p:cNvPr id="395" name="Google Shape;395;p33"/>
          <p:cNvCxnSpPr/>
          <p:nvPr/>
        </p:nvCxnSpPr>
        <p:spPr>
          <a:xfrm rot="10800000" flipH="1">
            <a:off x="4876800" y="457200"/>
            <a:ext cx="304800" cy="22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6" name="Google Shape;396;p33"/>
          <p:cNvSpPr txBox="1"/>
          <p:nvPr/>
        </p:nvSpPr>
        <p:spPr>
          <a:xfrm>
            <a:off x="5715000" y="1143000"/>
            <a:ext cx="19050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 vesicle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(containing inactive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hydrolytic enzymes)</a:t>
            </a:r>
            <a:endParaRPr/>
          </a:p>
        </p:txBody>
      </p:sp>
      <p:cxnSp>
        <p:nvCxnSpPr>
          <p:cNvPr id="397" name="Google Shape;397;p33"/>
          <p:cNvCxnSpPr/>
          <p:nvPr/>
        </p:nvCxnSpPr>
        <p:spPr>
          <a:xfrm rot="10800000" flipH="1">
            <a:off x="6324600" y="2362200"/>
            <a:ext cx="3810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8" name="Google Shape;398;p33"/>
          <p:cNvSpPr txBox="1"/>
          <p:nvPr/>
        </p:nvSpPr>
        <p:spPr>
          <a:xfrm>
            <a:off x="6705600" y="2209800"/>
            <a:ext cx="106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apparatus</a:t>
            </a:r>
            <a:endParaRPr/>
          </a:p>
        </p:txBody>
      </p:sp>
      <p:cxnSp>
        <p:nvCxnSpPr>
          <p:cNvPr id="399" name="Google Shape;399;p33"/>
          <p:cNvCxnSpPr/>
          <p:nvPr/>
        </p:nvCxnSpPr>
        <p:spPr>
          <a:xfrm rot="10800000" flipH="1">
            <a:off x="2209800" y="2133600"/>
            <a:ext cx="3810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0" name="Google Shape;400;p33"/>
          <p:cNvSpPr txBox="1"/>
          <p:nvPr/>
        </p:nvSpPr>
        <p:spPr>
          <a:xfrm>
            <a:off x="2590800" y="1981200"/>
            <a:ext cx="1295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Plasma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membrane</a:t>
            </a:r>
            <a:endParaRPr/>
          </a:p>
        </p:txBody>
      </p:sp>
      <p:cxnSp>
        <p:nvCxnSpPr>
          <p:cNvPr id="401" name="Google Shape;401;p33"/>
          <p:cNvCxnSpPr/>
          <p:nvPr/>
        </p:nvCxnSpPr>
        <p:spPr>
          <a:xfrm>
            <a:off x="5334000" y="4191000"/>
            <a:ext cx="685800" cy="7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2" name="Google Shape;402;p33"/>
          <p:cNvSpPr txBox="1"/>
          <p:nvPr/>
        </p:nvSpPr>
        <p:spPr>
          <a:xfrm>
            <a:off x="5486400" y="4267200"/>
            <a:ext cx="1447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LYSOSOMES</a:t>
            </a:r>
            <a:endParaRPr/>
          </a:p>
        </p:txBody>
      </p:sp>
      <p:cxnSp>
        <p:nvCxnSpPr>
          <p:cNvPr id="403" name="Google Shape;403;p33"/>
          <p:cNvCxnSpPr/>
          <p:nvPr/>
        </p:nvCxnSpPr>
        <p:spPr>
          <a:xfrm flipH="1">
            <a:off x="6019800" y="3810000"/>
            <a:ext cx="3048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" name="Google Shape;404;p33"/>
          <p:cNvSpPr txBox="1"/>
          <p:nvPr/>
        </p:nvSpPr>
        <p:spPr>
          <a:xfrm>
            <a:off x="1066800" y="3886200"/>
            <a:ext cx="838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“Food”</a:t>
            </a:r>
            <a:endParaRPr/>
          </a:p>
        </p:txBody>
      </p:sp>
      <p:sp>
        <p:nvSpPr>
          <p:cNvPr id="405" name="Google Shape;405;p33"/>
          <p:cNvSpPr txBox="1"/>
          <p:nvPr/>
        </p:nvSpPr>
        <p:spPr>
          <a:xfrm>
            <a:off x="2971800" y="3048000"/>
            <a:ext cx="1295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Engulfment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particle</a:t>
            </a:r>
            <a:endParaRPr/>
          </a:p>
        </p:txBody>
      </p:sp>
      <p:sp>
        <p:nvSpPr>
          <p:cNvPr id="406" name="Google Shape;406;p33"/>
          <p:cNvSpPr txBox="1"/>
          <p:nvPr/>
        </p:nvSpPr>
        <p:spPr>
          <a:xfrm>
            <a:off x="3733800" y="5410200"/>
            <a:ext cx="1295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vacuole</a:t>
            </a:r>
            <a:endParaRPr/>
          </a:p>
        </p:txBody>
      </p:sp>
      <p:sp>
        <p:nvSpPr>
          <p:cNvPr id="407" name="Google Shape;407;p33"/>
          <p:cNvSpPr txBox="1"/>
          <p:nvPr/>
        </p:nvSpPr>
        <p:spPr>
          <a:xfrm>
            <a:off x="6096000" y="52578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Digestion</a:t>
            </a:r>
            <a:endParaRPr/>
          </a:p>
        </p:txBody>
      </p:sp>
      <p:cxnSp>
        <p:nvCxnSpPr>
          <p:cNvPr id="408" name="Google Shape;408;p33"/>
          <p:cNvCxnSpPr/>
          <p:nvPr/>
        </p:nvCxnSpPr>
        <p:spPr>
          <a:xfrm rot="10800000" flipH="1">
            <a:off x="3276600" y="3581400"/>
            <a:ext cx="1524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33"/>
          <p:cNvCxnSpPr/>
          <p:nvPr/>
        </p:nvCxnSpPr>
        <p:spPr>
          <a:xfrm rot="10800000" flipH="1">
            <a:off x="6172200" y="5562600"/>
            <a:ext cx="3810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33"/>
          <p:cNvCxnSpPr/>
          <p:nvPr/>
        </p:nvCxnSpPr>
        <p:spPr>
          <a:xfrm rot="10800000">
            <a:off x="6553200" y="5562600"/>
            <a:ext cx="533400" cy="30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33"/>
          <p:cNvCxnSpPr/>
          <p:nvPr/>
        </p:nvCxnSpPr>
        <p:spPr>
          <a:xfrm rot="10800000" flipH="1">
            <a:off x="4267200" y="5029200"/>
            <a:ext cx="1524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33"/>
          <p:cNvSpPr txBox="1"/>
          <p:nvPr/>
        </p:nvSpPr>
        <p:spPr>
          <a:xfrm>
            <a:off x="6858000" y="3276600"/>
            <a:ext cx="106045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Lysosome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engulfing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damaged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organelle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mitochondria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8" name="Google Shape;418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Energy (ATP) producing powerhouses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Rod shaped double membranous structure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cellular respiration takes place</a:t>
            </a:r>
            <a:endParaRPr/>
          </a:p>
          <a:p>
            <a:pPr marL="274320" marR="0" lvl="0" indent="-27432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Reactions that occur here require oxygen</a:t>
            </a:r>
            <a:endParaRPr/>
          </a:p>
          <a:p>
            <a:pPr marL="274320" marR="0" lvl="0" indent="-27432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Have lots of internal folds (cristae) that increase surface area</a:t>
            </a:r>
            <a:endParaRPr/>
          </a:p>
          <a:p>
            <a:pPr marL="640080" marR="0" lvl="1" indent="-284480" algn="l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Allows for more chemical reactions in a smaller space</a:t>
            </a:r>
            <a:endParaRPr/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5"/>
          <p:cNvPicPr preferRelativeResize="0"/>
          <p:nvPr/>
        </p:nvPicPr>
        <p:blipFill rotWithShape="1">
          <a:blip r:embed="rId3">
            <a:alphaModFix/>
          </a:blip>
          <a:srcRect b="7073"/>
          <a:stretch/>
        </p:blipFill>
        <p:spPr>
          <a:xfrm>
            <a:off x="1922463" y="76200"/>
            <a:ext cx="6230937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5"/>
          <p:cNvSpPr txBox="1"/>
          <p:nvPr/>
        </p:nvSpPr>
        <p:spPr>
          <a:xfrm>
            <a:off x="4284663" y="2209800"/>
            <a:ext cx="11430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Outer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membrane</a:t>
            </a:r>
            <a:endParaRPr/>
          </a:p>
        </p:txBody>
      </p:sp>
      <p:sp>
        <p:nvSpPr>
          <p:cNvPr id="425" name="Google Shape;425;p35"/>
          <p:cNvSpPr txBox="1"/>
          <p:nvPr/>
        </p:nvSpPr>
        <p:spPr>
          <a:xfrm>
            <a:off x="990600" y="2133600"/>
            <a:ext cx="19224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MITOCHONDRION</a:t>
            </a:r>
            <a:endParaRPr/>
          </a:p>
        </p:txBody>
      </p:sp>
      <p:cxnSp>
        <p:nvCxnSpPr>
          <p:cNvPr id="426" name="Google Shape;426;p35"/>
          <p:cNvCxnSpPr/>
          <p:nvPr/>
        </p:nvCxnSpPr>
        <p:spPr>
          <a:xfrm rot="10800000" flipH="1">
            <a:off x="2913063" y="1752600"/>
            <a:ext cx="38100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7" name="Google Shape;427;p35"/>
          <p:cNvSpPr txBox="1"/>
          <p:nvPr/>
        </p:nvSpPr>
        <p:spPr>
          <a:xfrm>
            <a:off x="1465263" y="2819400"/>
            <a:ext cx="16002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Intermembrane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space</a:t>
            </a:r>
            <a:endParaRPr/>
          </a:p>
        </p:txBody>
      </p:sp>
      <p:sp>
        <p:nvSpPr>
          <p:cNvPr id="428" name="Google Shape;428;p35"/>
          <p:cNvSpPr txBox="1"/>
          <p:nvPr/>
        </p:nvSpPr>
        <p:spPr>
          <a:xfrm>
            <a:off x="4284663" y="4876800"/>
            <a:ext cx="11430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Inner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membrane</a:t>
            </a:r>
            <a:endParaRPr/>
          </a:p>
        </p:txBody>
      </p:sp>
      <p:sp>
        <p:nvSpPr>
          <p:cNvPr id="429" name="Google Shape;429;p35"/>
          <p:cNvSpPr txBox="1"/>
          <p:nvPr/>
        </p:nvSpPr>
        <p:spPr>
          <a:xfrm>
            <a:off x="4284663" y="54864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Cristae</a:t>
            </a:r>
            <a:endParaRPr/>
          </a:p>
        </p:txBody>
      </p:sp>
      <p:sp>
        <p:nvSpPr>
          <p:cNvPr id="430" name="Google Shape;430;p35"/>
          <p:cNvSpPr txBox="1"/>
          <p:nvPr/>
        </p:nvSpPr>
        <p:spPr>
          <a:xfrm>
            <a:off x="4355465" y="6019800"/>
            <a:ext cx="8435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Matrix</a:t>
            </a:r>
            <a:endParaRPr sz="1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31" name="Google Shape;431;p35"/>
          <p:cNvCxnSpPr/>
          <p:nvPr/>
        </p:nvCxnSpPr>
        <p:spPr>
          <a:xfrm>
            <a:off x="2913063" y="3048000"/>
            <a:ext cx="685800" cy="22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35"/>
          <p:cNvCxnSpPr/>
          <p:nvPr/>
        </p:nvCxnSpPr>
        <p:spPr>
          <a:xfrm rot="10800000" flipH="1">
            <a:off x="5351463" y="2209800"/>
            <a:ext cx="7620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35"/>
          <p:cNvCxnSpPr/>
          <p:nvPr/>
        </p:nvCxnSpPr>
        <p:spPr>
          <a:xfrm rot="10800000">
            <a:off x="4437063" y="2743200"/>
            <a:ext cx="0" cy="22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35"/>
          <p:cNvCxnSpPr/>
          <p:nvPr/>
        </p:nvCxnSpPr>
        <p:spPr>
          <a:xfrm>
            <a:off x="3827463" y="4953000"/>
            <a:ext cx="457200" cy="30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35"/>
          <p:cNvCxnSpPr/>
          <p:nvPr/>
        </p:nvCxnSpPr>
        <p:spPr>
          <a:xfrm rot="10800000" flipH="1">
            <a:off x="5351463" y="4953000"/>
            <a:ext cx="762000" cy="30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35"/>
          <p:cNvCxnSpPr/>
          <p:nvPr/>
        </p:nvCxnSpPr>
        <p:spPr>
          <a:xfrm rot="10800000" flipH="1">
            <a:off x="5046663" y="5257800"/>
            <a:ext cx="11430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35"/>
          <p:cNvCxnSpPr/>
          <p:nvPr/>
        </p:nvCxnSpPr>
        <p:spPr>
          <a:xfrm rot="10800000" flipH="1">
            <a:off x="5046663" y="5257800"/>
            <a:ext cx="19812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35"/>
          <p:cNvCxnSpPr/>
          <p:nvPr/>
        </p:nvCxnSpPr>
        <p:spPr>
          <a:xfrm rot="10800000">
            <a:off x="3370263" y="5105400"/>
            <a:ext cx="91440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Google Shape;439;p35"/>
          <p:cNvCxnSpPr/>
          <p:nvPr/>
        </p:nvCxnSpPr>
        <p:spPr>
          <a:xfrm rot="10800000">
            <a:off x="3141663" y="5257800"/>
            <a:ext cx="11430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35"/>
          <p:cNvCxnSpPr/>
          <p:nvPr/>
        </p:nvCxnSpPr>
        <p:spPr>
          <a:xfrm rot="10800000">
            <a:off x="3370263" y="5638800"/>
            <a:ext cx="91440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35"/>
          <p:cNvCxnSpPr/>
          <p:nvPr/>
        </p:nvCxnSpPr>
        <p:spPr>
          <a:xfrm flipH="1">
            <a:off x="4970463" y="5715000"/>
            <a:ext cx="1447800" cy="45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Microfilaments and microtubules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7" name="Google Shape;44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Fibers and tubes of protein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Help move internal cell parts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7"/>
          <p:cNvPicPr preferRelativeResize="0"/>
          <p:nvPr/>
        </p:nvPicPr>
        <p:blipFill rotWithShape="1">
          <a:blip r:embed="rId3">
            <a:alphaModFix/>
          </a:blip>
          <a:srcRect b="7790"/>
          <a:stretch/>
        </p:blipFill>
        <p:spPr>
          <a:xfrm>
            <a:off x="152400" y="1219200"/>
            <a:ext cx="8763000" cy="402113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7"/>
          <p:cNvSpPr txBox="1"/>
          <p:nvPr/>
        </p:nvSpPr>
        <p:spPr>
          <a:xfrm>
            <a:off x="381000" y="5105400"/>
            <a:ext cx="1752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MICROFILAMENT</a:t>
            </a:r>
            <a:endParaRPr/>
          </a:p>
        </p:txBody>
      </p:sp>
      <p:cxnSp>
        <p:nvCxnSpPr>
          <p:cNvPr id="454" name="Google Shape;454;p37"/>
          <p:cNvCxnSpPr/>
          <p:nvPr/>
        </p:nvCxnSpPr>
        <p:spPr>
          <a:xfrm flipH="1">
            <a:off x="990600" y="4038600"/>
            <a:ext cx="30480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7"/>
          <p:cNvSpPr txBox="1"/>
          <p:nvPr/>
        </p:nvSpPr>
        <p:spPr>
          <a:xfrm>
            <a:off x="3581400" y="5105400"/>
            <a:ext cx="1752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INTERMEDIATE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FILAMENT</a:t>
            </a:r>
            <a:endParaRPr/>
          </a:p>
        </p:txBody>
      </p:sp>
      <p:sp>
        <p:nvSpPr>
          <p:cNvPr id="456" name="Google Shape;456;p37"/>
          <p:cNvSpPr txBox="1"/>
          <p:nvPr/>
        </p:nvSpPr>
        <p:spPr>
          <a:xfrm>
            <a:off x="6400800" y="51054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MICROTUBULE</a:t>
            </a:r>
            <a:endParaRPr/>
          </a:p>
        </p:txBody>
      </p:sp>
      <p:sp>
        <p:nvSpPr>
          <p:cNvPr id="457" name="Google Shape;457;p37"/>
          <p:cNvSpPr txBox="1"/>
          <p:nvPr/>
        </p:nvSpPr>
        <p:spPr>
          <a:xfrm>
            <a:off x="838200" y="37338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Actin subunit</a:t>
            </a:r>
            <a:endParaRPr/>
          </a:p>
        </p:txBody>
      </p:sp>
      <p:sp>
        <p:nvSpPr>
          <p:cNvPr id="458" name="Google Shape;458;p37"/>
          <p:cNvSpPr txBox="1"/>
          <p:nvPr/>
        </p:nvSpPr>
        <p:spPr>
          <a:xfrm>
            <a:off x="3429000" y="3733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Fibrous subunits</a:t>
            </a:r>
            <a:endParaRPr/>
          </a:p>
        </p:txBody>
      </p:sp>
      <p:cxnSp>
        <p:nvCxnSpPr>
          <p:cNvPr id="459" name="Google Shape;459;p37"/>
          <p:cNvCxnSpPr/>
          <p:nvPr/>
        </p:nvCxnSpPr>
        <p:spPr>
          <a:xfrm flipH="1">
            <a:off x="3657600" y="4114800"/>
            <a:ext cx="30480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0" name="Google Shape;460;p37"/>
          <p:cNvSpPr txBox="1"/>
          <p:nvPr/>
        </p:nvSpPr>
        <p:spPr>
          <a:xfrm>
            <a:off x="7543800" y="3581400"/>
            <a:ext cx="8382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Tubulin</a:t>
            </a:r>
            <a:b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subunit</a:t>
            </a:r>
            <a:endParaRPr/>
          </a:p>
        </p:txBody>
      </p:sp>
      <p:sp>
        <p:nvSpPr>
          <p:cNvPr id="461" name="Google Shape;461;p37"/>
          <p:cNvSpPr txBox="1"/>
          <p:nvPr/>
        </p:nvSpPr>
        <p:spPr>
          <a:xfrm>
            <a:off x="2286000" y="4648200"/>
            <a:ext cx="838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nm</a:t>
            </a:r>
            <a:endParaRPr/>
          </a:p>
        </p:txBody>
      </p:sp>
      <p:sp>
        <p:nvSpPr>
          <p:cNvPr id="462" name="Google Shape;462;p37"/>
          <p:cNvSpPr txBox="1"/>
          <p:nvPr/>
        </p:nvSpPr>
        <p:spPr>
          <a:xfrm>
            <a:off x="5334000" y="4648200"/>
            <a:ext cx="838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nm</a:t>
            </a:r>
            <a:endParaRPr/>
          </a:p>
        </p:txBody>
      </p:sp>
      <p:sp>
        <p:nvSpPr>
          <p:cNvPr id="463" name="Google Shape;463;p37"/>
          <p:cNvSpPr txBox="1"/>
          <p:nvPr/>
        </p:nvSpPr>
        <p:spPr>
          <a:xfrm>
            <a:off x="8382000" y="4419600"/>
            <a:ext cx="685800" cy="290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nm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Centrioles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9" name="Google Shape;46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Short tubes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 cell reproduction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cilia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5" name="Google Shape;475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Short, hair-like extensions on surface of some cells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Used for movement and food gathering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flagella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1" name="Google Shape;48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Long, whip-like extension on the surface of some cells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Used for movement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41"/>
          <p:cNvPicPr preferRelativeResize="0"/>
          <p:nvPr/>
        </p:nvPicPr>
        <p:blipFill rotWithShape="1">
          <a:blip r:embed="rId3">
            <a:alphaModFix/>
          </a:blip>
          <a:srcRect b="47152"/>
          <a:stretch/>
        </p:blipFill>
        <p:spPr>
          <a:xfrm>
            <a:off x="304800" y="304800"/>
            <a:ext cx="83058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Cell wall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Rigid membrane around plant cell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Made of cellulose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Provides shape and support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2"/>
          <p:cNvPicPr preferRelativeResize="0"/>
          <p:nvPr/>
        </p:nvPicPr>
        <p:blipFill rotWithShape="1">
          <a:blip r:embed="rId3">
            <a:alphaModFix/>
          </a:blip>
          <a:srcRect t="52844" b="3458"/>
          <a:stretch/>
        </p:blipFill>
        <p:spPr>
          <a:xfrm>
            <a:off x="0" y="457200"/>
            <a:ext cx="9144000" cy="5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plastids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Group of structures used in photosynthesis and product storage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Chloroplasts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Leukoplasts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Chromoplasts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Have a double membrane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Provide color and cellular energy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7"/>
          <p:cNvPicPr preferRelativeResize="0"/>
          <p:nvPr/>
        </p:nvPicPr>
        <p:blipFill rotWithShape="1">
          <a:blip r:embed="rId3">
            <a:alphaModFix/>
          </a:blip>
          <a:srcRect b="3496"/>
          <a:stretch/>
        </p:blipFill>
        <p:spPr>
          <a:xfrm>
            <a:off x="1143000" y="1447800"/>
            <a:ext cx="6934200" cy="4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/>
          <p:nvPr/>
        </p:nvSpPr>
        <p:spPr>
          <a:xfrm>
            <a:off x="6934200" y="5307013"/>
            <a:ext cx="1577975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Plasma membrane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7315200" y="4697413"/>
            <a:ext cx="96202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Golgi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apparatus</a:t>
            </a:r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7545388" y="4164013"/>
            <a:ext cx="992187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Ribosomes</a:t>
            </a:r>
            <a:endParaRPr/>
          </a:p>
        </p:txBody>
      </p:sp>
      <p:sp>
        <p:nvSpPr>
          <p:cNvPr id="203" name="Google Shape;203;p17"/>
          <p:cNvSpPr txBox="1"/>
          <p:nvPr/>
        </p:nvSpPr>
        <p:spPr>
          <a:xfrm>
            <a:off x="6934200" y="1116013"/>
            <a:ext cx="792163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Nucleus</a:t>
            </a: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3962400" y="963613"/>
            <a:ext cx="111125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Smooth 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reticulum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2667000" y="1535113"/>
            <a:ext cx="111125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Rough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</a:t>
            </a:r>
            <a:b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reticulum</a:t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6172200" y="5992813"/>
            <a:ext cx="1289050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Mitochondrion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381000" y="3200400"/>
            <a:ext cx="121920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in most plant cells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685800" y="5421313"/>
            <a:ext cx="1190625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Cytoskeleton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1752600" y="2751138"/>
            <a:ext cx="903288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Flagellum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1752600" y="3208338"/>
            <a:ext cx="922338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Lysosome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1752600" y="3665538"/>
            <a:ext cx="890588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Centriole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1720850" y="4275138"/>
            <a:ext cx="1062038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Peroxisome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2133600" y="4902200"/>
            <a:ext cx="1111250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Microtubule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2133600" y="5421313"/>
            <a:ext cx="12350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Intermediate</a:t>
            </a:r>
            <a:b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filament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2133600" y="5992813"/>
            <a:ext cx="1277938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Microfilament</a:t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1600200" y="2751138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1905000" y="4808538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18" name="Google Shape;218;p17"/>
          <p:cNvCxnSpPr/>
          <p:nvPr/>
        </p:nvCxnSpPr>
        <p:spPr>
          <a:xfrm rot="10800000">
            <a:off x="6096000" y="5189538"/>
            <a:ext cx="838200" cy="228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17"/>
          <p:cNvCxnSpPr/>
          <p:nvPr/>
        </p:nvCxnSpPr>
        <p:spPr>
          <a:xfrm rot="10800000">
            <a:off x="6248400" y="4427538"/>
            <a:ext cx="1066800" cy="3810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17"/>
          <p:cNvCxnSpPr/>
          <p:nvPr/>
        </p:nvCxnSpPr>
        <p:spPr>
          <a:xfrm>
            <a:off x="6934200" y="3970338"/>
            <a:ext cx="609600" cy="3048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7"/>
          <p:cNvCxnSpPr/>
          <p:nvPr/>
        </p:nvCxnSpPr>
        <p:spPr>
          <a:xfrm rot="10800000" flipH="1">
            <a:off x="6858000" y="4275138"/>
            <a:ext cx="685800" cy="76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17"/>
          <p:cNvCxnSpPr/>
          <p:nvPr/>
        </p:nvCxnSpPr>
        <p:spPr>
          <a:xfrm rot="10800000" flipH="1">
            <a:off x="6019800" y="1379538"/>
            <a:ext cx="1066800" cy="1219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7"/>
          <p:cNvCxnSpPr/>
          <p:nvPr/>
        </p:nvCxnSpPr>
        <p:spPr>
          <a:xfrm rot="10800000">
            <a:off x="4343400" y="1608138"/>
            <a:ext cx="152400" cy="10668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7"/>
          <p:cNvCxnSpPr/>
          <p:nvPr/>
        </p:nvCxnSpPr>
        <p:spPr>
          <a:xfrm rot="10800000">
            <a:off x="3200400" y="2217738"/>
            <a:ext cx="1371600" cy="15240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7"/>
          <p:cNvCxnSpPr/>
          <p:nvPr/>
        </p:nvCxnSpPr>
        <p:spPr>
          <a:xfrm flipH="1">
            <a:off x="2667000" y="2827338"/>
            <a:ext cx="762000" cy="76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7"/>
          <p:cNvCxnSpPr/>
          <p:nvPr/>
        </p:nvCxnSpPr>
        <p:spPr>
          <a:xfrm rot="10800000">
            <a:off x="2743200" y="3360738"/>
            <a:ext cx="990600" cy="609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7"/>
          <p:cNvCxnSpPr/>
          <p:nvPr/>
        </p:nvCxnSpPr>
        <p:spPr>
          <a:xfrm rot="10800000">
            <a:off x="2590800" y="3817938"/>
            <a:ext cx="1752600" cy="609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7"/>
          <p:cNvCxnSpPr/>
          <p:nvPr/>
        </p:nvCxnSpPr>
        <p:spPr>
          <a:xfrm rot="10800000">
            <a:off x="2743200" y="4427538"/>
            <a:ext cx="1219200" cy="4572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17"/>
          <p:cNvCxnSpPr/>
          <p:nvPr/>
        </p:nvCxnSpPr>
        <p:spPr>
          <a:xfrm rot="10800000">
            <a:off x="3276600" y="5037138"/>
            <a:ext cx="685800" cy="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17"/>
          <p:cNvCxnSpPr/>
          <p:nvPr/>
        </p:nvCxnSpPr>
        <p:spPr>
          <a:xfrm flipH="1">
            <a:off x="3276600" y="4960938"/>
            <a:ext cx="914400" cy="609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17"/>
          <p:cNvCxnSpPr/>
          <p:nvPr/>
        </p:nvCxnSpPr>
        <p:spPr>
          <a:xfrm flipH="1">
            <a:off x="3352800" y="5189538"/>
            <a:ext cx="762000" cy="9144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17"/>
          <p:cNvCxnSpPr/>
          <p:nvPr/>
        </p:nvCxnSpPr>
        <p:spPr>
          <a:xfrm>
            <a:off x="5181600" y="5113338"/>
            <a:ext cx="990600" cy="990600"/>
          </a:xfrm>
          <a:prstGeom prst="straightConnector1">
            <a:avLst/>
          </a:prstGeom>
          <a:noFill/>
          <a:ln w="15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281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Animal cell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Cell membrane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Membrane surrounding cell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Allows some molecules to pass through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Cytoplasm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Jelly-like substance in the cell around the nucleus and organelles</a:t>
            </a: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nucleus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Control center of the cell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Location of hereditary information</a:t>
            </a:r>
            <a:endParaRPr/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Nuclear parts</a:t>
            </a: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Nucleolus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Dense body in the nucleus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Site of ribosome production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Nuclear Envelope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Double membrane that surrounds the nucleus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Fused at certain point to create nuclear pores</a:t>
            </a:r>
            <a:endParaRPr/>
          </a:p>
          <a:p>
            <a:pPr marL="640080" marR="0" lvl="1" indent="-2844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Outer membrane continuous with ER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Nuclear Pores</a:t>
            </a:r>
            <a:endParaRPr/>
          </a:p>
          <a:p>
            <a:pPr marL="640080" marR="0" lvl="1" indent="-28448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Cluster of proteins that form a channel that regulates the passage of RNA to the cell’s cytoplasm</a:t>
            </a:r>
            <a:endParaRPr/>
          </a:p>
          <a:p>
            <a:pPr marL="274320" marR="0" lvl="0" indent="-1676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(4:3)</PresentationFormat>
  <Paragraphs>176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Comic Sans MS</vt:lpstr>
      <vt:lpstr>Noto Sans Symbols</vt:lpstr>
      <vt:lpstr>Arial</vt:lpstr>
      <vt:lpstr>Century Schoolbook</vt:lpstr>
      <vt:lpstr>Calibri</vt:lpstr>
      <vt:lpstr>Oriel</vt:lpstr>
      <vt:lpstr>Cell organelles</vt:lpstr>
      <vt:lpstr>Plant Cell</vt:lpstr>
      <vt:lpstr>Cell wall</vt:lpstr>
      <vt:lpstr>plastids</vt:lpstr>
      <vt:lpstr>Animal cell</vt:lpstr>
      <vt:lpstr>Cell membrane</vt:lpstr>
      <vt:lpstr>Cytoplasm</vt:lpstr>
      <vt:lpstr>nucleus</vt:lpstr>
      <vt:lpstr>Nuclear parts</vt:lpstr>
      <vt:lpstr>PowerPoint Presentation</vt:lpstr>
      <vt:lpstr>Endoplasmic reticulum (ER)</vt:lpstr>
      <vt:lpstr>Rough ER</vt:lpstr>
      <vt:lpstr>Ribosomes</vt:lpstr>
      <vt:lpstr>PowerPoint Presentation</vt:lpstr>
      <vt:lpstr>Smooth ER</vt:lpstr>
      <vt:lpstr>PowerPoint Presentation</vt:lpstr>
      <vt:lpstr>Golgi bodies</vt:lpstr>
      <vt:lpstr>PowerPoint Presentation</vt:lpstr>
      <vt:lpstr>Vacuoles</vt:lpstr>
      <vt:lpstr>lysosomes</vt:lpstr>
      <vt:lpstr>PowerPoint Presentation</vt:lpstr>
      <vt:lpstr>mitochondria</vt:lpstr>
      <vt:lpstr>PowerPoint Presentation</vt:lpstr>
      <vt:lpstr>Microfilaments and microtubules</vt:lpstr>
      <vt:lpstr>PowerPoint Presentation</vt:lpstr>
      <vt:lpstr>Centrioles</vt:lpstr>
      <vt:lpstr>cilia</vt:lpstr>
      <vt:lpstr>flagella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organelles</dc:title>
  <dc:creator>Carolynn Thomason</dc:creator>
  <cp:lastModifiedBy>cthomason@wcpschools.wcpss.local</cp:lastModifiedBy>
  <cp:revision>1</cp:revision>
  <dcterms:modified xsi:type="dcterms:W3CDTF">2019-09-12T12:33:06Z</dcterms:modified>
</cp:coreProperties>
</file>