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5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7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8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9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0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5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7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8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0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0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SzPts val="1400"/>
              <a:buFont typeface="Calibri"/>
              <a:buNone/>
              <a:defRPr sz="45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6576" marR="0" lvl="0" indent="-1117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2000" b="0" i="0" u="none" strike="noStrike" cap="none">
                <a:solidFill>
                  <a:srgbClr val="7E7D77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ctr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ctr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2200"/>
              <a:buFont typeface="Noto Sans Symbols"/>
              <a:buNone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ctr" rtl="0">
              <a:spcBef>
                <a:spcPts val="230"/>
              </a:spcBef>
              <a:spcAft>
                <a:spcPts val="0"/>
              </a:spcAft>
              <a:buClr>
                <a:srgbClr val="FF3936"/>
              </a:buClr>
              <a:buSzPts val="2128"/>
              <a:buFont typeface="Verdana"/>
              <a:buNone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ctr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ctr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None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ctr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None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ctr" rtl="0"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None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ctr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None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SzPts val="1400"/>
              <a:buFont typeface="Calibri"/>
              <a:buNone/>
              <a:defRPr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1"/>
          </p:nvPr>
        </p:nvSpPr>
        <p:spPr>
          <a:xfrm rot="5400000">
            <a:off x="2500884" y="-1467612"/>
            <a:ext cx="4187952" cy="8183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spcBef>
                <a:spcPts val="230"/>
              </a:spcBef>
              <a:spcAft>
                <a:spcPts val="0"/>
              </a:spcAft>
              <a:buClr>
                <a:srgbClr val="FF3936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title"/>
          </p:nvPr>
        </p:nvSpPr>
        <p:spPr>
          <a:xfrm rot="5400000">
            <a:off x="4991100" y="2171704"/>
            <a:ext cx="5257799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SzPts val="1400"/>
              <a:buFont typeface="Calibri"/>
              <a:buNone/>
              <a:defRPr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body" idx="1"/>
          </p:nvPr>
        </p:nvSpPr>
        <p:spPr>
          <a:xfrm rot="5400000">
            <a:off x="876300" y="190503"/>
            <a:ext cx="5257801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spcBef>
                <a:spcPts val="230"/>
              </a:spcBef>
              <a:spcAft>
                <a:spcPts val="0"/>
              </a:spcAft>
              <a:buClr>
                <a:srgbClr val="FF3936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SzPts val="1400"/>
              <a:buFont typeface="Calibri"/>
              <a:buNone/>
              <a:defRPr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spcBef>
                <a:spcPts val="230"/>
              </a:spcBef>
              <a:spcAft>
                <a:spcPts val="0"/>
              </a:spcAft>
              <a:buClr>
                <a:srgbClr val="FF3936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SzPts val="1400"/>
              <a:buFont typeface="Calibri"/>
              <a:buNone/>
              <a:defRPr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514352" y="530352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068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683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Verdana"/>
              <a:buChar char="◦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55600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6616" algn="l" rtl="0">
              <a:spcBef>
                <a:spcPts val="230"/>
              </a:spcBef>
              <a:spcAft>
                <a:spcPts val="0"/>
              </a:spcAft>
              <a:buClr>
                <a:srgbClr val="FF3936"/>
              </a:buClr>
              <a:buSzPts val="2016"/>
              <a:buFont typeface="Verdana"/>
              <a:buChar char="◦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2"/>
          </p:nvPr>
        </p:nvSpPr>
        <p:spPr>
          <a:xfrm>
            <a:off x="4755360" y="530352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068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683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Verdana"/>
              <a:buChar char="◦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55600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6616" algn="l" rtl="0">
              <a:spcBef>
                <a:spcPts val="230"/>
              </a:spcBef>
              <a:spcAft>
                <a:spcPts val="0"/>
              </a:spcAft>
              <a:buClr>
                <a:srgbClr val="FF3936"/>
              </a:buClr>
              <a:buSzPts val="2016"/>
              <a:buFont typeface="Verdana"/>
              <a:buChar char="◦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1" name="Google Shape;41;p6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E7D77"/>
              </a:buClr>
              <a:buSzPts val="1400"/>
              <a:buFont typeface="Calibri"/>
              <a:buNone/>
              <a:defRPr sz="3600" b="0" i="0" u="none" strike="noStrike" cap="none">
                <a:solidFill>
                  <a:srgbClr val="7E7D7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36576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1800" b="0" i="0" u="none" strike="noStrike" cap="none">
                <a:solidFill>
                  <a:srgbClr val="345D8D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  <a:defRPr sz="18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22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228600" algn="l" rtl="0">
              <a:spcBef>
                <a:spcPts val="230"/>
              </a:spcBef>
              <a:spcAft>
                <a:spcPts val="0"/>
              </a:spcAft>
              <a:buClr>
                <a:srgbClr val="FF3936"/>
              </a:buClr>
              <a:buSzPts val="2128"/>
              <a:buFont typeface="Verdana"/>
              <a:buNone/>
              <a:defRPr sz="14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22860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8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SzPts val="1400"/>
              <a:buFont typeface="Calibri"/>
              <a:buNone/>
              <a:defRPr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22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228600" algn="l" rtl="0">
              <a:spcBef>
                <a:spcPts val="230"/>
              </a:spcBef>
              <a:spcAft>
                <a:spcPts val="0"/>
              </a:spcAft>
              <a:buClr>
                <a:srgbClr val="FF3936"/>
              </a:buClr>
              <a:buSzPts val="2128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22860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2"/>
          </p:nvPr>
        </p:nvSpPr>
        <p:spPr>
          <a:xfrm>
            <a:off x="4652169" y="579438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22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228600" algn="l" rtl="0">
              <a:spcBef>
                <a:spcPts val="230"/>
              </a:spcBef>
              <a:spcAft>
                <a:spcPts val="0"/>
              </a:spcAft>
              <a:buClr>
                <a:srgbClr val="FF3936"/>
              </a:buClr>
              <a:buSzPts val="2128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22860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3"/>
          </p:nvPr>
        </p:nvSpPr>
        <p:spPr>
          <a:xfrm>
            <a:off x="607224" y="1447800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052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55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Char char="◦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42900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42392" algn="l" rtl="0">
              <a:spcBef>
                <a:spcPts val="230"/>
              </a:spcBef>
              <a:spcAft>
                <a:spcPts val="0"/>
              </a:spcAft>
              <a:buClr>
                <a:srgbClr val="FF3936"/>
              </a:buClr>
              <a:buSzPts val="1792"/>
              <a:buFont typeface="Verdana"/>
              <a:buChar char="◦"/>
              <a:defRPr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3020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4"/>
          </p:nvPr>
        </p:nvSpPr>
        <p:spPr>
          <a:xfrm>
            <a:off x="4652169" y="1447800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052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55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Char char="◦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42900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42392" algn="l" rtl="0">
              <a:spcBef>
                <a:spcPts val="230"/>
              </a:spcBef>
              <a:spcAft>
                <a:spcPts val="0"/>
              </a:spcAft>
              <a:buClr>
                <a:srgbClr val="FF3936"/>
              </a:buClr>
              <a:buSzPts val="1792"/>
              <a:buFont typeface="Verdana"/>
              <a:buChar char="◦"/>
              <a:defRPr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3020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SzPts val="1400"/>
              <a:buFont typeface="Calibri"/>
              <a:buNone/>
              <a:defRPr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sz="22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5538847" y="1447802"/>
            <a:ext cx="2971800" cy="420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18288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22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228600" algn="l" rtl="0">
              <a:spcBef>
                <a:spcPts val="230"/>
              </a:spcBef>
              <a:spcAft>
                <a:spcPts val="0"/>
              </a:spcAft>
              <a:buClr>
                <a:srgbClr val="FF3936"/>
              </a:buClr>
              <a:buSzPts val="2128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22860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761372" y="930144"/>
            <a:ext cx="4626159" cy="472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937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Verdana"/>
              <a:buChar char="◦"/>
              <a:defRPr sz="2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70839" algn="l" rtl="0">
              <a:spcBef>
                <a:spcPts val="230"/>
              </a:spcBef>
              <a:spcAft>
                <a:spcPts val="0"/>
              </a:spcAft>
              <a:buClr>
                <a:srgbClr val="FF3936"/>
              </a:buClr>
              <a:buSzPts val="2240"/>
              <a:buFont typeface="Verdana"/>
              <a:buChar char="◦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5560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22860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None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0" name="Google Shape;70;p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1" name="Google Shape;71;p10"/>
          <p:cNvSpPr txBox="1"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E7D77"/>
              </a:buClr>
              <a:buSzPts val="1400"/>
              <a:buFont typeface="Calibri"/>
              <a:buNone/>
              <a:defRPr sz="3600" b="0" i="0" u="none" strike="noStrike" cap="none">
                <a:solidFill>
                  <a:srgbClr val="7E7D7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6462712" y="533400"/>
            <a:ext cx="2240280" cy="42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048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Verdana"/>
              <a:buChar char="◦"/>
              <a:defRPr sz="12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292100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1000"/>
              <a:buFont typeface="Noto Sans Symbols"/>
              <a:buChar char="⚫"/>
              <a:defRPr sz="10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292608" algn="l" rtl="0">
              <a:spcBef>
                <a:spcPts val="230"/>
              </a:spcBef>
              <a:spcAft>
                <a:spcPts val="0"/>
              </a:spcAft>
              <a:buClr>
                <a:srgbClr val="FF3936"/>
              </a:buClr>
              <a:buSzPts val="1008"/>
              <a:buFont typeface="Verdana"/>
              <a:buChar char="◦"/>
              <a:defRPr sz="9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28575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900"/>
              <a:buFont typeface="Noto Sans Symbols"/>
              <a:buChar char="⚫"/>
              <a:defRPr sz="9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10"/>
          <p:cNvSpPr>
            <a:spLocks noGrp="1"/>
          </p:cNvSpPr>
          <p:nvPr>
            <p:ph type="pic" idx="2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rgbClr val="53524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786384" marR="0" lvl="2" indent="-189483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024128" marR="0" lvl="3" indent="-185928" algn="l" rtl="0">
              <a:spcBef>
                <a:spcPts val="230"/>
              </a:spcBef>
              <a:spcAft>
                <a:spcPts val="0"/>
              </a:spcAft>
              <a:buClr>
                <a:srgbClr val="FF3936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280160" marR="0" lvl="4" indent="-18796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1490472" marR="0" lvl="5" indent="-195072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1700784" marR="0" lvl="6" indent="-189483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1920240" marR="0" lvl="7" indent="-193039" algn="l" rtl="0"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2148840" marR="0" lvl="8" indent="-193039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SzPts val="1400"/>
              <a:buFont typeface="Calibri"/>
              <a:buNone/>
              <a:defRPr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spcBef>
                <a:spcPts val="230"/>
              </a:spcBef>
              <a:spcAft>
                <a:spcPts val="0"/>
              </a:spcAft>
              <a:buClr>
                <a:srgbClr val="FF3936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ADACA4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a/ab/Turgor_pressure_on_plant_cells_diagram.svg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45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Cell Membrane and Cellular Transport</a:t>
            </a:r>
            <a:endParaRPr sz="45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-1117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2000" b="0" i="0" u="none" strike="noStrike" cap="none">
              <a:solidFill>
                <a:srgbClr val="7E7D77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Types of Passive Transport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2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Diffusion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Facilitated Diffusion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Osmosis</a:t>
            </a:r>
            <a:endParaRPr sz="2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Diffusion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3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Process by which substances move directly through the cell membrane</a:t>
            </a:r>
            <a:endParaRPr sz="2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66" name="Google Shape;166;p23" descr="cell2_passive2_240x1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90800" y="1752600"/>
            <a:ext cx="4191000" cy="329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Facilitated Diffusion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4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Involves the help of a channel or carrier protein to move a substance from one side of the cell membrane to the other</a:t>
            </a:r>
            <a:endParaRPr sz="2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73" name="Google Shape;173;p24" descr="Animati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3600" y="1981200"/>
            <a:ext cx="4572000" cy="3429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5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Osmosis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5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Movement of water from an area of high water concentration to an area of low water concentration through a semi-permeable membrane</a:t>
            </a:r>
            <a:endParaRPr sz="2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80" name="Google Shape;180;p25" descr="cell2_passive3_240x1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57600" y="2438400"/>
            <a:ext cx="4419600" cy="331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6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Types of Solutions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26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87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36"/>
              <a:buFont typeface="Noto Sans Symbols"/>
              <a:buChar char="●"/>
            </a:pPr>
            <a:r>
              <a:rPr lang="en-US" sz="242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There are three different types of solutions that will cause osmosis to occur:</a:t>
            </a:r>
            <a:endParaRPr/>
          </a:p>
          <a:p>
            <a:pPr marL="265176" marR="0" lvl="0" indent="-184149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276"/>
              <a:buFont typeface="Noto Sans Symbols"/>
              <a:buNone/>
            </a:pPr>
            <a:endParaRPr sz="1595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65176" marR="0" lvl="0" indent="-265176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583"/>
              <a:buFont typeface="Noto Sans Symbols"/>
              <a:buChar char="●"/>
            </a:pPr>
            <a:r>
              <a:rPr lang="en-US" sz="1979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Hypotonic</a:t>
            </a:r>
            <a:endParaRPr sz="1979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48640" marR="0" lvl="1" indent="-205740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79"/>
              <a:buFont typeface="Verdana"/>
              <a:buChar char="◦"/>
            </a:pPr>
            <a:r>
              <a:rPr lang="en-US" sz="1979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Hypo means under or less than</a:t>
            </a:r>
            <a:endParaRPr/>
          </a:p>
          <a:p>
            <a:pPr marL="548640" marR="0" lvl="1" indent="-205740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79"/>
              <a:buFont typeface="Verdana"/>
              <a:buChar char="◦"/>
            </a:pPr>
            <a:r>
              <a:rPr lang="en-US" sz="1979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This means the solution has a lower concentration of solute, as compared to the cell</a:t>
            </a:r>
            <a:endParaRPr/>
          </a:p>
          <a:p>
            <a:pPr marL="548640" marR="0" lvl="1" indent="-205740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79"/>
              <a:buFont typeface="Verdana"/>
              <a:buChar char="◦"/>
            </a:pPr>
            <a:r>
              <a:rPr lang="en-US" sz="1979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solution has a higher concentration of water</a:t>
            </a:r>
            <a:endParaRPr/>
          </a:p>
          <a:p>
            <a:pPr marL="265176" marR="0" lvl="0" indent="-265176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583"/>
              <a:buFont typeface="Noto Sans Symbols"/>
              <a:buChar char="●"/>
            </a:pPr>
            <a:r>
              <a:rPr lang="en-US" sz="1979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Hypertonic</a:t>
            </a:r>
            <a:endParaRPr/>
          </a:p>
          <a:p>
            <a:pPr marL="548640" marR="0" lvl="1" indent="-205740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79"/>
              <a:buFont typeface="Verdana"/>
              <a:buChar char="◦"/>
            </a:pPr>
            <a:r>
              <a:rPr lang="en-US" sz="1979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Hyper means above or more than</a:t>
            </a:r>
            <a:endParaRPr/>
          </a:p>
          <a:p>
            <a:pPr marL="548640" marR="0" lvl="1" indent="-205740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79"/>
              <a:buFont typeface="Verdana"/>
              <a:buChar char="◦"/>
            </a:pPr>
            <a:r>
              <a:rPr lang="en-US" sz="1979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This means the solution has a higher concentration of solute, as compared to the cell</a:t>
            </a:r>
            <a:endParaRPr/>
          </a:p>
          <a:p>
            <a:pPr marL="548640" marR="0" lvl="1" indent="-205740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79"/>
              <a:buFont typeface="Verdana"/>
              <a:buChar char="◦"/>
            </a:pPr>
            <a:r>
              <a:rPr lang="en-US" sz="1979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solution has a lower concentration of water</a:t>
            </a:r>
            <a:endParaRPr/>
          </a:p>
          <a:p>
            <a:pPr marL="265176" marR="0" lvl="0" indent="-265176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583"/>
              <a:buFont typeface="Noto Sans Symbols"/>
              <a:buChar char="●"/>
            </a:pPr>
            <a:r>
              <a:rPr lang="en-US" sz="1979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Isotonic</a:t>
            </a:r>
            <a:endParaRPr/>
          </a:p>
          <a:p>
            <a:pPr marL="548640" marR="0" lvl="1" indent="-205740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79"/>
              <a:buFont typeface="Verdana"/>
              <a:buChar char="◦"/>
            </a:pPr>
            <a:r>
              <a:rPr lang="en-US" sz="1979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Solute concentration is the same inside and outside of the cell</a:t>
            </a:r>
            <a:endParaRPr/>
          </a:p>
          <a:p>
            <a:pPr marL="548640" marR="0" lvl="1" indent="-80009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Verdana"/>
              <a:buNone/>
            </a:pPr>
            <a:endParaRPr sz="1979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27"/>
          <p:cNvPicPr preferRelativeResize="0"/>
          <p:nvPr/>
        </p:nvPicPr>
        <p:blipFill rotWithShape="1">
          <a:blip r:embed="rId3">
            <a:alphaModFix/>
          </a:blip>
          <a:srcRect b="4662"/>
          <a:stretch/>
        </p:blipFill>
        <p:spPr>
          <a:xfrm>
            <a:off x="4572000" y="1143000"/>
            <a:ext cx="3935413" cy="5272088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27"/>
          <p:cNvSpPr txBox="1"/>
          <p:nvPr/>
        </p:nvSpPr>
        <p:spPr>
          <a:xfrm>
            <a:off x="5029200" y="10668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Hypotonic</a:t>
            </a:r>
            <a:b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/>
          </a:p>
        </p:txBody>
      </p:sp>
      <p:cxnSp>
        <p:nvCxnSpPr>
          <p:cNvPr id="193" name="Google Shape;193;p27"/>
          <p:cNvCxnSpPr/>
          <p:nvPr/>
        </p:nvCxnSpPr>
        <p:spPr>
          <a:xfrm rot="10800000">
            <a:off x="5486400" y="1524000"/>
            <a:ext cx="0" cy="747713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4" name="Google Shape;194;p27"/>
          <p:cNvSpPr txBox="1"/>
          <p:nvPr/>
        </p:nvSpPr>
        <p:spPr>
          <a:xfrm>
            <a:off x="6477000" y="3048000"/>
            <a:ext cx="1143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Solute</a:t>
            </a:r>
            <a:b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molecule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4572000" y="3719513"/>
            <a:ext cx="1905000" cy="260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HYPOTONIC SOLUTION</a:t>
            </a:r>
            <a:endParaRPr/>
          </a:p>
        </p:txBody>
      </p:sp>
      <p:sp>
        <p:nvSpPr>
          <p:cNvPr id="196" name="Google Shape;196;p27"/>
          <p:cNvSpPr txBox="1"/>
          <p:nvPr/>
        </p:nvSpPr>
        <p:spPr>
          <a:xfrm>
            <a:off x="6019800" y="10668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Hypertonic solution</a:t>
            </a:r>
            <a:endParaRPr/>
          </a:p>
        </p:txBody>
      </p:sp>
      <p:cxnSp>
        <p:nvCxnSpPr>
          <p:cNvPr id="197" name="Google Shape;197;p27"/>
          <p:cNvCxnSpPr/>
          <p:nvPr/>
        </p:nvCxnSpPr>
        <p:spPr>
          <a:xfrm rot="10800000">
            <a:off x="6400800" y="1524000"/>
            <a:ext cx="0" cy="747713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8" name="Google Shape;198;p27"/>
          <p:cNvCxnSpPr/>
          <p:nvPr/>
        </p:nvCxnSpPr>
        <p:spPr>
          <a:xfrm flipH="1">
            <a:off x="5334000" y="3033713"/>
            <a:ext cx="609600" cy="90487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9" name="Google Shape;199;p27"/>
          <p:cNvSpPr txBox="1"/>
          <p:nvPr/>
        </p:nvSpPr>
        <p:spPr>
          <a:xfrm>
            <a:off x="4419600" y="2989263"/>
            <a:ext cx="11430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Selectively</a:t>
            </a:r>
            <a:b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permeable</a:t>
            </a:r>
            <a:b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membrane</a:t>
            </a: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6553200" y="3719513"/>
            <a:ext cx="1905000" cy="260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HYPERTONIC SOLUTION</a:t>
            </a: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5410200" y="5627688"/>
            <a:ext cx="914400" cy="544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Selectively</a:t>
            </a:r>
            <a:b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permeable</a:t>
            </a:r>
            <a:b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membrane</a:t>
            </a: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5486400" y="6324600"/>
            <a:ext cx="1905000" cy="242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 FLOW OF WATER</a:t>
            </a: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6477000" y="5778500"/>
            <a:ext cx="1981200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Solute molecule with cluster of water molecules</a:t>
            </a:r>
            <a:endParaRPr/>
          </a:p>
        </p:txBody>
      </p:sp>
      <p:cxnSp>
        <p:nvCxnSpPr>
          <p:cNvPr id="204" name="Google Shape;204;p27"/>
          <p:cNvCxnSpPr/>
          <p:nvPr/>
        </p:nvCxnSpPr>
        <p:spPr>
          <a:xfrm rot="10800000">
            <a:off x="6248400" y="5867400"/>
            <a:ext cx="228600" cy="76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5" name="Google Shape;205;p27"/>
          <p:cNvSpPr txBox="1"/>
          <p:nvPr/>
        </p:nvSpPr>
        <p:spPr>
          <a:xfrm>
            <a:off x="4648200" y="3962400"/>
            <a:ext cx="914400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Water molecule</a:t>
            </a:r>
            <a:endParaRPr/>
          </a:p>
        </p:txBody>
      </p:sp>
      <p:cxnSp>
        <p:nvCxnSpPr>
          <p:cNvPr id="206" name="Google Shape;206;p27"/>
          <p:cNvCxnSpPr/>
          <p:nvPr/>
        </p:nvCxnSpPr>
        <p:spPr>
          <a:xfrm rot="10800000">
            <a:off x="5105400" y="4343400"/>
            <a:ext cx="152400" cy="76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7" name="Google Shape;207;p27"/>
          <p:cNvCxnSpPr/>
          <p:nvPr/>
        </p:nvCxnSpPr>
        <p:spPr>
          <a:xfrm rot="10800000">
            <a:off x="7315200" y="5638800"/>
            <a:ext cx="76200" cy="1524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8" name="Google Shape;208;p27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24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Movement of</a:t>
            </a:r>
            <a:br>
              <a:rPr lang="en-US" sz="324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4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endParaRPr sz="324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27"/>
          <p:cNvSpPr txBox="1">
            <a:spLocks noGrp="1"/>
          </p:cNvSpPr>
          <p:nvPr>
            <p:ph type="body" idx="1"/>
          </p:nvPr>
        </p:nvSpPr>
        <p:spPr>
          <a:xfrm>
            <a:off x="457200" y="685800"/>
            <a:ext cx="38404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Water diffuses across a cell membrane from hypotonic to hypertonic</a:t>
            </a:r>
            <a:endParaRPr/>
          </a:p>
          <a:p>
            <a:pPr marL="265176" marR="0" lvl="0" indent="-122935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8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Hypotonic Solution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5" name="Google Shape;215;p28" descr="osmosis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6200" y="2286000"/>
            <a:ext cx="48768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28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 a hypotonic solution, water will flow into a cell, because the cell has more dissolved solutes that need to be diluted to maintain equal concentrations on both sides of </a:t>
            </a:r>
            <a:endParaRPr/>
          </a:p>
          <a:p>
            <a:pPr marL="0" marR="0" lvl="0" indent="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the cell membrane</a:t>
            </a:r>
            <a:endParaRPr sz="2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Net water gain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Cell swells</a:t>
            </a:r>
            <a:endParaRPr/>
          </a:p>
          <a:p>
            <a:pPr marL="0" marR="0" lvl="0" indent="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9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Hypotonic Results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29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 animal cells, the cell swells and eventually  the cell membrane can split</a:t>
            </a:r>
            <a:endParaRPr/>
          </a:p>
          <a:p>
            <a:pPr marL="265176" marR="0" lvl="0" indent="-26517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This is called cytolysis (“cell” “splitting”)</a:t>
            </a:r>
            <a:endParaRPr/>
          </a:p>
          <a:p>
            <a:pPr marL="265176" marR="0" lvl="0" indent="-26517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 prevent this, freshwater protists, such as an amoeba, have special organelles called contractile vacuoles that act as water pumps</a:t>
            </a:r>
            <a:endParaRPr/>
          </a:p>
          <a:p>
            <a:pPr marL="265176" marR="0" lvl="0" indent="-26517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 plant cells, as water moves in, turgor pressure increases and cells get firm as the cell membrane pushes against the cell wall</a:t>
            </a:r>
            <a:endParaRPr/>
          </a:p>
          <a:p>
            <a:pPr marL="265176" marR="0" lvl="0" indent="-26517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Plant cells usually do not split</a:t>
            </a:r>
            <a:endParaRPr sz="2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0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Hypertonic Solution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30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 a hypertonic solution, more water goes out of the cell than in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Net water loss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Cells shrinks</a:t>
            </a:r>
            <a:endParaRPr sz="2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29" name="Google Shape;229;p30" descr="osmosis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2800" y="1752600"/>
            <a:ext cx="4978400" cy="373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1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Hypertonic Results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1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 animal cells, as water leaves, the cell shrinks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This is called crenation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 plants cells, there is a loss of turgor pressure and the cell membrane pulls away from the cell wall;  this is called plasmolysis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Prolonged plasmolysis results in wilting and cell/plant death</a:t>
            </a:r>
            <a:endParaRPr sz="2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Solutions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Liquid mixtures of solute dissolved in solvent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Ex. Salt Water</a:t>
            </a:r>
            <a:endParaRPr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Solute – salt</a:t>
            </a:r>
            <a:endParaRPr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Solvent – water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Ex. Interior of Cell</a:t>
            </a:r>
            <a:endParaRPr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Solute – salts and minerals</a:t>
            </a:r>
            <a:endParaRPr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Solvent - cytoplasm</a:t>
            </a:r>
            <a:endParaRPr sz="24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2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Isotonic Solution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32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Equal amounts of water move in and out of cell 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Concentrations remain the same both inside and outside of the membrane</a:t>
            </a:r>
            <a:endParaRPr sz="2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This condition is called dynamic equilibrium</a:t>
            </a:r>
            <a:endParaRPr sz="2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42" name="Google Shape;242;p32" descr="The image “http://www.phschool.com/science/biology_place/labbench/lab1/images/iso.gif” cannot be displayed, because it contains errors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2514600"/>
            <a:ext cx="5831623" cy="29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3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Red Blood Cells in Solutions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8" name="Google Shape;248;p33" descr="hyperhypo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838200"/>
            <a:ext cx="7132100" cy="39016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4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Plant Cells in Solutions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4" name="Google Shape;254;p34" descr="Image:Turgor pressure on plant cells diagram.svg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" y="1447800"/>
            <a:ext cx="8202429" cy="3238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5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Examples of Diffusion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35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Kidney Dialysis</a:t>
            </a:r>
            <a:endParaRPr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Medical procedure that involves diffusion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Food preserved by salting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Sugar curing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Pickling</a:t>
            </a:r>
            <a:endParaRPr/>
          </a:p>
          <a:p>
            <a:pPr marL="265176" marR="0" lvl="0" indent="-122935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61" name="Google Shape;261;p35" descr="perfume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33800" y="1981200"/>
            <a:ext cx="4800600" cy="32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6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Active Transport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36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Movement of substances from an area of low concentration to an area of high concentration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Materials are moved across the cell membrane against the concentration gradient;  going against “the flow”</a:t>
            </a:r>
            <a:endParaRPr sz="2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Cell expends energy </a:t>
            </a:r>
            <a:endParaRPr/>
          </a:p>
          <a:p>
            <a:pPr marL="0" marR="0" lvl="0" indent="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(like swimming upstream)</a:t>
            </a:r>
            <a:endParaRPr sz="2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68" name="Google Shape;268;p36" descr="Active transpor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0" y="2819400"/>
            <a:ext cx="3067050" cy="3067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Google Shape;273;p37" descr="simpdiff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1200" y="483009"/>
            <a:ext cx="5257800" cy="59786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8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Endocytosis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38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Form of active transport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Brings materials into the cell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Membrane folds itself around substance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Creates a vesicle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Brings substance into the cell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Amoeba obtains food this way</a:t>
            </a:r>
            <a:endParaRPr sz="2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80" name="Google Shape;280;p38"/>
          <p:cNvPicPr preferRelativeResize="0"/>
          <p:nvPr/>
        </p:nvPicPr>
        <p:blipFill rotWithShape="1">
          <a:blip r:embed="rId3">
            <a:alphaModFix/>
          </a:blip>
          <a:srcRect b="7181"/>
          <a:stretch/>
        </p:blipFill>
        <p:spPr>
          <a:xfrm>
            <a:off x="3962400" y="3581400"/>
            <a:ext cx="4724400" cy="234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9"/>
          <p:cNvSpPr txBox="1">
            <a:spLocks noGrp="1"/>
          </p:cNvSpPr>
          <p:nvPr>
            <p:ph type="title"/>
          </p:nvPr>
        </p:nvSpPr>
        <p:spPr>
          <a:xfrm>
            <a:off x="502920" y="3962400"/>
            <a:ext cx="8183880" cy="207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Endocytosis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6" name="Google Shape;286;p39" descr="endocytosi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71800" y="2392108"/>
            <a:ext cx="5846076" cy="3551492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39"/>
          <p:cNvSpPr txBox="1"/>
          <p:nvPr/>
        </p:nvSpPr>
        <p:spPr>
          <a:xfrm>
            <a:off x="457200" y="533400"/>
            <a:ext cx="8360676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When liquids are taken in, it is called pinocytosis.  When solids are taken in, it is called phagocytosis.</a:t>
            </a:r>
            <a:endParaRPr sz="3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0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Exocytosis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40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Form of active transport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Removes materials from cell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Sac stores materials to be removed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Sac moves near cell membrane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Cell membrane opens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Substance is expelled from cell</a:t>
            </a:r>
            <a:endParaRPr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Waste materials</a:t>
            </a:r>
            <a:endParaRPr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Proteins</a:t>
            </a:r>
            <a:endParaRPr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Fats</a:t>
            </a:r>
            <a:endParaRPr/>
          </a:p>
          <a:p>
            <a:pPr marL="265176" marR="0" lvl="0" indent="-122935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94" name="Google Shape;294;p40"/>
          <p:cNvPicPr preferRelativeResize="0"/>
          <p:nvPr/>
        </p:nvPicPr>
        <p:blipFill rotWithShape="1">
          <a:blip r:embed="rId3">
            <a:alphaModFix/>
          </a:blip>
          <a:srcRect b="7065"/>
          <a:stretch/>
        </p:blipFill>
        <p:spPr>
          <a:xfrm>
            <a:off x="3581400" y="3733800"/>
            <a:ext cx="4876800" cy="241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1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Exocytosis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0" name="Google Shape;300;p41" descr="The image “http://www.octc.kctcs.edu/gcaplan/anat/images/Image152.gif” cannot be displayed, because it contains errors.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533400"/>
            <a:ext cx="7486545" cy="49238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Maintaining Homeostasis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5"/>
          <p:cNvSpPr txBox="1">
            <a:spLocks noGrp="1"/>
          </p:cNvSpPr>
          <p:nvPr>
            <p:ph type="body" idx="1"/>
          </p:nvPr>
        </p:nvSpPr>
        <p:spPr>
          <a:xfrm>
            <a:off x="514352" y="530352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Cell function depends on maintaining the concentration of solutes in the cytoplasm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Too much or too little causes damage to cell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Cell tries to maintain balance of solutes</a:t>
            </a:r>
            <a:endParaRPr sz="26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07" name="Google Shape;107;p15" descr="diffusi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53658" y="914400"/>
            <a:ext cx="4352192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Hormones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Hormones are important in regards to the cell maintaining a proper balance of solutes and solvents</a:t>
            </a:r>
            <a:endParaRPr/>
          </a:p>
          <a:p>
            <a:pPr marL="548640" marR="0" lvl="1" indent="-20574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They are chemical messengers that regulate bodily functions in multicellular organisms</a:t>
            </a:r>
            <a:endParaRPr/>
          </a:p>
          <a:p>
            <a:pPr marL="548640" marR="0" lvl="1" indent="-20574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Help maintain homeostasis</a:t>
            </a:r>
            <a:endParaRPr/>
          </a:p>
          <a:p>
            <a:pPr marL="548640" marR="0" lvl="1" indent="-20574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Control movement of oxygen into cells </a:t>
            </a:r>
            <a:endParaRPr/>
          </a:p>
          <a:p>
            <a:pPr marL="548640" marR="0" lvl="1" indent="-20574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Control removal of carbon dioxide from cells</a:t>
            </a:r>
            <a:endParaRPr/>
          </a:p>
          <a:p>
            <a:pPr marL="548640" marR="0" lvl="1" indent="-20574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Help maintain internal temperature</a:t>
            </a:r>
            <a:endParaRPr/>
          </a:p>
          <a:p>
            <a:pPr marL="548640" marR="0" lvl="1" indent="-20574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Regulate fluids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Cell Membrane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cell membrane also helps to maintain homeostasis by regulating the solute/solvent balance</a:t>
            </a:r>
            <a:endParaRPr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Regulates movement of materials in and out of cell</a:t>
            </a:r>
            <a:endParaRPr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Semi-Permeable or Selectively Permeable</a:t>
            </a:r>
            <a:endParaRPr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Only certain substances can go through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24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Phospholipid Bilayer of the Cell Membrane</a:t>
            </a:r>
            <a:endParaRPr sz="324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8"/>
          <p:cNvSpPr txBox="1">
            <a:spLocks noGrp="1"/>
          </p:cNvSpPr>
          <p:nvPr>
            <p:ph type="body" idx="1"/>
          </p:nvPr>
        </p:nvSpPr>
        <p:spPr>
          <a:xfrm>
            <a:off x="514352" y="530352"/>
            <a:ext cx="3931920" cy="487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13309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</a:pPr>
            <a:endParaRPr sz="26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Phosphate Group – phosphorous bonded with oxygen</a:t>
            </a:r>
            <a:endParaRPr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Verdana"/>
              <a:buChar char="◦"/>
            </a:pPr>
            <a:r>
              <a:rPr lang="en-US"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Hydrophillic</a:t>
            </a:r>
            <a:endParaRPr sz="22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786384" marR="0" lvl="2" indent="-189483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2000"/>
              <a:buFont typeface="Noto Sans Symbols"/>
              <a:buChar char="⚫"/>
            </a:pPr>
            <a:r>
              <a:rPr lang="en-US"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Means “water loving”</a:t>
            </a:r>
            <a:endParaRPr/>
          </a:p>
          <a:p>
            <a:pPr marL="786384" marR="0" lvl="2" indent="-189483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2000"/>
              <a:buFont typeface="Noto Sans Symbols"/>
              <a:buChar char="⚫"/>
            </a:pPr>
            <a:r>
              <a:rPr lang="en-US"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Are the head regions of the fatty acids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 fatty acid (lipid) tails</a:t>
            </a:r>
            <a:endParaRPr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Verdana"/>
              <a:buChar char="◦"/>
            </a:pPr>
            <a:r>
              <a:rPr lang="en-US"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Hydrophobic</a:t>
            </a:r>
            <a:endParaRPr/>
          </a:p>
          <a:p>
            <a:pPr marL="786384" marR="0" lvl="2" indent="-189483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2000"/>
              <a:buFont typeface="Noto Sans Symbols"/>
              <a:buChar char="⚫"/>
            </a:pPr>
            <a:r>
              <a:rPr lang="en-US"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Means “water hating”</a:t>
            </a:r>
            <a:endParaRPr/>
          </a:p>
          <a:p>
            <a:pPr marL="786384" marR="0" lvl="2" indent="-189483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2000"/>
              <a:buFont typeface="Noto Sans Symbols"/>
              <a:buChar char="⚫"/>
            </a:pPr>
            <a:r>
              <a:rPr lang="en-US"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Refers to fatty acid tails</a:t>
            </a:r>
            <a:endParaRPr/>
          </a:p>
        </p:txBody>
      </p:sp>
      <p:pic>
        <p:nvPicPr>
          <p:cNvPr id="126" name="Google Shape;126;p18" descr="The image “http://img.sparknotes.com/figures/A/a981208a1abd542364d5a13c08702881/phospholipid.gif” cannot be displayed, because it contains errors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05400" y="609600"/>
            <a:ext cx="3159125" cy="44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Phospholipid Bilayer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457200" y="762000"/>
            <a:ext cx="8153400" cy="155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Phospholipids are arranged in a double layer</a:t>
            </a:r>
            <a:endParaRPr/>
          </a:p>
          <a:p>
            <a:pPr marL="265176" marR="0" lvl="0" indent="-26517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Heads point out, tails point in</a:t>
            </a:r>
            <a:endParaRPr/>
          </a:p>
          <a:p>
            <a:pPr marL="265176" marR="0" lvl="0" indent="-12293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65176" marR="0" lvl="0" indent="-12293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33" name="Google Shape;133;p19"/>
          <p:cNvPicPr preferRelativeResize="0"/>
          <p:nvPr/>
        </p:nvPicPr>
        <p:blipFill rotWithShape="1">
          <a:blip r:embed="rId3">
            <a:alphaModFix/>
          </a:blip>
          <a:srcRect l="34079" b="7142"/>
          <a:stretch/>
        </p:blipFill>
        <p:spPr>
          <a:xfrm>
            <a:off x="3429000" y="2438400"/>
            <a:ext cx="4729163" cy="29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9"/>
          <p:cNvSpPr txBox="1"/>
          <p:nvPr/>
        </p:nvSpPr>
        <p:spPr>
          <a:xfrm>
            <a:off x="1143000" y="2667000"/>
            <a:ext cx="1219200" cy="51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Hydrophilic</a:t>
            </a:r>
            <a:br>
              <a:rPr lang="en-US"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heads</a:t>
            </a:r>
            <a:endParaRPr/>
          </a:p>
        </p:txBody>
      </p:sp>
      <p:cxnSp>
        <p:nvCxnSpPr>
          <p:cNvPr id="135" name="Google Shape;135;p19"/>
          <p:cNvCxnSpPr/>
          <p:nvPr/>
        </p:nvCxnSpPr>
        <p:spPr>
          <a:xfrm>
            <a:off x="2362200" y="3048000"/>
            <a:ext cx="1371600" cy="76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6" name="Google Shape;136;p19"/>
          <p:cNvSpPr txBox="1"/>
          <p:nvPr/>
        </p:nvSpPr>
        <p:spPr>
          <a:xfrm>
            <a:off x="914400" y="3810000"/>
            <a:ext cx="1371600" cy="51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Hydrophobic</a:t>
            </a:r>
            <a:br>
              <a:rPr lang="en-US"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tails</a:t>
            </a:r>
            <a:endParaRPr/>
          </a:p>
        </p:txBody>
      </p:sp>
      <p:cxnSp>
        <p:nvCxnSpPr>
          <p:cNvPr id="137" name="Google Shape;137;p19"/>
          <p:cNvCxnSpPr/>
          <p:nvPr/>
        </p:nvCxnSpPr>
        <p:spPr>
          <a:xfrm rot="10800000" flipH="1">
            <a:off x="2286000" y="3657600"/>
            <a:ext cx="129540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8" name="Google Shape;138;p19"/>
          <p:cNvCxnSpPr/>
          <p:nvPr/>
        </p:nvCxnSpPr>
        <p:spPr>
          <a:xfrm>
            <a:off x="2286000" y="4191000"/>
            <a:ext cx="1295400" cy="2286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9" name="Google Shape;139;p19"/>
          <p:cNvSpPr txBox="1"/>
          <p:nvPr/>
        </p:nvSpPr>
        <p:spPr>
          <a:xfrm>
            <a:off x="5257800" y="2667000"/>
            <a:ext cx="121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</a:t>
            </a:r>
            <a:endParaRPr/>
          </a:p>
        </p:txBody>
      </p:sp>
      <p:sp>
        <p:nvSpPr>
          <p:cNvPr id="140" name="Google Shape;140;p19"/>
          <p:cNvSpPr txBox="1"/>
          <p:nvPr/>
        </p:nvSpPr>
        <p:spPr>
          <a:xfrm>
            <a:off x="5257800" y="4953000"/>
            <a:ext cx="121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Phospholipid Bilayer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0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Globular proteins	</a:t>
            </a:r>
            <a:endParaRPr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Transport substances through membrane</a:t>
            </a:r>
            <a:endParaRPr sz="24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47" name="Google Shape;147;p20" descr="http://library.thinkquest.org/C004535/media/cell_membrane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1473349"/>
            <a:ext cx="5105400" cy="38892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1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Passive Transport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1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Does not require energy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Molecules move spontaneously through the cell membrane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Move with the concentration gradient</a:t>
            </a:r>
            <a:endParaRPr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Move from areas higher concentrations to areas of lower concentrations</a:t>
            </a:r>
            <a:endParaRPr/>
          </a:p>
          <a:p>
            <a:pPr marL="548640" marR="0" lvl="1" indent="-533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endParaRPr sz="24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pec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821</Words>
  <Application>Microsoft Office PowerPoint</Application>
  <PresentationFormat>On-screen Show (4:3)</PresentationFormat>
  <Paragraphs>143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Cambria</vt:lpstr>
      <vt:lpstr>Comic Sans MS</vt:lpstr>
      <vt:lpstr>Noto Sans Symbols</vt:lpstr>
      <vt:lpstr>Verdana</vt:lpstr>
      <vt:lpstr>Aspect</vt:lpstr>
      <vt:lpstr>Cell Membrane and Cellular Transport</vt:lpstr>
      <vt:lpstr>Solutions</vt:lpstr>
      <vt:lpstr>Maintaining Homeostasis</vt:lpstr>
      <vt:lpstr>Hormones</vt:lpstr>
      <vt:lpstr>Cell Membrane</vt:lpstr>
      <vt:lpstr>Phospholipid Bilayer of the Cell Membrane</vt:lpstr>
      <vt:lpstr>Phospholipid Bilayer</vt:lpstr>
      <vt:lpstr>Phospholipid Bilayer</vt:lpstr>
      <vt:lpstr>Passive Transport</vt:lpstr>
      <vt:lpstr>Types of Passive Transport</vt:lpstr>
      <vt:lpstr>Diffusion</vt:lpstr>
      <vt:lpstr>Facilitated Diffusion</vt:lpstr>
      <vt:lpstr>Osmosis</vt:lpstr>
      <vt:lpstr>Types of Solutions</vt:lpstr>
      <vt:lpstr>Movement of Water</vt:lpstr>
      <vt:lpstr>Hypotonic Solution</vt:lpstr>
      <vt:lpstr>Hypotonic Results</vt:lpstr>
      <vt:lpstr>Hypertonic Solution</vt:lpstr>
      <vt:lpstr>Hypertonic Results</vt:lpstr>
      <vt:lpstr>Isotonic Solution</vt:lpstr>
      <vt:lpstr>Red Blood Cells in Solutions</vt:lpstr>
      <vt:lpstr>Plant Cells in Solutions</vt:lpstr>
      <vt:lpstr>Examples of Diffusion</vt:lpstr>
      <vt:lpstr>Active Transport</vt:lpstr>
      <vt:lpstr>PowerPoint Presentation</vt:lpstr>
      <vt:lpstr>Endocytosis</vt:lpstr>
      <vt:lpstr>Endocytosis</vt:lpstr>
      <vt:lpstr>Exocytosis</vt:lpstr>
      <vt:lpstr>Exocytosis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Membrane and Cellular Transport</dc:title>
  <dc:creator>Carolynn Thomason</dc:creator>
  <cp:lastModifiedBy>cthomason@wcpschools.wcpss.local</cp:lastModifiedBy>
  <cp:revision>1</cp:revision>
  <dcterms:modified xsi:type="dcterms:W3CDTF">2019-09-23T19:08:58Z</dcterms:modified>
</cp:coreProperties>
</file>