
<file path=[Content_Types].xml><?xml version="1.0" encoding="utf-8"?>
<Types xmlns="http://schemas.openxmlformats.org/package/2006/content-types">
  <Default Extension="gif" ContentType="image/gi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3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68625" y="697225"/>
            <a:ext cx="4673825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1" name="Google Shape;91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1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6" name="Google Shape;156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1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2" name="Google Shape;162;p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1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9" name="Google Shape;169;p1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5" name="Google Shape;175;p1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1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1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9" name="Google Shape;189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2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2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p2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9" name="Google Shape;219;p2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p2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5" name="Google Shape;225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2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2" name="Google Shape;232;p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" name="Google Shape;9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p2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38" name="Google Shape;238;p2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25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5" name="Google Shape;245;p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26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1" name="Google Shape;251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" name="Google Shape;256;p2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57" name="Google Shape;257;p2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2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64" name="Google Shape;264;p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3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1" name="Google Shape;271;p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" name="Google Shape;275;p3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76" name="Google Shape;276;p3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3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83" name="Google Shape;283;p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" name="Google Shape;289;p3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0" name="Google Shape;290;p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" name="Google Shape;296;p34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7" name="Google Shape;297;p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p7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3" name="Google Shape;103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8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9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10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p11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9" name="Google Shape;129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2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3" name="Google Shape;143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p13:notes"/>
          <p:cNvSpPr txBox="1">
            <a:spLocks noGrp="1"/>
          </p:cNvSpPr>
          <p:nvPr>
            <p:ph type="body" idx="1"/>
          </p:nvPr>
        </p:nvSpPr>
        <p:spPr>
          <a:xfrm>
            <a:off x="701025" y="4415775"/>
            <a:ext cx="5608300" cy="4183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0" name="Google Shape;150;p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6C9111-4C2F-4FFE-91E9-800D08A22B1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EFBFF2F-BA11-41C8-BD7F-3D0296F4893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25CE8B-2DC7-442E-B8CC-327A787921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AD71D2-785D-421E-A4F9-DEB0F697D4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0A998E-6FE0-4C25-833D-A2F7E0EAA8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49749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D9DC10-40CE-4007-A1D4-EFC494250E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A70E368-574A-48B1-B699-AEC777B6E6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DE774C-F214-4304-814E-1C42B98E8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4E5C9E-C785-4266-A393-DA577CF2D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AA6603-809E-42C0-8C48-D29DDA61A6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114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8292CD-D029-430F-B683-A1F6EABEE0A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64B9BC-CD6B-4AEA-A6A1-B5FF05B181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0083B3-C7A0-4F48-A3E8-98133746D9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A4D926D-83A6-46A7-B7E0-DB478571E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EBC1C4-0A5D-4FE3-9D23-C8EB093E0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272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57AF4A-0EC8-41F1-9820-B6530E850D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EA6B20F-DC7A-4EB2-90E2-BB1A45D021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D4FED3-1D18-48B7-890B-19C4C3389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F3FC921-9641-41BD-A7E6-951ED9063E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97B596-671F-400B-BE4C-64B826DC1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97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C77D45-801B-4671-81BF-1B2E412810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585D2C-FC9A-40FA-AD74-3A81411BFA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2864EC-566B-425E-A7EF-8BAC27C042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100540-25F6-4C57-A930-CB9EC78173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1A4D7F-DDCB-4857-A841-ABF46791EC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03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0201BC-CA1F-4BF4-9756-BADBCAEB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5F69B4-DDD5-4A60-B8DC-DE23A7626F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562A98-F9E3-4C6C-9D6E-0A1AB7CA9E4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1DF333-5A11-4287-AA4A-D46A6A8F4A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6E69C-4C94-4EF9-8198-7CF21DCC5E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F5E0B6-CEA3-43C2-8BF5-E9545ECA5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5279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FEEBB5-D567-4B0E-8445-0B4B77F7C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3B7096C-01BF-47C7-8C62-F3DE0BC76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311CECC-0AF3-4274-B4B2-7C6EADDA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2F2CB8-B4D2-49AC-A03F-F948DC5182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514223A-7F63-4FBE-8245-B7201406FF9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D011ED-2BBA-482E-B47A-DF2814D18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72939EC-D005-48DB-A945-1ED7D10491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30C75EA-CE3B-4FC3-9534-485EBD0C05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252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B67CEF-63F5-4219-AD64-8784B78563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5602AEC-47E1-49AE-9BF6-4C8546CCE8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B5A9DEB-BF4D-4517-A706-EE0271D63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F22CE7-DBF5-4F2D-904E-C84696C1D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362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D08DA1-59C2-487A-AE38-61CD674C5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356B35C-5760-484C-A5D5-E979C63EA5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19DC049-E7A3-4546-B6AA-F658E5917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60048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9F65B8-C97A-4438-AA87-A5B510FB42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3D7E3-225A-42D8-A799-7881EBF472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2E1A5D4-D53A-4874-B00F-F758032904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75054A1-9CC7-40E4-8539-3F6F64BD6D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109F92-B26E-40E6-9EB5-B02FAD01B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56A7B6-CAFF-4789-A041-37C3A4B4D3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3463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FAA72-F978-4A66-9E09-0FA48B599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6623BF4-A9EE-4907-AFFE-32598C3375B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5BD81A3-1D49-43FC-996D-61A0558475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22AE370-3BBF-4473-A997-7E4ADCA4F9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A9F95-CA83-4FC6-8AB1-6BD5407AC9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CC9580E-CCB5-40C5-AAFB-2DE0035E6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3073478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1C2F8E5-4027-4E6E-96E5-9FB38E24EF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E7B555-E338-467D-9777-3270220349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E4E0B-F1A2-4211-B49B-22D5021E059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421E81-7B80-4B50-93B2-721238FEFEF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D437-E915-4513-8279-7CBD5AD164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5322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hyperlink" Target="http://upload.wikimedia.org/wikipedia/commons/a/ab/Turgor_pressure_on_plant_cells_diagram.svg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gif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gif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gif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13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45700" tIns="45700" rIns="45700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45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Cell Membrane and Cellular Transport</a:t>
            </a:r>
            <a:endParaRPr sz="45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4" name="Google Shape;94;p13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0" rIns="91425" bIns="45700" anchor="t" anchorCtr="0">
            <a:noAutofit/>
          </a:bodyPr>
          <a:lstStyle/>
          <a:p>
            <a:pPr marL="36576" marR="0" lvl="0" indent="-11176" algn="r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000" b="0" i="0" u="none" strike="noStrike" cap="none">
              <a:solidFill>
                <a:srgbClr val="7E7D77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Types of Passive Transport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9" name="Google Shape;159;p22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______________________________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Facilitated Diffusion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______________________________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Diffusion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5" name="Google Shape;165;p23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Process by which substances move __________________________ through the cell membrane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66" name="Google Shape;166;p23" descr="cell2_passive2_240x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351649" y="3016249"/>
            <a:ext cx="4191000" cy="32956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" name="Google Shape;171;p24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9150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Facilitated Diffusion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2" name="Google Shape;172;p24"/>
          <p:cNvSpPr txBox="1">
            <a:spLocks noGrp="1"/>
          </p:cNvSpPr>
          <p:nvPr>
            <p:ph idx="1"/>
          </p:nvPr>
        </p:nvSpPr>
        <p:spPr>
          <a:xfrm>
            <a:off x="628650" y="1473932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Involves the help of a channel or _______________________________________to move a substance from one side of the cell membrane to the other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73" name="Google Shape;173;p24" descr="Animat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049195" y="3428999"/>
            <a:ext cx="4572000" cy="34290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5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9994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Osmosis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9" name="Google Shape;179;p25"/>
          <p:cNvSpPr txBox="1">
            <a:spLocks noGrp="1"/>
          </p:cNvSpPr>
          <p:nvPr>
            <p:ph idx="1"/>
          </p:nvPr>
        </p:nvSpPr>
        <p:spPr>
          <a:xfrm>
            <a:off x="530176" y="1544272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Movement of ______________ from an area of high water concentration to an area of low water concentration through a ______________________ ______________________ membrane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80" name="Google Shape;180;p25" descr="cell2_passive3_240x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90314" y="3216860"/>
            <a:ext cx="4419600" cy="3314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26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0249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Types of Solutions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6" name="Google Shape;186;p26"/>
          <p:cNvSpPr txBox="1">
            <a:spLocks noGrp="1"/>
          </p:cNvSpPr>
          <p:nvPr>
            <p:ph idx="1"/>
          </p:nvPr>
        </p:nvSpPr>
        <p:spPr>
          <a:xfrm>
            <a:off x="480060" y="1613026"/>
            <a:ext cx="8183880" cy="487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936"/>
              <a:buFont typeface="Noto Sans Symbols"/>
              <a:buChar char="●"/>
            </a:pPr>
            <a:r>
              <a:rPr lang="en-US" sz="242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There are three different types of solutions that will cause osmosis to occur:</a:t>
            </a:r>
            <a:endParaRPr dirty="0"/>
          </a:p>
          <a:p>
            <a:pPr marL="265176" marR="0" lvl="0" indent="-184149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276"/>
              <a:buFont typeface="Noto Sans Symbols"/>
              <a:buNone/>
            </a:pPr>
            <a:endParaRPr sz="1595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583"/>
              <a:buFont typeface="Noto Sans Symbols"/>
              <a:buChar char="●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________________________________</a:t>
            </a:r>
            <a:endParaRPr sz="1979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Hypo means under or less than</a:t>
            </a:r>
            <a:endParaRPr dirty="0"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means the solution has a lower concentration of solute, as compared to the cell</a:t>
            </a:r>
            <a:endParaRPr dirty="0"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solution has a higher concentration of water</a:t>
            </a:r>
            <a:endParaRPr dirty="0"/>
          </a:p>
          <a:p>
            <a:pPr marL="265176" marR="0" lvl="0" indent="-265176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583"/>
              <a:buFont typeface="Noto Sans Symbols"/>
              <a:buChar char="●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____________________________________</a:t>
            </a:r>
            <a:endParaRPr dirty="0"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Hyper means above or more than</a:t>
            </a:r>
            <a:endParaRPr dirty="0"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means the solution has a higher concentration of solute, as compared to the cell</a:t>
            </a:r>
            <a:endParaRPr dirty="0"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solution has a lower concentration of water</a:t>
            </a:r>
            <a:endParaRPr dirty="0"/>
          </a:p>
          <a:p>
            <a:pPr marL="265176" marR="0" lvl="0" indent="-265176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583"/>
              <a:buFont typeface="Noto Sans Symbols"/>
              <a:buChar char="●"/>
            </a:pPr>
            <a:r>
              <a:rPr lang="en-US" sz="1979" dirty="0">
                <a:solidFill>
                  <a:schemeClr val="dk1"/>
                </a:solidFill>
                <a:latin typeface="Cambria"/>
                <a:ea typeface="Cambria"/>
                <a:sym typeface="Cambria"/>
              </a:rPr>
              <a:t>___________________________________</a:t>
            </a:r>
            <a:endParaRPr dirty="0"/>
          </a:p>
          <a:p>
            <a:pPr marL="548640" marR="0" lvl="1" indent="-205740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79"/>
              <a:buFont typeface="Verdana"/>
              <a:buChar char="◦"/>
            </a:pPr>
            <a:r>
              <a:rPr lang="en-US" sz="1979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Solute concentration is the same inside and outside of the cell</a:t>
            </a:r>
            <a:endParaRPr dirty="0"/>
          </a:p>
          <a:p>
            <a:pPr marL="548640" marR="0" lvl="1" indent="-80009" algn="l" rtl="0">
              <a:lnSpc>
                <a:spcPct val="8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1980"/>
              <a:buFont typeface="Verdana"/>
              <a:buNone/>
            </a:pPr>
            <a:endParaRPr sz="1979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1" name="Google Shape;191;p27"/>
          <p:cNvPicPr preferRelativeResize="0"/>
          <p:nvPr/>
        </p:nvPicPr>
        <p:blipFill rotWithShape="1">
          <a:blip r:embed="rId3">
            <a:alphaModFix/>
          </a:blip>
          <a:srcRect b="4662"/>
          <a:stretch/>
        </p:blipFill>
        <p:spPr>
          <a:xfrm>
            <a:off x="4572000" y="1143000"/>
            <a:ext cx="3935413" cy="5272088"/>
          </a:xfrm>
          <a:prstGeom prst="rect">
            <a:avLst/>
          </a:prstGeom>
          <a:noFill/>
          <a:ln>
            <a:noFill/>
          </a:ln>
        </p:spPr>
      </p:pic>
      <p:sp>
        <p:nvSpPr>
          <p:cNvPr id="192" name="Google Shape;192;p27"/>
          <p:cNvSpPr txBox="1"/>
          <p:nvPr/>
        </p:nvSpPr>
        <p:spPr>
          <a:xfrm>
            <a:off x="5029200" y="10668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Hypotonic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solution</a:t>
            </a:r>
            <a:endParaRPr/>
          </a:p>
        </p:txBody>
      </p:sp>
      <p:cxnSp>
        <p:nvCxnSpPr>
          <p:cNvPr id="193" name="Google Shape;193;p27"/>
          <p:cNvCxnSpPr/>
          <p:nvPr/>
        </p:nvCxnSpPr>
        <p:spPr>
          <a:xfrm rot="10800000">
            <a:off x="5486400" y="1524000"/>
            <a:ext cx="0" cy="74771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4" name="Google Shape;194;p27"/>
          <p:cNvSpPr txBox="1"/>
          <p:nvPr/>
        </p:nvSpPr>
        <p:spPr>
          <a:xfrm>
            <a:off x="6477000" y="3048000"/>
            <a:ext cx="11430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Solute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molecule</a:t>
            </a:r>
            <a:endParaRPr/>
          </a:p>
        </p:txBody>
      </p:sp>
      <p:sp>
        <p:nvSpPr>
          <p:cNvPr id="195" name="Google Shape;195;p27"/>
          <p:cNvSpPr txBox="1"/>
          <p:nvPr/>
        </p:nvSpPr>
        <p:spPr>
          <a:xfrm>
            <a:off x="4572000" y="3719513"/>
            <a:ext cx="1905000" cy="26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HYPOTONIC SOLUTION</a:t>
            </a:r>
            <a:endParaRPr/>
          </a:p>
        </p:txBody>
      </p:sp>
      <p:sp>
        <p:nvSpPr>
          <p:cNvPr id="196" name="Google Shape;196;p27"/>
          <p:cNvSpPr txBox="1"/>
          <p:nvPr/>
        </p:nvSpPr>
        <p:spPr>
          <a:xfrm>
            <a:off x="6019800" y="1066800"/>
            <a:ext cx="9906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Hypertonic solution</a:t>
            </a:r>
            <a:endParaRPr/>
          </a:p>
        </p:txBody>
      </p:sp>
      <p:cxnSp>
        <p:nvCxnSpPr>
          <p:cNvPr id="197" name="Google Shape;197;p27"/>
          <p:cNvCxnSpPr/>
          <p:nvPr/>
        </p:nvCxnSpPr>
        <p:spPr>
          <a:xfrm rot="10800000">
            <a:off x="6400800" y="1524000"/>
            <a:ext cx="0" cy="747713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98" name="Google Shape;198;p27"/>
          <p:cNvCxnSpPr/>
          <p:nvPr/>
        </p:nvCxnSpPr>
        <p:spPr>
          <a:xfrm flipH="1">
            <a:off x="5334000" y="3033713"/>
            <a:ext cx="609600" cy="90487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99" name="Google Shape;199;p27"/>
          <p:cNvSpPr txBox="1"/>
          <p:nvPr/>
        </p:nvSpPr>
        <p:spPr>
          <a:xfrm>
            <a:off x="4419600" y="2989263"/>
            <a:ext cx="1143000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Selectively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permeable</a:t>
            </a:r>
            <a:b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2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membrane</a:t>
            </a:r>
            <a:endParaRPr/>
          </a:p>
        </p:txBody>
      </p:sp>
      <p:sp>
        <p:nvSpPr>
          <p:cNvPr id="200" name="Google Shape;200;p27"/>
          <p:cNvSpPr txBox="1"/>
          <p:nvPr/>
        </p:nvSpPr>
        <p:spPr>
          <a:xfrm>
            <a:off x="6553200" y="3719513"/>
            <a:ext cx="1905000" cy="260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HYPERTONIC SOLUTION</a:t>
            </a:r>
            <a:endParaRPr/>
          </a:p>
        </p:txBody>
      </p:sp>
      <p:sp>
        <p:nvSpPr>
          <p:cNvPr id="201" name="Google Shape;201;p27"/>
          <p:cNvSpPr txBox="1"/>
          <p:nvPr/>
        </p:nvSpPr>
        <p:spPr>
          <a:xfrm>
            <a:off x="5410200" y="5627688"/>
            <a:ext cx="914400" cy="5445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Selectively</a:t>
            </a:r>
            <a:b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permeable</a:t>
            </a:r>
            <a:b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membrane</a:t>
            </a:r>
            <a:endParaRPr/>
          </a:p>
        </p:txBody>
      </p:sp>
      <p:sp>
        <p:nvSpPr>
          <p:cNvPr id="202" name="Google Shape;202;p27"/>
          <p:cNvSpPr txBox="1"/>
          <p:nvPr/>
        </p:nvSpPr>
        <p:spPr>
          <a:xfrm>
            <a:off x="5486400" y="6324600"/>
            <a:ext cx="1905000" cy="2428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NET FLOW OF WATER</a:t>
            </a:r>
            <a:endParaRPr/>
          </a:p>
        </p:txBody>
      </p:sp>
      <p:sp>
        <p:nvSpPr>
          <p:cNvPr id="203" name="Google Shape;203;p27"/>
          <p:cNvSpPr txBox="1"/>
          <p:nvPr/>
        </p:nvSpPr>
        <p:spPr>
          <a:xfrm>
            <a:off x="6477000" y="5778500"/>
            <a:ext cx="1981200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Solute molecule with cluster of water molecules</a:t>
            </a:r>
            <a:endParaRPr/>
          </a:p>
        </p:txBody>
      </p:sp>
      <p:cxnSp>
        <p:nvCxnSpPr>
          <p:cNvPr id="204" name="Google Shape;204;p27"/>
          <p:cNvCxnSpPr/>
          <p:nvPr/>
        </p:nvCxnSpPr>
        <p:spPr>
          <a:xfrm rot="10800000">
            <a:off x="6248400" y="5867400"/>
            <a:ext cx="228600" cy="76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5" name="Google Shape;205;p27"/>
          <p:cNvSpPr txBox="1"/>
          <p:nvPr/>
        </p:nvSpPr>
        <p:spPr>
          <a:xfrm>
            <a:off x="4648200" y="3962400"/>
            <a:ext cx="914400" cy="393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100" b="1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Water molecule</a:t>
            </a:r>
            <a:endParaRPr/>
          </a:p>
        </p:txBody>
      </p:sp>
      <p:cxnSp>
        <p:nvCxnSpPr>
          <p:cNvPr id="206" name="Google Shape;206;p27"/>
          <p:cNvCxnSpPr/>
          <p:nvPr/>
        </p:nvCxnSpPr>
        <p:spPr>
          <a:xfrm rot="10800000">
            <a:off x="5105400" y="4343400"/>
            <a:ext cx="152400" cy="76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207" name="Google Shape;207;p27"/>
          <p:cNvCxnSpPr/>
          <p:nvPr/>
        </p:nvCxnSpPr>
        <p:spPr>
          <a:xfrm rot="10800000">
            <a:off x="7315200" y="5638800"/>
            <a:ext cx="76200" cy="1524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208" name="Google Shape;208;p2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24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Movement of</a:t>
            </a:r>
            <a:br>
              <a:rPr lang="en-US" sz="324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en-US" sz="324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Water</a:t>
            </a:r>
            <a:endParaRPr sz="324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9" name="Google Shape;209;p27"/>
          <p:cNvSpPr txBox="1">
            <a:spLocks noGrp="1"/>
          </p:cNvSpPr>
          <p:nvPr>
            <p:ph idx="1"/>
          </p:nvPr>
        </p:nvSpPr>
        <p:spPr>
          <a:xfrm>
            <a:off x="464820" y="1958912"/>
            <a:ext cx="3840480" cy="4187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Water ________________ across a cell membrane from hypotonic to hypertonic</a:t>
            </a:r>
            <a:endParaRPr dirty="0"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2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85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Hypotonic Solution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16" name="Google Shape;216;p28"/>
          <p:cNvSpPr txBox="1">
            <a:spLocks noGrp="1"/>
          </p:cNvSpPr>
          <p:nvPr>
            <p:ph idx="1"/>
          </p:nvPr>
        </p:nvSpPr>
        <p:spPr>
          <a:xfrm>
            <a:off x="530176" y="1431730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 ____________________________________ solution, water will flow into a cell, because the cell has more dissolved solutes that need to be diluted to maintain equal concentrations on both sides of </a:t>
            </a:r>
            <a:endParaRPr dirty="0"/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 the cell membrane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Net water gain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______________</a:t>
            </a:r>
            <a:endParaRPr dirty="0"/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15" name="Google Shape;215;p28" descr="osmosis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125351" y="3108958"/>
            <a:ext cx="4671353" cy="317737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29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88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Hypotonic Results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2" name="Google Shape;222;p29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animal cells, the cell _______________ and eventually  the cell membrane can _____________</a:t>
            </a:r>
            <a:endParaRPr dirty="0"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is called cytolysis (“cell” “splitting”)</a:t>
            </a:r>
            <a:endParaRPr dirty="0"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 prevent this, freshwater protists, such as an amoeba, have special organelles called contractile vacuoles that act as water pumps</a:t>
            </a:r>
            <a:endParaRPr dirty="0"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plant cells, as water moves in, _______________pressure increases and cells get firm as the cell membrane pushes against the cell wall</a:t>
            </a:r>
            <a:endParaRPr dirty="0"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Plant cells usually do not split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9713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Hypertonic Solution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28" name="Google Shape;228;p30"/>
          <p:cNvSpPr txBox="1">
            <a:spLocks noGrp="1"/>
          </p:cNvSpPr>
          <p:nvPr>
            <p:ph idx="1"/>
          </p:nvPr>
        </p:nvSpPr>
        <p:spPr>
          <a:xfrm>
            <a:off x="500771" y="1336431"/>
            <a:ext cx="7886700" cy="18882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 _______________________________ solution, more water goes out of the cell than in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Net water loss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Cells shrinks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29" name="Google Shape;229;p30" descr="osmosis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409071" y="2578099"/>
            <a:ext cx="4978400" cy="37338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Hypertonic Results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35" name="Google Shape;235;p3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animal cells, as water _________________, the cell </a:t>
            </a:r>
            <a:r>
              <a:rPr lang="en-US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__________________________________________________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is called </a:t>
            </a:r>
            <a:r>
              <a:rPr lang="en-US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___________________________.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In plants cells, there is a loss of turgor pressure and the cell membrane pulls away from the cell wall;  this is called plasmolysis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Prolonged plasmolysis results in wilting and cell/plant death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Solutions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4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Liquid mixtures of _______________ dissolved in </a:t>
            </a:r>
            <a:r>
              <a:rPr lang="en-US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</a:t>
            </a:r>
          </a:p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Ex. Salt Water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Solute – salt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Solvent – water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Ex. Interior of Cell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Solute – salts and minerals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Solvent - cytoplasm</a:t>
            </a:r>
            <a:endParaRPr sz="24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32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92910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Isotonic Solution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1" name="Google Shape;241;p32"/>
          <p:cNvSpPr txBox="1">
            <a:spLocks noGrp="1"/>
          </p:cNvSpPr>
          <p:nvPr>
            <p:ph idx="1"/>
          </p:nvPr>
        </p:nvSpPr>
        <p:spPr>
          <a:xfrm>
            <a:off x="628650" y="1294229"/>
            <a:ext cx="7886700" cy="48827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 amounts of water move in and out of cell 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Concentrations remain the same both inside and outside of the membrane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This condition is called dynamic _________________.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42" name="Google Shape;242;p32" descr="The image “http://www.phschool.com/science/biology_place/labbench/lab1/images/iso.gif” cannot be displayed, because it contains error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656188" y="3774659"/>
            <a:ext cx="5831623" cy="2933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Red Blood Cells in Solutions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48" name="Google Shape;248;p33" descr="hyperhypo.jpg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844062" y="2287172"/>
            <a:ext cx="7132100" cy="390167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p3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Plant Cells in Solutions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54" name="Google Shape;254;p34" descr="Image:Turgor pressure on plant cells diagram.svg">
            <a:hlinkClick r:id="rId3"/>
          </p:cNvPr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312921" y="2474742"/>
            <a:ext cx="8202429" cy="323850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Google Shape;259;p3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Examples of Diffusion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0" name="Google Shape;260;p35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Kidney Dialysis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Medical procedure that involves diffusion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Food preserved by ______________________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Sugar curing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Pickling</a:t>
            </a:r>
            <a:endParaRPr dirty="0"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61" name="Google Shape;261;p35" descr="perfum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240237" y="3292474"/>
            <a:ext cx="4800600" cy="3200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36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8868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Active Transport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67" name="Google Shape;267;p36"/>
          <p:cNvSpPr txBox="1">
            <a:spLocks noGrp="1"/>
          </p:cNvSpPr>
          <p:nvPr>
            <p:ph idx="1"/>
          </p:nvPr>
        </p:nvSpPr>
        <p:spPr>
          <a:xfrm>
            <a:off x="514350" y="1403594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Movement of substances from an area of low concentration to an area of high concentration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Materials are moved across the cell membrane ___________________________________ the concentration gradient;  going against “the flow”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_________________________</a:t>
            </a:r>
            <a:endParaRPr dirty="0"/>
          </a:p>
          <a:p>
            <a:pPr marL="0" marR="0" lvl="0" indent="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Font typeface="Noto Sans Symbols"/>
              <a:buNone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  (like swimming upstream)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68" name="Google Shape;268;p36" descr="Active transport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334000" y="3579263"/>
            <a:ext cx="3067050" cy="3067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3" name="Google Shape;273;p37" descr="simpdiff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276622" y="439686"/>
            <a:ext cx="5257800" cy="597862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8" name="Google Shape;278;p38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8306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Endocytosis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9" name="Google Shape;279;p38"/>
          <p:cNvSpPr txBox="1">
            <a:spLocks noGrp="1"/>
          </p:cNvSpPr>
          <p:nvPr>
            <p:ph idx="1"/>
          </p:nvPr>
        </p:nvSpPr>
        <p:spPr>
          <a:xfrm>
            <a:off x="457200" y="1405731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Form of _____________________________________________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Brings materials into the cell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Membrane folds itself around substance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Creates a </a:t>
            </a:r>
            <a:r>
              <a:rPr lang="en-US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________________________________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Brings substance into the cell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Amoeba obtains food this way</a:t>
            </a: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80" name="Google Shape;280;p38"/>
          <p:cNvPicPr preferRelativeResize="0"/>
          <p:nvPr/>
        </p:nvPicPr>
        <p:blipFill rotWithShape="1">
          <a:blip r:embed="rId3">
            <a:alphaModFix/>
          </a:blip>
          <a:srcRect b="7181"/>
          <a:stretch/>
        </p:blipFill>
        <p:spPr>
          <a:xfrm>
            <a:off x="3962400" y="4149723"/>
            <a:ext cx="4724400" cy="23431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39"/>
          <p:cNvSpPr txBox="1">
            <a:spLocks noGrp="1"/>
          </p:cNvSpPr>
          <p:nvPr>
            <p:ph type="title"/>
          </p:nvPr>
        </p:nvSpPr>
        <p:spPr>
          <a:xfrm>
            <a:off x="502920" y="3962400"/>
            <a:ext cx="8183880" cy="207264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Endocytosis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286" name="Google Shape;286;p39" descr="endocytosis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2138" y="2979195"/>
            <a:ext cx="5846076" cy="3551492"/>
          </a:xfrm>
          <a:prstGeom prst="rect">
            <a:avLst/>
          </a:prstGeom>
          <a:noFill/>
          <a:ln>
            <a:noFill/>
          </a:ln>
        </p:spPr>
      </p:pic>
      <p:sp>
        <p:nvSpPr>
          <p:cNvPr id="287" name="Google Shape;287;p39"/>
          <p:cNvSpPr txBox="1"/>
          <p:nvPr/>
        </p:nvSpPr>
        <p:spPr>
          <a:xfrm>
            <a:off x="457200" y="533400"/>
            <a:ext cx="8360676" cy="15696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When liquids are taken in, it is called __________________________________.  When solids are taken in, it is called ______________________________.</a:t>
            </a:r>
            <a:endParaRPr sz="3200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2" name="Google Shape;292;p40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85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Exocytosis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93" name="Google Shape;293;p40"/>
          <p:cNvSpPr txBox="1">
            <a:spLocks noGrp="1"/>
          </p:cNvSpPr>
          <p:nvPr>
            <p:ph idx="1"/>
          </p:nvPr>
        </p:nvSpPr>
        <p:spPr>
          <a:xfrm>
            <a:off x="445770" y="1389527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Form of ________________________________________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__________________________________</a:t>
            </a: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 materials from cell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Sac stores materials to be removed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Sac moves near cell membrane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membrane opens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Substance is expelled from cell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Waste materials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Proteins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Fats</a:t>
            </a:r>
            <a:endParaRPr dirty="0"/>
          </a:p>
          <a:p>
            <a:pPr marL="265176" marR="0" lvl="0" indent="-122935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294" name="Google Shape;294;p40"/>
          <p:cNvPicPr preferRelativeResize="0"/>
          <p:nvPr/>
        </p:nvPicPr>
        <p:blipFill rotWithShape="1">
          <a:blip r:embed="rId3">
            <a:alphaModFix/>
          </a:blip>
          <a:srcRect b="7065"/>
          <a:stretch/>
        </p:blipFill>
        <p:spPr>
          <a:xfrm>
            <a:off x="4192172" y="4543865"/>
            <a:ext cx="4506058" cy="21311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9" name="Google Shape;299;p41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85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Exocytosis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300" name="Google Shape;300;p41" descr="The image “http://www.octc.kctcs.edu/gcaplan/anat/images/Image152.gif” cannot be displayed, because it contains errors."/>
          <p:cNvPicPr preferRelativeResize="0">
            <a:picLocks noGrp="1"/>
          </p:cNvPicPr>
          <p:nvPr>
            <p:ph idx="1"/>
          </p:nvPr>
        </p:nvPicPr>
        <p:blipFill rotWithShape="1">
          <a:blip r:embed="rId3">
            <a:alphaModFix/>
          </a:blip>
          <a:stretch/>
        </p:blipFill>
        <p:spPr>
          <a:xfrm>
            <a:off x="1385887" y="1905794"/>
            <a:ext cx="6372225" cy="4191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15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967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Maintaining ____________________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6" name="Google Shape;106;p15"/>
          <p:cNvSpPr txBox="1">
            <a:spLocks noGrp="1"/>
          </p:cNvSpPr>
          <p:nvPr>
            <p:ph sz="half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function depends on maintaining the concentration of solutes in the cytoplasm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Too _________ or too _____________ causes damage to cell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Cell tries to maintain balance of solutes</a:t>
            </a:r>
            <a:endParaRPr sz="2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07" name="Google Shape;107;p15" descr="diffusion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367726" y="2096086"/>
            <a:ext cx="4352192" cy="3429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1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Hormones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3" name="Google Shape;113;p1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 are important in regards to the cell maintaining a proper balance of solutes and solvents</a:t>
            </a:r>
            <a:endParaRPr dirty="0"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They are chemical messengers that regulate bodily functions in multicellular organisms</a:t>
            </a:r>
            <a:endParaRPr dirty="0"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Help maintain ________________________________</a:t>
            </a:r>
            <a:endParaRPr dirty="0"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Control movement of oxygen into cells </a:t>
            </a:r>
            <a:endParaRPr dirty="0"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Control removal of carbon dioxide from cells</a:t>
            </a:r>
            <a:endParaRPr dirty="0"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Help maintain internal temperature</a:t>
            </a:r>
            <a:endParaRPr dirty="0"/>
          </a:p>
          <a:p>
            <a:pPr marL="548640" marR="0" lvl="1" indent="-205740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Regulate fluids</a:t>
            </a:r>
            <a:endParaRPr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1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Cell Membrane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17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The _____________________________________________also helps to maintain homeostasis by regulating the solute/solvent balance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Regulates movement of materials in and out of cell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Semi-Permeable or Selectively Permeable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Only certain substances can go through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18"/>
          <p:cNvSpPr txBox="1">
            <a:spLocks noGrp="1"/>
          </p:cNvSpPr>
          <p:nvPr>
            <p:ph type="title"/>
          </p:nvPr>
        </p:nvSpPr>
        <p:spPr>
          <a:xfrm>
            <a:off x="628650" y="365126"/>
            <a:ext cx="7886700" cy="8587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24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Phospholipid Bilayer of the Cell Membrane</a:t>
            </a:r>
            <a:endParaRPr sz="324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5" name="Google Shape;125;p18"/>
          <p:cNvSpPr txBox="1">
            <a:spLocks noGrp="1"/>
          </p:cNvSpPr>
          <p:nvPr>
            <p:ph sz="half" idx="1"/>
          </p:nvPr>
        </p:nvSpPr>
        <p:spPr>
          <a:xfrm>
            <a:off x="486216" y="1402549"/>
            <a:ext cx="3931920" cy="487984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13309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None/>
            </a:pPr>
            <a:endParaRPr sz="26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___________________________ – phosphorous bonded with oxygen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</a:pPr>
            <a:r>
              <a:rPr lang="en-US" sz="2200" b="0" i="0" u="none" strike="noStrike" cap="none" dirty="0" err="1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Hydrophillic</a:t>
            </a:r>
            <a:endParaRPr sz="22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Means “__________________ loving</a:t>
            </a:r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Are the head regions of the fatty acids</a:t>
            </a:r>
            <a:endParaRPr dirty="0"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080"/>
              <a:buFont typeface="Noto Sans Symbols"/>
              <a:buChar char="●"/>
            </a:pPr>
            <a:r>
              <a:rPr lang="en-US" sz="26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2 ____________________(lipid) tails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00"/>
              <a:buFont typeface="Verdana"/>
              <a:buChar char="◦"/>
            </a:pPr>
            <a:r>
              <a:rPr lang="en-US" sz="22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Hydrophobic</a:t>
            </a:r>
            <a:endParaRPr dirty="0"/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Means “water hating”</a:t>
            </a:r>
            <a:endParaRPr dirty="0"/>
          </a:p>
          <a:p>
            <a:pPr marL="786384" marR="0" lvl="2" indent="-189483" algn="l" rtl="0">
              <a:spcBef>
                <a:spcPts val="250"/>
              </a:spcBef>
              <a:spcAft>
                <a:spcPts val="0"/>
              </a:spcAft>
              <a:buClr>
                <a:srgbClr val="FF3936"/>
              </a:buClr>
              <a:buSzPts val="2000"/>
              <a:buFont typeface="Noto Sans Symbols"/>
              <a:buChar char="⚫"/>
            </a:pPr>
            <a:r>
              <a:rPr lang="en-US" sz="20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Refers to fatty acid tails</a:t>
            </a:r>
            <a:endParaRPr dirty="0"/>
          </a:p>
        </p:txBody>
      </p:sp>
      <p:pic>
        <p:nvPicPr>
          <p:cNvPr id="126" name="Google Shape;126;p18" descr="The image “http://img.sparknotes.com/figures/A/a981208a1abd542364d5a13c08702881/phospholipid.gif” cannot be displayed, because it contains errors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091333" y="1632673"/>
            <a:ext cx="3159125" cy="4419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19"/>
          <p:cNvSpPr txBox="1">
            <a:spLocks noGrp="1"/>
          </p:cNvSpPr>
          <p:nvPr>
            <p:ph type="title"/>
          </p:nvPr>
        </p:nvSpPr>
        <p:spPr>
          <a:xfrm>
            <a:off x="628650" y="365127"/>
            <a:ext cx="7886700" cy="59372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Phospholipid Bilayer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32" name="Google Shape;132;p19"/>
          <p:cNvSpPr txBox="1">
            <a:spLocks noGrp="1"/>
          </p:cNvSpPr>
          <p:nvPr>
            <p:ph idx="1"/>
          </p:nvPr>
        </p:nvSpPr>
        <p:spPr>
          <a:xfrm>
            <a:off x="361950" y="1078963"/>
            <a:ext cx="8153400" cy="8704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Phospholipids are arranged in a ____________________ ___________________</a:t>
            </a:r>
            <a:endParaRPr dirty="0"/>
          </a:p>
          <a:p>
            <a:pPr marL="265176" marR="0" lvl="0" indent="-265176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Heads point out, tails point in</a:t>
            </a:r>
            <a:endParaRPr dirty="0"/>
          </a:p>
          <a:p>
            <a:pPr marL="265176" marR="0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  <a:p>
            <a:pPr marL="265176" marR="0" lvl="0" indent="-122935" algn="l" rtl="0">
              <a:lnSpc>
                <a:spcPct val="9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None/>
            </a:pPr>
            <a:endParaRPr sz="28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33" name="Google Shape;133;p19"/>
          <p:cNvPicPr preferRelativeResize="0"/>
          <p:nvPr/>
        </p:nvPicPr>
        <p:blipFill rotWithShape="1">
          <a:blip r:embed="rId3">
            <a:alphaModFix/>
          </a:blip>
          <a:srcRect l="34079" b="7142"/>
          <a:stretch/>
        </p:blipFill>
        <p:spPr>
          <a:xfrm>
            <a:off x="3657600" y="2394487"/>
            <a:ext cx="4729163" cy="29718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19"/>
          <p:cNvSpPr txBox="1"/>
          <p:nvPr/>
        </p:nvSpPr>
        <p:spPr>
          <a:xfrm>
            <a:off x="1143000" y="2667000"/>
            <a:ext cx="1219200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Hydrophilic</a:t>
            </a:r>
            <a:b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heads</a:t>
            </a:r>
            <a:endParaRPr/>
          </a:p>
        </p:txBody>
      </p:sp>
      <p:cxnSp>
        <p:nvCxnSpPr>
          <p:cNvPr id="135" name="Google Shape;135;p19"/>
          <p:cNvCxnSpPr/>
          <p:nvPr/>
        </p:nvCxnSpPr>
        <p:spPr>
          <a:xfrm>
            <a:off x="2362200" y="3048000"/>
            <a:ext cx="1371600" cy="76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6" name="Google Shape;136;p19"/>
          <p:cNvSpPr txBox="1"/>
          <p:nvPr/>
        </p:nvSpPr>
        <p:spPr>
          <a:xfrm>
            <a:off x="914400" y="3810000"/>
            <a:ext cx="1371600" cy="5175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Hydrophobic</a:t>
            </a:r>
            <a:b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</a:b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tails</a:t>
            </a:r>
            <a:endParaRPr/>
          </a:p>
        </p:txBody>
      </p:sp>
      <p:cxnSp>
        <p:nvCxnSpPr>
          <p:cNvPr id="137" name="Google Shape;137;p19"/>
          <p:cNvCxnSpPr/>
          <p:nvPr/>
        </p:nvCxnSpPr>
        <p:spPr>
          <a:xfrm rot="10800000" flipH="1">
            <a:off x="2286000" y="3657600"/>
            <a:ext cx="1295400" cy="4572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cxnSp>
        <p:nvCxnSpPr>
          <p:cNvPr id="138" name="Google Shape;138;p19"/>
          <p:cNvCxnSpPr/>
          <p:nvPr/>
        </p:nvCxnSpPr>
        <p:spPr>
          <a:xfrm>
            <a:off x="2286000" y="4191000"/>
            <a:ext cx="1295400" cy="228600"/>
          </a:xfrm>
          <a:prstGeom prst="straightConnector1">
            <a:avLst/>
          </a:prstGeom>
          <a:noFill/>
          <a:ln w="1905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39" name="Google Shape;139;p19"/>
          <p:cNvSpPr txBox="1"/>
          <p:nvPr/>
        </p:nvSpPr>
        <p:spPr>
          <a:xfrm>
            <a:off x="5257800" y="2667000"/>
            <a:ext cx="121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  <a:endParaRPr/>
          </a:p>
        </p:txBody>
      </p:sp>
      <p:sp>
        <p:nvSpPr>
          <p:cNvPr id="140" name="Google Shape;140;p19"/>
          <p:cNvSpPr txBox="1"/>
          <p:nvPr/>
        </p:nvSpPr>
        <p:spPr>
          <a:xfrm>
            <a:off x="5257800" y="4953000"/>
            <a:ext cx="1219200" cy="30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400" b="1" i="0" u="none" strike="noStrike" cap="non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Water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Phospholipid Bilayer</a:t>
            </a:r>
            <a:endParaRPr sz="3600" b="1" i="0" u="none" strike="noStrike" cap="none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Google Shape;146;p20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Globular _____________________________________________	</a:t>
            </a:r>
            <a:endParaRPr dirty="0"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 dirty="0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Transport substances through membrane</a:t>
            </a:r>
            <a:endParaRPr sz="2400" b="0" i="0" u="none" strike="noStrike" cap="none" dirty="0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  <p:pic>
        <p:nvPicPr>
          <p:cNvPr id="147" name="Google Shape;147;p20" descr="http://library.thinkquest.org/C004535/media/cell_membrane.gif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538046" y="2940148"/>
            <a:ext cx="4988169" cy="355272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1"/>
          <p:cNvSpPr txBox="1">
            <a:spLocks noGrp="1"/>
          </p:cNvSpPr>
          <p:nvPr>
            <p:ph type="title"/>
          </p:nvPr>
        </p:nvSpPr>
        <p:spPr>
          <a:xfrm>
            <a:off x="628650" y="336991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rgbClr val="6393D9"/>
              </a:buClr>
              <a:buFont typeface="Calibri"/>
              <a:buNone/>
            </a:pPr>
            <a:r>
              <a:rPr lang="en-US" sz="3600" b="1" i="0" u="none" strike="noStrike" cap="none" dirty="0">
                <a:solidFill>
                  <a:srgbClr val="6393D9"/>
                </a:solidFill>
                <a:latin typeface="Calibri"/>
                <a:ea typeface="Calibri"/>
                <a:cs typeface="Calibri"/>
                <a:sym typeface="Calibri"/>
              </a:rPr>
              <a:t>______________________ Transport</a:t>
            </a:r>
            <a:endParaRPr sz="3600" b="1" i="0" u="none" strike="noStrike" cap="none" dirty="0">
              <a:solidFill>
                <a:srgbClr val="6393D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3" name="Google Shape;153;p21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182875" tIns="91425" rIns="91425" bIns="45700" anchor="t" anchorCtr="0">
            <a:noAutofit/>
          </a:bodyPr>
          <a:lstStyle/>
          <a:p>
            <a:pPr marL="265176" marR="0" lvl="0" indent="-265176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Does not require energy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Molecules move spontaneously through the cell membrane</a:t>
            </a:r>
            <a:endParaRPr/>
          </a:p>
          <a:p>
            <a:pPr marL="265176" marR="0" lvl="0" indent="-265176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240"/>
              <a:buFont typeface="Noto Sans Symbols"/>
              <a:buChar char="●"/>
            </a:pPr>
            <a:r>
              <a:rPr lang="en-US" sz="28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 with the concentration gradient</a:t>
            </a:r>
            <a:endParaRPr/>
          </a:p>
          <a:p>
            <a:pPr marL="548640" marR="0" lvl="1" indent="-2057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Char char="◦"/>
            </a:pPr>
            <a:r>
              <a:rPr lang="en-US" sz="2400" b="0" i="0" u="none" strike="noStrike" cap="none">
                <a:solidFill>
                  <a:schemeClr val="dk1"/>
                </a:solidFill>
                <a:latin typeface="Cambria"/>
                <a:ea typeface="Cambria"/>
                <a:cs typeface="Cambria"/>
                <a:sym typeface="Cambria"/>
              </a:rPr>
              <a:t>Move from areas higher concentrations to areas of lower concentrations</a:t>
            </a:r>
            <a:endParaRPr/>
          </a:p>
          <a:p>
            <a:pPr marL="548640" marR="0" lvl="1" indent="-53340" algn="l" rtl="0"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ts val="2400"/>
              <a:buFont typeface="Verdana"/>
              <a:buNone/>
            </a:pPr>
            <a:endParaRPr sz="2400" b="0" i="0" u="none" strike="noStrike" cap="none">
              <a:solidFill>
                <a:schemeClr val="dk1"/>
              </a:solidFill>
              <a:latin typeface="Cambria"/>
              <a:ea typeface="Cambria"/>
              <a:cs typeface="Cambria"/>
              <a:sym typeface="Cambri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809</Words>
  <Application>Microsoft Office PowerPoint</Application>
  <PresentationFormat>On-screen Show (4:3)</PresentationFormat>
  <Paragraphs>144</Paragraphs>
  <Slides>29</Slides>
  <Notes>29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7" baseType="lpstr">
      <vt:lpstr>Arial</vt:lpstr>
      <vt:lpstr>Calibri</vt:lpstr>
      <vt:lpstr>Calibri Light</vt:lpstr>
      <vt:lpstr>Cambria</vt:lpstr>
      <vt:lpstr>Comic Sans MS</vt:lpstr>
      <vt:lpstr>Noto Sans Symbols</vt:lpstr>
      <vt:lpstr>Verdana</vt:lpstr>
      <vt:lpstr>Office Theme</vt:lpstr>
      <vt:lpstr>Cell Membrane and Cellular Transport</vt:lpstr>
      <vt:lpstr>Solutions</vt:lpstr>
      <vt:lpstr>Maintaining ____________________</vt:lpstr>
      <vt:lpstr>Hormones</vt:lpstr>
      <vt:lpstr>Cell Membrane</vt:lpstr>
      <vt:lpstr>Phospholipid Bilayer of the Cell Membrane</vt:lpstr>
      <vt:lpstr>Phospholipid Bilayer</vt:lpstr>
      <vt:lpstr>Phospholipid Bilayer</vt:lpstr>
      <vt:lpstr>______________________ Transport</vt:lpstr>
      <vt:lpstr>Types of Passive Transport</vt:lpstr>
      <vt:lpstr>Diffusion</vt:lpstr>
      <vt:lpstr>Facilitated Diffusion</vt:lpstr>
      <vt:lpstr>Osmosis</vt:lpstr>
      <vt:lpstr>Types of Solutions</vt:lpstr>
      <vt:lpstr>Movement of Water</vt:lpstr>
      <vt:lpstr>Hypotonic Solution</vt:lpstr>
      <vt:lpstr>Hypotonic Results</vt:lpstr>
      <vt:lpstr>Hypertonic Solution</vt:lpstr>
      <vt:lpstr>Hypertonic Results</vt:lpstr>
      <vt:lpstr>Isotonic Solution</vt:lpstr>
      <vt:lpstr>Red Blood Cells in Solutions</vt:lpstr>
      <vt:lpstr>Plant Cells in Solutions</vt:lpstr>
      <vt:lpstr>Examples of Diffusion</vt:lpstr>
      <vt:lpstr>Active Transport</vt:lpstr>
      <vt:lpstr>PowerPoint Presentation</vt:lpstr>
      <vt:lpstr>Endocytosis</vt:lpstr>
      <vt:lpstr>Endocytosis</vt:lpstr>
      <vt:lpstr>Exocytosis</vt:lpstr>
      <vt:lpstr>Exocytosis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Cell Membrane and Cellular Transport</dc:title>
  <dc:creator>Carolynn Thomason</dc:creator>
  <cp:lastModifiedBy>cthomason@wcpschools.wcpss.local</cp:lastModifiedBy>
  <cp:revision>3</cp:revision>
  <dcterms:modified xsi:type="dcterms:W3CDTF">2019-09-24T15:15:53Z</dcterms:modified>
</cp:coreProperties>
</file>