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9144000" cy="6858000"/>
  <p:embeddedFontLs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Candara" panose="020E0502030303020204" pitchFamily="34" charset="0"/>
      <p:regular r:id="rId47"/>
      <p:bold r:id="rId48"/>
      <p:italic r:id="rId49"/>
      <p:boldItalic r:id="rId50"/>
    </p:embeddedFont>
    <p:embeddedFont>
      <p:font typeface="Times" panose="02020603050405020304" pitchFamily="18"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A8598-033A-424C-92AC-9616044364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2B3B28-5F88-44DD-B867-93129E6C978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B18723E-DDB3-4788-B1BF-0B1C0049C20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3C9BCA5-36B4-4DD7-901E-191132D0A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13E46-7DED-45AC-849A-1F22EB0FE87D}"/>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35496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93EE-F057-4F1A-9C2D-11867742E5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5D44BC-D6EC-4E4C-85D0-6D80266F7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647579-4EFC-49D9-BA81-7B883D6F4CE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5D51857-42E5-4800-AEF2-ACB99C361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00879-3BAB-4785-B55E-FA1054D4506F}"/>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42485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938ABF-171B-402F-AD00-E13552C8EC0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E64E43-C290-498B-BF59-49832C2FD77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F0909-4B77-4D91-8DDC-B3C81BC4210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2DAAFFE-37A0-42FF-9878-978F9B7DD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38710-A208-4391-A60D-19EB8D565759}"/>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9459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6A0E-2FAA-4ACD-8947-1CC8EA52A7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57FAB-CF7E-4213-A648-65D3CBCDB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6C1AC-3B68-4D20-91CB-869CBE8127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CA7BEEC-BD1A-484B-B664-C10574BA2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28093-1A47-418A-A8E1-6A85075E64B7}"/>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4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91AE4-0567-45AA-950E-09E97E021E5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5EC3F6D-F3BD-4073-A6A8-96ABB49FF3A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7FDEC4-E027-4467-A871-758FB8D4E39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651A671-2334-4BF6-BBA8-B02FABEBC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5A229-95FF-4B98-B52E-455058712673}"/>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3078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86D0-5C49-452D-938D-7CEA87E0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E5D54E-78DB-465F-919B-FE3DCE11B96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CE1D31-F9CD-40E8-9FF3-44A142B1552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E236DC-4C80-457F-BB31-1C7E809C950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4AEFD39-8733-4264-B6E7-5936FCFC9A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C24C8-3237-467A-A062-2A5DC9209F20}"/>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5976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9D9A-B095-42FF-8C25-099F46D2454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2DFF71-1DE5-48ED-B692-3408A2A1DF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FA45805-B169-483E-B0CF-38B59A8DF3F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D181B3-9CA9-44B6-A606-ADBD2655AAC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ADFA97E-3BA8-4D8A-B6FD-716DE13ED26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4AC4D6-B82A-46E5-8AC7-11F14FE9B48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60E92C3-14B6-4C10-9002-002FD21BBA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6EB43F-33A5-4A92-B75C-A13B52063BC5}"/>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29542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418AB-52F1-43F4-8025-F05FF12539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4DFEA-3CD9-4BEE-B18D-BD6F9694036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9087527-3D10-4653-949F-25F379F6B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566F80-5E13-4DB8-A9D0-4E65CC689B05}"/>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9065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B31EF-314B-48D4-AD8D-26DD5FCAF8C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2A9E85B-3420-4B27-90D5-ECE31D2D9E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C4EDD5-84A3-4A48-A984-37F844AED238}"/>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4908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7B29-4F38-4A5E-A4E7-116398658D0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7957DA0-D89B-4CE6-8001-631DDDEC83D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FC0703-A4C7-47EC-BD2B-2DC90D23348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6136EBB-AF64-4EAF-AF33-6334F18215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EE39E11-93FC-4357-8763-24A3C9E97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814B9-F6E2-45FC-8781-C4A43826F677}"/>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4759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BF832-E431-46AB-9243-E9E4115BFB8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5D4F519-2AB1-4014-87D5-10DCE2CD5F3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56D46BB-05EF-4B2A-AC5E-724789C14E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F212C8D-88C1-496C-9F18-9A3CA460FF6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9AC96BC-15F6-4810-813A-7FB132EB3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BB807D-3041-4C4C-9AB1-4B51E2A57163}"/>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4373986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D11B5-E73B-4ED4-90B9-D54D22C47A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27655-201C-4B32-8139-6C60C817FEE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4F172-7295-4EE3-AAD5-863E1BF8581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86CF10E-8EDC-46A6-9981-34BE4C22426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8E85F6-157B-4655-8E1A-E29200AAF86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27900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Cell Energy</a:t>
            </a:r>
            <a:endParaRPr sz="4400" b="0" i="0" u="none" strike="noStrike" cap="none" dirty="0">
              <a:solidFill>
                <a:schemeClr val="tx1"/>
              </a:solidFill>
              <a:latin typeface="Candara"/>
              <a:ea typeface="Candara"/>
              <a:cs typeface="Candara"/>
              <a:sym typeface="Candara"/>
            </a:endParaRPr>
          </a:p>
        </p:txBody>
      </p:sp>
      <p:sp>
        <p:nvSpPr>
          <p:cNvPr id="132" name="Google Shape;132;p13"/>
          <p:cNvSpPr txBox="1">
            <a:spLocks noGrp="1"/>
          </p:cNvSpPr>
          <p:nvPr>
            <p:ph idx="1"/>
          </p:nvPr>
        </p:nvSpPr>
        <p:spPr>
          <a:xfrm>
            <a:off x="558344" y="2570907"/>
            <a:ext cx="7408333" cy="3980498"/>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2400"/>
              <a:buFont typeface="Noto Sans Symbols"/>
              <a:buChar char="∗"/>
            </a:pPr>
            <a:r>
              <a:rPr lang="en-US" b="0" i="0" u="none" strike="noStrike" cap="none" dirty="0">
                <a:solidFill>
                  <a:schemeClr val="tx1"/>
                </a:solidFill>
                <a:latin typeface="Candara"/>
                <a:ea typeface="Candara"/>
                <a:cs typeface="Candara"/>
                <a:sym typeface="Candara"/>
              </a:rPr>
              <a:t>All __________________ must be able to obtain </a:t>
            </a:r>
            <a:r>
              <a:rPr lang="en-US" dirty="0">
                <a:solidFill>
                  <a:schemeClr val="tx1"/>
                </a:solidFill>
              </a:rPr>
              <a:t>__________</a:t>
            </a:r>
            <a:r>
              <a:rPr lang="en-US" b="0" i="0" u="none" strike="noStrike" cap="none" dirty="0">
                <a:solidFill>
                  <a:schemeClr val="tx1"/>
                </a:solidFill>
                <a:latin typeface="Candara"/>
                <a:ea typeface="Candara"/>
                <a:cs typeface="Candara"/>
                <a:sym typeface="Candara"/>
              </a:rPr>
              <a:t> </a:t>
            </a:r>
            <a:r>
              <a:rPr lang="en-US" b="0" i="0" u="none" strike="noStrike" cap="none" dirty="0">
                <a:solidFill>
                  <a:schemeClr val="tx1"/>
                </a:solidFill>
                <a:sym typeface="Candara"/>
              </a:rPr>
              <a:t>from the environment in which they live.  </a:t>
            </a:r>
            <a:endParaRPr dirty="0">
              <a:solidFill>
                <a:schemeClr val="tx1"/>
              </a:solidFill>
            </a:endParaRPr>
          </a:p>
          <a:p>
            <a:pPr marL="274320" marR="0" lvl="0" indent="-274320" algn="l" rtl="0">
              <a:lnSpc>
                <a:spcPct val="90000"/>
              </a:lnSpc>
              <a:spcBef>
                <a:spcPts val="480"/>
              </a:spcBef>
              <a:spcAft>
                <a:spcPts val="0"/>
              </a:spcAft>
              <a:buClr>
                <a:schemeClr val="accent1"/>
              </a:buClr>
              <a:buSzPts val="2400"/>
              <a:buFont typeface="Noto Sans Symbols"/>
              <a:buChar char="∗"/>
            </a:pPr>
            <a:r>
              <a:rPr lang="en-US" b="0" i="0" u="none" strike="noStrike" cap="none" dirty="0">
                <a:solidFill>
                  <a:schemeClr val="tx1"/>
                </a:solidFill>
                <a:latin typeface="Candara"/>
                <a:ea typeface="Candara"/>
                <a:cs typeface="Candara"/>
                <a:sym typeface="Candara"/>
              </a:rPr>
              <a:t>Some organisms are capable of producing their own food.  These organisms are called </a:t>
            </a:r>
            <a:r>
              <a:rPr lang="en-US" dirty="0">
                <a:solidFill>
                  <a:schemeClr val="tx1"/>
                </a:solidFill>
              </a:rPr>
              <a:t>_______________</a:t>
            </a:r>
            <a:r>
              <a:rPr lang="en-US" b="0" i="0" u="none" strike="noStrike" cap="none" dirty="0">
                <a:solidFill>
                  <a:schemeClr val="tx1"/>
                </a:solidFill>
                <a:sym typeface="Candara"/>
              </a:rPr>
              <a:t>.</a:t>
            </a:r>
            <a:endParaRPr dirty="0">
              <a:solidFill>
                <a:schemeClr val="tx1"/>
              </a:solidFill>
            </a:endParaRPr>
          </a:p>
          <a:p>
            <a:pPr marL="576263" marR="0" lvl="1" indent="-284163" algn="l" rtl="0">
              <a:lnSpc>
                <a:spcPct val="90000"/>
              </a:lnSpc>
              <a:spcBef>
                <a:spcPts val="440"/>
              </a:spcBef>
              <a:spcAft>
                <a:spcPts val="0"/>
              </a:spcAft>
              <a:buClr>
                <a:schemeClr val="accent1"/>
              </a:buClr>
              <a:buSzPts val="2200"/>
              <a:buFont typeface="Noto Sans Symbols"/>
              <a:buChar char="∗"/>
            </a:pPr>
            <a:r>
              <a:rPr lang="en-US" sz="2400" dirty="0">
                <a:solidFill>
                  <a:schemeClr val="tx1"/>
                </a:solidFill>
              </a:rPr>
              <a:t>_________________________ -</a:t>
            </a:r>
            <a:r>
              <a:rPr lang="en-US" sz="2400" b="0" i="0" u="none" strike="noStrike" cap="none" dirty="0">
                <a:solidFill>
                  <a:schemeClr val="tx1"/>
                </a:solidFill>
                <a:latin typeface="Candara"/>
                <a:ea typeface="Candara"/>
                <a:cs typeface="Candara"/>
                <a:sym typeface="Candara"/>
              </a:rPr>
              <a:t> </a:t>
            </a:r>
            <a:r>
              <a:rPr lang="en-US" sz="2400" b="0" i="0" u="none" strike="noStrike" cap="none" dirty="0">
                <a:solidFill>
                  <a:schemeClr val="tx1"/>
                </a:solidFill>
                <a:sym typeface="Candara"/>
              </a:rPr>
              <a:t>convert sunlight into chemical energy</a:t>
            </a:r>
            <a:endParaRPr sz="2400" dirty="0">
              <a:solidFill>
                <a:schemeClr val="tx1"/>
              </a:solidFill>
            </a:endParaRPr>
          </a:p>
          <a:p>
            <a:pPr marL="576263" marR="0" lvl="1" indent="-284163" algn="l" rtl="0">
              <a:lnSpc>
                <a:spcPct val="90000"/>
              </a:lnSpc>
              <a:spcBef>
                <a:spcPts val="440"/>
              </a:spcBef>
              <a:spcAft>
                <a:spcPts val="0"/>
              </a:spcAft>
              <a:buClr>
                <a:schemeClr val="accent1"/>
              </a:buClr>
              <a:buSzPts val="2200"/>
              <a:buFont typeface="Noto Sans Symbols"/>
              <a:buChar char="∗"/>
            </a:pPr>
            <a:r>
              <a:rPr lang="en-US" sz="2400" b="0" i="0" u="none" strike="noStrike" cap="none" dirty="0">
                <a:solidFill>
                  <a:schemeClr val="tx1"/>
                </a:solidFill>
                <a:latin typeface="Candara"/>
                <a:ea typeface="Candara"/>
                <a:cs typeface="Candara"/>
                <a:sym typeface="Candara"/>
              </a:rPr>
              <a:t>Ex. </a:t>
            </a:r>
            <a:r>
              <a:rPr lang="en-US" sz="2400" dirty="0">
                <a:solidFill>
                  <a:schemeClr val="tx1"/>
                </a:solidFill>
              </a:rPr>
              <a:t>________________</a:t>
            </a:r>
            <a:r>
              <a:rPr lang="en-US" sz="2400" b="0" i="0" u="none" strike="noStrike" cap="none" dirty="0">
                <a:solidFill>
                  <a:schemeClr val="tx1"/>
                </a:solidFill>
                <a:latin typeface="Candara"/>
                <a:ea typeface="Candara"/>
                <a:cs typeface="Candara"/>
                <a:sym typeface="Candara"/>
              </a:rPr>
              <a:t>, </a:t>
            </a:r>
            <a:r>
              <a:rPr lang="en-US" sz="2400" b="0" i="0" u="none" strike="noStrike" cap="none" dirty="0">
                <a:solidFill>
                  <a:schemeClr val="tx1"/>
                </a:solidFill>
                <a:sym typeface="Candara"/>
              </a:rPr>
              <a:t>algae, cyanobacteria</a:t>
            </a:r>
            <a:endParaRPr sz="2400" dirty="0">
              <a:solidFill>
                <a:schemeClr val="tx1"/>
              </a:solidFill>
            </a:endParaRPr>
          </a:p>
          <a:p>
            <a:pPr marL="576263" marR="0" lvl="1" indent="-284163" algn="l" rtl="0">
              <a:lnSpc>
                <a:spcPct val="90000"/>
              </a:lnSpc>
              <a:spcBef>
                <a:spcPts val="440"/>
              </a:spcBef>
              <a:spcAft>
                <a:spcPts val="0"/>
              </a:spcAft>
              <a:buClr>
                <a:schemeClr val="accent1"/>
              </a:buClr>
              <a:buSzPts val="2200"/>
              <a:buFont typeface="Noto Sans Symbols"/>
              <a:buChar char="∗"/>
            </a:pPr>
            <a:r>
              <a:rPr lang="en-US" sz="2400" dirty="0">
                <a:solidFill>
                  <a:schemeClr val="tx1"/>
                </a:solidFill>
              </a:rPr>
              <a:t>______________________________ -</a:t>
            </a:r>
            <a:r>
              <a:rPr lang="en-US" sz="2400" b="0" i="0" u="none" strike="noStrike" cap="none" dirty="0">
                <a:solidFill>
                  <a:schemeClr val="tx1"/>
                </a:solidFill>
                <a:latin typeface="Candara"/>
                <a:ea typeface="Candara"/>
                <a:cs typeface="Candara"/>
                <a:sym typeface="Candara"/>
              </a:rPr>
              <a:t> </a:t>
            </a:r>
            <a:r>
              <a:rPr lang="en-US" sz="2400" b="0" i="0" u="none" strike="noStrike" cap="none" dirty="0">
                <a:solidFill>
                  <a:schemeClr val="tx1"/>
                </a:solidFill>
                <a:sym typeface="Candara"/>
              </a:rPr>
              <a:t>convert inorganic molecules into chemical energy</a:t>
            </a:r>
            <a:endParaRPr sz="2400" dirty="0">
              <a:solidFill>
                <a:schemeClr val="tx1"/>
              </a:solidFill>
            </a:endParaRPr>
          </a:p>
          <a:p>
            <a:pPr marL="576263" marR="0" lvl="1" indent="-284163" algn="l" rtl="0">
              <a:lnSpc>
                <a:spcPct val="90000"/>
              </a:lnSpc>
              <a:spcBef>
                <a:spcPts val="440"/>
              </a:spcBef>
              <a:spcAft>
                <a:spcPts val="0"/>
              </a:spcAft>
              <a:buClr>
                <a:schemeClr val="accent1"/>
              </a:buClr>
              <a:buSzPts val="2200"/>
              <a:buFont typeface="Noto Sans Symbols"/>
              <a:buChar char="∗"/>
            </a:pPr>
            <a:r>
              <a:rPr lang="en-US" sz="2400" b="0" i="0" u="none" strike="noStrike" cap="none" dirty="0">
                <a:solidFill>
                  <a:schemeClr val="tx1"/>
                </a:solidFill>
                <a:latin typeface="Candara"/>
                <a:ea typeface="Candara"/>
                <a:cs typeface="Candara"/>
                <a:sym typeface="Candara"/>
              </a:rPr>
              <a:t>Ex.  Certain groups of </a:t>
            </a:r>
            <a:r>
              <a:rPr lang="en-US" sz="2400" dirty="0">
                <a:solidFill>
                  <a:schemeClr val="tx1"/>
                </a:solidFill>
              </a:rPr>
              <a:t>________________________</a:t>
            </a:r>
            <a:endParaRPr sz="2400" b="0" i="0" u="none" strike="noStrike" cap="none" dirty="0">
              <a:solidFill>
                <a:schemeClr val="tx1"/>
              </a:solidFill>
              <a:sym typeface="Candara"/>
            </a:endParaRPr>
          </a:p>
        </p:txBody>
      </p:sp>
      <p:pic>
        <p:nvPicPr>
          <p:cNvPr id="134" name="Google Shape;134;p13" descr="\\H0316SFS04\Home$\Staff\lblake\Desktop\chem_reaction1.png"/>
          <p:cNvPicPr preferRelativeResize="0"/>
          <p:nvPr/>
        </p:nvPicPr>
        <p:blipFill rotWithShape="1">
          <a:blip r:embed="rId3">
            <a:alphaModFix/>
          </a:blip>
          <a:srcRect/>
          <a:stretch/>
        </p:blipFill>
        <p:spPr>
          <a:xfrm>
            <a:off x="6819901" y="594279"/>
            <a:ext cx="1866899" cy="16253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Energy From Sunlight</a:t>
            </a:r>
            <a:endParaRPr sz="4400" b="0" i="0" u="none" strike="noStrike" cap="none" dirty="0">
              <a:solidFill>
                <a:schemeClr val="tx1"/>
              </a:solidFill>
              <a:latin typeface="Candara"/>
              <a:ea typeface="Candara"/>
              <a:cs typeface="Candara"/>
              <a:sym typeface="Candara"/>
            </a:endParaRPr>
          </a:p>
        </p:txBody>
      </p:sp>
      <p:sp>
        <p:nvSpPr>
          <p:cNvPr id="199" name="Google Shape;199;p2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The process that converts the sun’s radiant energy into chemical energy in the form of simple sugars is called _______________________________________</a:t>
            </a:r>
            <a:endParaRPr sz="2400" b="0" i="0" u="none" strike="noStrike" cap="none" dirty="0">
              <a:solidFill>
                <a:schemeClr val="dk2"/>
              </a:solidFill>
              <a:latin typeface="Candara"/>
              <a:ea typeface="Candara"/>
              <a:cs typeface="Candara"/>
              <a:sym typeface="Candara"/>
            </a:endParaRPr>
          </a:p>
        </p:txBody>
      </p:sp>
      <p:pic>
        <p:nvPicPr>
          <p:cNvPr id="201" name="Google Shape;201;p22" descr="\\H0316SFS04\Home$\Staff\lblake\Desktop\0f3a3a4b8653142e2f91f833ee4da227.jpg"/>
          <p:cNvPicPr preferRelativeResize="0"/>
          <p:nvPr/>
        </p:nvPicPr>
        <p:blipFill rotWithShape="1">
          <a:blip r:embed="rId3">
            <a:alphaModFix/>
          </a:blip>
          <a:srcRect/>
          <a:stretch/>
        </p:blipFill>
        <p:spPr>
          <a:xfrm>
            <a:off x="2743200" y="4038600"/>
            <a:ext cx="3395662" cy="27165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Photosynthesis</a:t>
            </a:r>
            <a:endParaRPr sz="4400" b="0" i="0" u="none" strike="noStrike" cap="none" dirty="0">
              <a:solidFill>
                <a:schemeClr val="tx1"/>
              </a:solidFill>
              <a:latin typeface="Candara"/>
              <a:ea typeface="Candara"/>
              <a:cs typeface="Candara"/>
              <a:sym typeface="Candara"/>
            </a:endParaRPr>
          </a:p>
        </p:txBody>
      </p:sp>
      <p:sp>
        <p:nvSpPr>
          <p:cNvPr id="206" name="Google Shape;206;p23"/>
          <p:cNvSpPr txBox="1">
            <a:spLocks noGrp="1"/>
          </p:cNvSpPr>
          <p:nvPr>
            <p:ph idx="1"/>
          </p:nvPr>
        </p:nvSpPr>
        <p:spPr>
          <a:xfrm>
            <a:off x="872067" y="1702191"/>
            <a:ext cx="7408333" cy="4423972"/>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The chemical _______________________ for photosynthesis is:</a:t>
            </a:r>
            <a:endParaRPr dirty="0"/>
          </a:p>
          <a:p>
            <a:pPr marL="274320" marR="0" lvl="0" indent="-121920" algn="l" rtl="0">
              <a:spcBef>
                <a:spcPts val="480"/>
              </a:spcBef>
              <a:spcAft>
                <a:spcPts val="0"/>
              </a:spcAft>
              <a:buClr>
                <a:schemeClr val="accent1"/>
              </a:buClr>
              <a:buSzPts val="2400"/>
              <a:buFont typeface="Noto Sans Symbols"/>
              <a:buNone/>
            </a:pPr>
            <a:endParaRPr sz="2400" b="0" i="0" u="none" strike="noStrike" cap="none" dirty="0">
              <a:solidFill>
                <a:schemeClr val="dk2"/>
              </a:solidFill>
              <a:latin typeface="Candara"/>
              <a:ea typeface="Candara"/>
              <a:cs typeface="Candara"/>
              <a:sym typeface="Candara"/>
            </a:endParaRPr>
          </a:p>
          <a:p>
            <a:pPr marL="0" marR="0" lvl="0" indent="0" algn="l" rtl="0">
              <a:spcBef>
                <a:spcPts val="560"/>
              </a:spcBef>
              <a:spcAft>
                <a:spcPts val="0"/>
              </a:spcAft>
              <a:buClr>
                <a:schemeClr val="accent1"/>
              </a:buClr>
              <a:buFont typeface="Noto Sans Symbols"/>
              <a:buNone/>
            </a:pPr>
            <a:r>
              <a:rPr lang="en-US" sz="2400" b="0" i="0" u="none" strike="noStrike" cap="none" dirty="0">
                <a:solidFill>
                  <a:schemeClr val="dk2"/>
                </a:solidFill>
                <a:latin typeface="Candara"/>
                <a:ea typeface="Candara"/>
                <a:cs typeface="Candara"/>
                <a:sym typeface="Candara"/>
              </a:rPr>
              <a:t>	     </a:t>
            </a:r>
            <a:r>
              <a:rPr lang="en-US" sz="2800" b="0" i="0" u="none" strike="noStrike" cap="none" dirty="0">
                <a:solidFill>
                  <a:schemeClr val="dk2"/>
                </a:solidFill>
                <a:latin typeface="Candara"/>
                <a:ea typeface="Candara"/>
                <a:cs typeface="Candara"/>
                <a:sym typeface="Candara"/>
              </a:rPr>
              <a:t>6CO₂ + 6H₂O → C₆H₁₂O₆ + 6O₂</a:t>
            </a:r>
            <a:endParaRPr dirty="0"/>
          </a:p>
          <a:p>
            <a:pPr marL="0" marR="0" lvl="0" indent="0" algn="l" rtl="0">
              <a:spcBef>
                <a:spcPts val="480"/>
              </a:spcBef>
              <a:spcAft>
                <a:spcPts val="0"/>
              </a:spcAft>
              <a:buClr>
                <a:schemeClr val="accent1"/>
              </a:buClr>
              <a:buFont typeface="Noto Sans Symbols"/>
              <a:buNone/>
            </a:pPr>
            <a:endParaRPr sz="2400" b="0" i="0" u="none" strike="noStrike" cap="none" dirty="0">
              <a:solidFill>
                <a:schemeClr val="dk2"/>
              </a:solidFill>
              <a:latin typeface="Candara"/>
              <a:ea typeface="Candara"/>
              <a:cs typeface="Candara"/>
              <a:sym typeface="Candara"/>
            </a:endParaRPr>
          </a:p>
          <a:p>
            <a:pPr marL="274320" marR="0" lvl="0" indent="-274320" algn="l" rtl="0">
              <a:spcBef>
                <a:spcPts val="480"/>
              </a:spcBef>
              <a:spcAft>
                <a:spcPts val="0"/>
              </a:spcAft>
              <a:buClr>
                <a:schemeClr val="accent1"/>
              </a:buClr>
              <a:buSzPts val="2400"/>
              <a:buFont typeface="Candara"/>
              <a:buChar char="∗"/>
            </a:pPr>
            <a:r>
              <a:rPr lang="en-US" sz="2400" b="0" i="0" u="none" strike="noStrike" cap="none" dirty="0">
                <a:solidFill>
                  <a:schemeClr val="dk2"/>
                </a:solidFill>
                <a:latin typeface="Candara"/>
                <a:ea typeface="Candara"/>
                <a:cs typeface="Candara"/>
                <a:sym typeface="Candara"/>
              </a:rPr>
              <a:t>The reactants that are required for this reaction are __________________________and _______________.</a:t>
            </a:r>
            <a:endParaRPr dirty="0"/>
          </a:p>
          <a:p>
            <a:pPr marL="274320" marR="0" lvl="0" indent="-274320" algn="l" rtl="0">
              <a:spcBef>
                <a:spcPts val="480"/>
              </a:spcBef>
              <a:spcAft>
                <a:spcPts val="0"/>
              </a:spcAft>
              <a:buClr>
                <a:schemeClr val="accent1"/>
              </a:buClr>
              <a:buSzPts val="2400"/>
              <a:buFont typeface="Candara"/>
              <a:buChar char="∗"/>
            </a:pPr>
            <a:r>
              <a:rPr lang="en-US" sz="2400" b="0" i="0" u="none" strike="noStrike" cap="none" dirty="0">
                <a:solidFill>
                  <a:schemeClr val="dk2"/>
                </a:solidFill>
                <a:latin typeface="Candara"/>
                <a:ea typeface="Candara"/>
                <a:cs typeface="Candara"/>
                <a:sym typeface="Candara"/>
              </a:rPr>
              <a:t>The products of this reaction are __________________ and _______________________.</a:t>
            </a:r>
            <a:endParaRPr sz="2400" b="0" i="0" u="none" strike="noStrike" cap="none" dirty="0">
              <a:solidFill>
                <a:schemeClr val="dk2"/>
              </a:solidFill>
              <a:latin typeface="Candara"/>
              <a:ea typeface="Candara"/>
              <a:cs typeface="Candara"/>
              <a:sym typeface="Canda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2000"/>
                                        <p:tgtEl>
                                          <p:spTgt spid="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xEl>
                                              <p:pRg st="2" end="2"/>
                                            </p:txEl>
                                          </p:spTgt>
                                        </p:tgtEl>
                                        <p:attrNameLst>
                                          <p:attrName>style.visibility</p:attrName>
                                        </p:attrNameLst>
                                      </p:cBhvr>
                                      <p:to>
                                        <p:strVal val="visible"/>
                                      </p:to>
                                    </p:set>
                                    <p:animEffect transition="in" filter="fade">
                                      <p:cBhvr>
                                        <p:cTn id="12" dur="2000"/>
                                        <p:tgtEl>
                                          <p:spTgt spid="20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xEl>
                                              <p:pRg st="4" end="4"/>
                                            </p:txEl>
                                          </p:spTgt>
                                        </p:tgtEl>
                                        <p:attrNameLst>
                                          <p:attrName>style.visibility</p:attrName>
                                        </p:attrNameLst>
                                      </p:cBhvr>
                                      <p:to>
                                        <p:strVal val="visible"/>
                                      </p:to>
                                    </p:set>
                                    <p:animEffect transition="in" filter="fade">
                                      <p:cBhvr>
                                        <p:cTn id="17" dur="2000"/>
                                        <p:tgtEl>
                                          <p:spTgt spid="20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xEl>
                                              <p:pRg st="5" end="5"/>
                                            </p:txEl>
                                          </p:spTgt>
                                        </p:tgtEl>
                                        <p:attrNameLst>
                                          <p:attrName>style.visibility</p:attrName>
                                        </p:attrNameLst>
                                      </p:cBhvr>
                                      <p:to>
                                        <p:strVal val="visible"/>
                                      </p:to>
                                    </p:set>
                                    <p:animEffect transition="in" filter="fade">
                                      <p:cBhvr>
                                        <p:cTn id="22" dur="2000"/>
                                        <p:tgtEl>
                                          <p:spTgt spid="2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Leaf Structure</a:t>
            </a:r>
            <a:endParaRPr sz="4400" b="0" i="0" u="none" strike="noStrike" cap="none" dirty="0">
              <a:solidFill>
                <a:schemeClr val="tx1"/>
              </a:solidFill>
              <a:latin typeface="Candara"/>
              <a:ea typeface="Candara"/>
              <a:cs typeface="Candara"/>
              <a:sym typeface="Candara"/>
            </a:endParaRPr>
          </a:p>
        </p:txBody>
      </p:sp>
      <p:sp>
        <p:nvSpPr>
          <p:cNvPr id="212" name="Google Shape;212;p24"/>
          <p:cNvSpPr txBox="1">
            <a:spLocks noGrp="1"/>
          </p:cNvSpPr>
          <p:nvPr>
            <p:ph idx="1"/>
          </p:nvPr>
        </p:nvSpPr>
        <p:spPr>
          <a:xfrm>
            <a:off x="457200" y="1702191"/>
            <a:ext cx="4421038" cy="4423972"/>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In ______________________, photosynthesis takes place primarily in the ____________ in organelles called _______________________.  The palisade mesophyll has the highest concentration of chloroplasts, so photosynthetic rate is ___________________there.</a:t>
            </a:r>
            <a:endParaRPr sz="2400" b="0" i="0" u="none" strike="noStrike" cap="none" dirty="0">
              <a:solidFill>
                <a:schemeClr val="dk2"/>
              </a:solidFill>
              <a:latin typeface="Candara"/>
              <a:ea typeface="Candara"/>
              <a:cs typeface="Candara"/>
              <a:sym typeface="Candara"/>
            </a:endParaRPr>
          </a:p>
        </p:txBody>
      </p:sp>
      <p:pic>
        <p:nvPicPr>
          <p:cNvPr id="214" name="Google Shape;214;p24" descr="\\H0316SFS04\Home$\Staff\lblake\Desktop\leaf-structure-4-638.jpg"/>
          <p:cNvPicPr preferRelativeResize="0"/>
          <p:nvPr/>
        </p:nvPicPr>
        <p:blipFill rotWithShape="1">
          <a:blip r:embed="rId3">
            <a:alphaModFix/>
          </a:blip>
          <a:srcRect/>
          <a:stretch/>
        </p:blipFill>
        <p:spPr>
          <a:xfrm>
            <a:off x="4878237" y="2895599"/>
            <a:ext cx="4298420" cy="32271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Chloroplast Structure</a:t>
            </a:r>
            <a:endParaRPr sz="4400" b="0" i="0" u="none" strike="noStrike" cap="none" dirty="0">
              <a:solidFill>
                <a:schemeClr val="tx1"/>
              </a:solidFill>
              <a:latin typeface="Candara"/>
              <a:ea typeface="Candara"/>
              <a:cs typeface="Candara"/>
              <a:sym typeface="Candara"/>
            </a:endParaRPr>
          </a:p>
        </p:txBody>
      </p:sp>
      <p:sp>
        <p:nvSpPr>
          <p:cNvPr id="219" name="Google Shape;219;p25"/>
          <p:cNvSpPr txBox="1">
            <a:spLocks noGrp="1"/>
          </p:cNvSpPr>
          <p:nvPr>
            <p:ph idx="1"/>
          </p:nvPr>
        </p:nvSpPr>
        <p:spPr>
          <a:xfrm>
            <a:off x="762000" y="1491175"/>
            <a:ext cx="7408333" cy="4321721"/>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________________________________ have two major parts.  The light </a:t>
            </a:r>
            <a:r>
              <a:rPr lang="en-US" dirty="0"/>
              <a:t>____________________</a:t>
            </a:r>
            <a:r>
              <a:rPr lang="en-US" sz="2400" b="0" i="0" u="none" strike="noStrike" cap="none" dirty="0">
                <a:solidFill>
                  <a:schemeClr val="dk2"/>
                </a:solidFill>
                <a:latin typeface="Candara"/>
                <a:ea typeface="Candara"/>
                <a:cs typeface="Candara"/>
                <a:sym typeface="Candara"/>
              </a:rPr>
              <a:t> reactions take place in </a:t>
            </a:r>
            <a:r>
              <a:rPr lang="en-US" dirty="0"/>
              <a:t>______________________</a:t>
            </a:r>
            <a:r>
              <a:rPr lang="en-US" sz="2400" b="0" i="0" u="none" strike="noStrike" cap="none" dirty="0">
                <a:solidFill>
                  <a:schemeClr val="dk2"/>
                </a:solidFill>
                <a:latin typeface="Candara"/>
                <a:ea typeface="Candara"/>
                <a:cs typeface="Candara"/>
                <a:sym typeface="Candara"/>
              </a:rPr>
              <a:t> membrane stacks called </a:t>
            </a:r>
            <a:r>
              <a:rPr lang="en-US" dirty="0"/>
              <a:t>_________________</a:t>
            </a:r>
            <a:r>
              <a:rPr lang="en-US" sz="2400" b="0" i="0" u="none" strike="noStrike" cap="none" dirty="0">
                <a:solidFill>
                  <a:schemeClr val="dk2"/>
                </a:solidFill>
                <a:latin typeface="Candara"/>
                <a:ea typeface="Candara"/>
                <a:cs typeface="Candara"/>
                <a:sym typeface="Candara"/>
              </a:rPr>
              <a:t>.  The light independent reactions take place in the liquid matrix surrounding the grana called the </a:t>
            </a:r>
            <a:r>
              <a:rPr lang="en-US" dirty="0"/>
              <a:t>________________              </a:t>
            </a:r>
            <a:r>
              <a:rPr lang="en-US" sz="2000" b="0" i="0" u="none" strike="noStrike" cap="none" dirty="0">
                <a:solidFill>
                  <a:schemeClr val="dk2"/>
                </a:solidFill>
                <a:latin typeface="Candara"/>
                <a:ea typeface="Candara"/>
                <a:cs typeface="Candara"/>
                <a:sym typeface="Candara"/>
              </a:rPr>
              <a:t>.</a:t>
            </a:r>
            <a:endParaRPr sz="2000" b="0" i="0" u="none" strike="noStrike" cap="none" dirty="0">
              <a:solidFill>
                <a:schemeClr val="dk2"/>
              </a:solidFill>
              <a:latin typeface="Candara"/>
              <a:ea typeface="Candara"/>
              <a:cs typeface="Candara"/>
              <a:sym typeface="Candara"/>
            </a:endParaRPr>
          </a:p>
        </p:txBody>
      </p:sp>
      <p:pic>
        <p:nvPicPr>
          <p:cNvPr id="221" name="Google Shape;221;p25" descr="\\H0316SFS04\Home$\Staff\lblake\Desktop\chloroplast.jpg"/>
          <p:cNvPicPr preferRelativeResize="0"/>
          <p:nvPr/>
        </p:nvPicPr>
        <p:blipFill rotWithShape="1">
          <a:blip r:embed="rId3">
            <a:alphaModFix/>
          </a:blip>
          <a:srcRect/>
          <a:stretch/>
        </p:blipFill>
        <p:spPr>
          <a:xfrm>
            <a:off x="2895600" y="4343400"/>
            <a:ext cx="4023360" cy="2514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Phases of Photosynthesis</a:t>
            </a:r>
            <a:endParaRPr sz="4400" b="0" i="0" u="none" strike="noStrike" cap="none" dirty="0">
              <a:solidFill>
                <a:schemeClr val="tx1"/>
              </a:solidFill>
              <a:latin typeface="Candara"/>
              <a:ea typeface="Candara"/>
              <a:cs typeface="Candara"/>
              <a:sym typeface="Candara"/>
            </a:endParaRPr>
          </a:p>
        </p:txBody>
      </p:sp>
      <p:sp>
        <p:nvSpPr>
          <p:cNvPr id="226" name="Google Shape;226;p2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Photosynthesis occurs in two general phases;</a:t>
            </a:r>
            <a:endParaRPr dirty="0"/>
          </a:p>
          <a:p>
            <a:pPr marL="576263" marR="0" lvl="1" indent="-284163" algn="l" rtl="0">
              <a:spcBef>
                <a:spcPts val="48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___________________________________________reactions;  convert light energy into chemical energy in the form of ATP (in the grana)</a:t>
            </a:r>
            <a:endParaRPr dirty="0"/>
          </a:p>
          <a:p>
            <a:pPr marL="576263" marR="0" lvl="1" indent="-284163" algn="l" rtl="0">
              <a:spcBef>
                <a:spcPts val="480"/>
              </a:spcBef>
              <a:spcAft>
                <a:spcPts val="0"/>
              </a:spcAft>
              <a:buClr>
                <a:schemeClr val="accent1"/>
              </a:buClr>
              <a:buSzPts val="2400"/>
              <a:buFont typeface="Candara"/>
              <a:buChar char="∗"/>
            </a:pPr>
            <a:r>
              <a:rPr lang="en-US" sz="2400" b="0" i="0" u="none" strike="noStrike" cap="none" dirty="0">
                <a:solidFill>
                  <a:schemeClr val="dk2"/>
                </a:solidFill>
                <a:latin typeface="Candara"/>
                <a:ea typeface="Candara"/>
                <a:cs typeface="Candara"/>
                <a:sym typeface="Candara"/>
              </a:rPr>
              <a:t>___________________________________________reactions;  incorporate CO₂ and use ATP from the light dependent reactions to make glucose (in the stroma)</a:t>
            </a:r>
            <a:endParaRPr sz="240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Light Dependent Reactions</a:t>
            </a:r>
            <a:endParaRPr sz="4400" b="0" i="0" u="none" strike="noStrike" cap="none" dirty="0">
              <a:solidFill>
                <a:schemeClr val="tx1"/>
              </a:solidFill>
              <a:latin typeface="Candara"/>
              <a:ea typeface="Candara"/>
              <a:cs typeface="Candara"/>
              <a:sym typeface="Candara"/>
            </a:endParaRPr>
          </a:p>
        </p:txBody>
      </p:sp>
      <p:sp>
        <p:nvSpPr>
          <p:cNvPr id="232" name="Google Shape;232;p27"/>
          <p:cNvSpPr txBox="1">
            <a:spLocks noGrp="1"/>
          </p:cNvSpPr>
          <p:nvPr>
            <p:ph idx="1"/>
          </p:nvPr>
        </p:nvSpPr>
        <p:spPr>
          <a:xfrm>
            <a:off x="872067" y="2349305"/>
            <a:ext cx="7408333" cy="4170366"/>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accent1"/>
              </a:buClr>
              <a:buSzPts val="2220"/>
              <a:buFont typeface="Noto Sans Symbols"/>
              <a:buChar char="∗"/>
            </a:pPr>
            <a:r>
              <a:rPr lang="en-US" b="0" i="0" u="none" strike="noStrike" cap="none" dirty="0">
                <a:solidFill>
                  <a:schemeClr val="dk2"/>
                </a:solidFill>
                <a:latin typeface="Candara"/>
                <a:ea typeface="Candara"/>
                <a:cs typeface="Candara"/>
                <a:sym typeface="Candara"/>
              </a:rPr>
              <a:t>To trap the radiant energy in sunlight, ___________________ membranes contain several types of pigments, molecules that can absorb specific wavelengths of light</a:t>
            </a:r>
            <a:endParaRPr dirty="0"/>
          </a:p>
          <a:p>
            <a:pPr marL="274320" marR="0" lvl="0" indent="-274320" algn="l" rtl="0">
              <a:lnSpc>
                <a:spcPct val="80000"/>
              </a:lnSpc>
              <a:spcBef>
                <a:spcPts val="444"/>
              </a:spcBef>
              <a:spcAft>
                <a:spcPts val="0"/>
              </a:spcAft>
              <a:buClr>
                <a:schemeClr val="accent1"/>
              </a:buClr>
              <a:buSzPts val="2220"/>
              <a:buFont typeface="Noto Sans Symbols"/>
              <a:buChar char="∗"/>
            </a:pPr>
            <a:r>
              <a:rPr lang="en-US" b="0" i="0" u="none" strike="noStrike" cap="none" dirty="0">
                <a:solidFill>
                  <a:schemeClr val="dk2"/>
                </a:solidFill>
                <a:latin typeface="Candara"/>
                <a:ea typeface="Candara"/>
                <a:cs typeface="Candara"/>
                <a:sym typeface="Candara"/>
              </a:rPr>
              <a:t>These pigment molecules make up a photosystem;  the most common pigment is ____________________</a:t>
            </a:r>
            <a:endParaRPr dirty="0"/>
          </a:p>
          <a:p>
            <a:pPr marL="274320" marR="0" lvl="0" indent="-274320" algn="l" rtl="0">
              <a:lnSpc>
                <a:spcPct val="80000"/>
              </a:lnSpc>
              <a:spcBef>
                <a:spcPts val="444"/>
              </a:spcBef>
              <a:spcAft>
                <a:spcPts val="0"/>
              </a:spcAft>
              <a:buClr>
                <a:schemeClr val="accent1"/>
              </a:buClr>
              <a:buSzPts val="2220"/>
              <a:buFont typeface="Noto Sans Symbols"/>
              <a:buChar char="∗"/>
            </a:pPr>
            <a:r>
              <a:rPr lang="en-US" b="0" i="0" u="none" strike="noStrike" cap="none" dirty="0">
                <a:solidFill>
                  <a:schemeClr val="dk2"/>
                </a:solidFill>
                <a:latin typeface="Candara"/>
                <a:ea typeface="Candara"/>
                <a:cs typeface="Candara"/>
                <a:sym typeface="Candara"/>
              </a:rPr>
              <a:t>Chlorophyll absorbs all colors of __________________ light (best at blue and red) except _______________,  which it reflects.  That is why leaves appear </a:t>
            </a:r>
            <a:r>
              <a:rPr lang="en-US" dirty="0"/>
              <a:t>________</a:t>
            </a:r>
            <a:r>
              <a:rPr lang="en-US" b="0" i="0" u="none" strike="noStrike" cap="none" dirty="0">
                <a:solidFill>
                  <a:schemeClr val="dk2"/>
                </a:solidFill>
                <a:latin typeface="Candara"/>
                <a:ea typeface="Candara"/>
                <a:cs typeface="Candara"/>
                <a:sym typeface="Candara"/>
              </a:rPr>
              <a:t>.</a:t>
            </a:r>
            <a:endParaRPr dirty="0"/>
          </a:p>
          <a:p>
            <a:pPr marL="274320" marR="0" lvl="0" indent="-274320" algn="l" rtl="0">
              <a:lnSpc>
                <a:spcPct val="80000"/>
              </a:lnSpc>
              <a:spcBef>
                <a:spcPts val="444"/>
              </a:spcBef>
              <a:spcAft>
                <a:spcPts val="0"/>
              </a:spcAft>
              <a:buClr>
                <a:schemeClr val="accent1"/>
              </a:buClr>
              <a:buSzPts val="2220"/>
              <a:buFont typeface="Noto Sans Symbols"/>
              <a:buChar char="∗"/>
            </a:pPr>
            <a:r>
              <a:rPr lang="en-US" b="0" i="0" u="none" strike="noStrike" cap="none" dirty="0">
                <a:solidFill>
                  <a:schemeClr val="dk2"/>
                </a:solidFill>
                <a:latin typeface="Candara"/>
                <a:ea typeface="Candara"/>
                <a:cs typeface="Candara"/>
                <a:sym typeface="Candara"/>
              </a:rPr>
              <a:t>_______________ light is made up of ROYGBIV;  having accessory pigments helps chlorophyll absorb more energy from sunlight </a:t>
            </a:r>
            <a:endParaRPr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Light Dependent Reactions</a:t>
            </a:r>
            <a:endParaRPr sz="4400" b="0" i="0" u="none" strike="noStrike" cap="none" dirty="0">
              <a:solidFill>
                <a:schemeClr val="tx1"/>
              </a:solidFill>
              <a:latin typeface="Candara"/>
              <a:ea typeface="Candara"/>
              <a:cs typeface="Candara"/>
              <a:sym typeface="Candara"/>
            </a:endParaRPr>
          </a:p>
        </p:txBody>
      </p:sp>
      <p:sp>
        <p:nvSpPr>
          <p:cNvPr id="238" name="Google Shape;238;p2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As sunlight strikes a leaf, its energy penetrates to the molecules in a _____________________________.  This transfer of energy to chlorophyll causes its electrons to vibrate and become energized or excited.  This causes the electrons to leave chlorophyll and be transferred through a series of proteins embedded in the thylakoid membrane called an _______________________________________ __________________________________(ETC).</a:t>
            </a:r>
            <a:endParaRPr sz="240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Light Dependent Reactions</a:t>
            </a:r>
            <a:endParaRPr sz="4400" b="0" i="0" u="none" strike="noStrike" cap="none" dirty="0">
              <a:solidFill>
                <a:schemeClr val="tx1"/>
              </a:solidFill>
              <a:latin typeface="Candara"/>
              <a:ea typeface="Candara"/>
              <a:cs typeface="Candara"/>
              <a:sym typeface="Candara"/>
            </a:endParaRPr>
          </a:p>
        </p:txBody>
      </p:sp>
      <p:sp>
        <p:nvSpPr>
          <p:cNvPr id="244" name="Google Shape;244;p2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At each protein “step”, the ________________ lose energy.  This energy can be used to make ATP from ADP, or _________________________________into the center of the thylakoid disc (which indirectly helps make ATP).</a:t>
            </a:r>
            <a:endParaRPr dirty="0"/>
          </a:p>
          <a:p>
            <a:pPr marL="274320" marR="0" lvl="0" indent="-274320" algn="l" rtl="0">
              <a:lnSpc>
                <a:spcPct val="90000"/>
              </a:lnSpc>
              <a:spcBef>
                <a:spcPts val="48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Electrons are re-energized and pass down a second ETC</a:t>
            </a:r>
            <a:endParaRPr dirty="0"/>
          </a:p>
          <a:p>
            <a:pPr marL="274320" marR="0" lvl="0" indent="-274320" algn="l" rtl="0">
              <a:lnSpc>
                <a:spcPct val="90000"/>
              </a:lnSpc>
              <a:spcBef>
                <a:spcPts val="48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The electrons are transferred to the ____________________ using a carrier molecule called NADP⁺;  it combines with two electrons and a hydrogen ion to become NADPH</a:t>
            </a:r>
            <a:endParaRPr sz="240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Google Shape;251;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Restoring Electrons</a:t>
            </a:r>
            <a:endParaRPr sz="4400" b="0" i="0" u="none" strike="noStrike" cap="none" dirty="0">
              <a:solidFill>
                <a:schemeClr val="tx1"/>
              </a:solidFill>
              <a:latin typeface="Candara"/>
              <a:ea typeface="Candara"/>
              <a:cs typeface="Candara"/>
              <a:sym typeface="Candara"/>
            </a:endParaRPr>
          </a:p>
        </p:txBody>
      </p:sp>
      <p:sp>
        <p:nvSpPr>
          <p:cNvPr id="250" name="Google Shape;250;p3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Chlorophyll is not happy that it has lost its electrons and wants them back.  So, water is split (called ____________________________) in the first photosystem.</a:t>
            </a:r>
            <a:endParaRPr dirty="0"/>
          </a:p>
          <a:p>
            <a:pPr marL="274320" marR="0" lvl="0" indent="-274320" algn="l" rtl="0">
              <a:spcBef>
                <a:spcPts val="48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When water is split;</a:t>
            </a:r>
            <a:endParaRPr dirty="0"/>
          </a:p>
          <a:p>
            <a:pPr marL="576263" marR="0" lvl="1" indent="-284163" algn="l" rtl="0">
              <a:spcBef>
                <a:spcPts val="440"/>
              </a:spcBef>
              <a:spcAft>
                <a:spcPts val="0"/>
              </a:spcAft>
              <a:buClr>
                <a:schemeClr val="accent1"/>
              </a:buClr>
              <a:buSzPts val="2200"/>
              <a:buFont typeface="Noto Sans Symbols"/>
              <a:buChar char="∗"/>
            </a:pPr>
            <a:r>
              <a:rPr lang="en-US" sz="2200" b="0" i="0" u="none" strike="noStrike" cap="none" dirty="0">
                <a:solidFill>
                  <a:schemeClr val="dk2"/>
                </a:solidFill>
                <a:latin typeface="Candara"/>
                <a:ea typeface="Candara"/>
                <a:cs typeface="Candara"/>
                <a:sym typeface="Candara"/>
              </a:rPr>
              <a:t>Electrons are returned to _________________________</a:t>
            </a:r>
            <a:endParaRPr dirty="0"/>
          </a:p>
          <a:p>
            <a:pPr marL="576263" marR="0" lvl="1" indent="-284163" algn="l" rtl="0">
              <a:spcBef>
                <a:spcPts val="440"/>
              </a:spcBef>
              <a:spcAft>
                <a:spcPts val="0"/>
              </a:spcAft>
              <a:buClr>
                <a:schemeClr val="accent1"/>
              </a:buClr>
              <a:buSzPts val="2200"/>
              <a:buFont typeface="Noto Sans Symbols"/>
              <a:buChar char="∗"/>
            </a:pPr>
            <a:r>
              <a:rPr lang="en-US" sz="2200" b="0" i="0" u="none" strike="noStrike" cap="none" dirty="0">
                <a:solidFill>
                  <a:schemeClr val="dk2"/>
                </a:solidFill>
                <a:latin typeface="Candara"/>
                <a:ea typeface="Candara"/>
                <a:cs typeface="Candara"/>
                <a:sym typeface="Candara"/>
              </a:rPr>
              <a:t>H⁺ ions are pumped into the </a:t>
            </a:r>
            <a:r>
              <a:rPr lang="en-US" dirty="0"/>
              <a:t>_______________________</a:t>
            </a:r>
            <a:endParaRPr dirty="0"/>
          </a:p>
          <a:p>
            <a:pPr marL="576263" marR="0" lvl="1" indent="-284163" algn="l" rtl="0">
              <a:spcBef>
                <a:spcPts val="440"/>
              </a:spcBef>
              <a:spcAft>
                <a:spcPts val="0"/>
              </a:spcAft>
              <a:buClr>
                <a:schemeClr val="accent1"/>
              </a:buClr>
              <a:buSzPts val="2200"/>
              <a:buFont typeface="Noto Sans Symbols"/>
              <a:buChar char="∗"/>
            </a:pPr>
            <a:r>
              <a:rPr lang="en-US" sz="2200" b="0" i="0" u="none" strike="noStrike" cap="none" dirty="0">
                <a:solidFill>
                  <a:schemeClr val="dk2"/>
                </a:solidFill>
                <a:latin typeface="Candara"/>
                <a:ea typeface="Candara"/>
                <a:cs typeface="Candara"/>
                <a:sym typeface="Candara"/>
              </a:rPr>
              <a:t>O₂ is released into the air and we use it for </a:t>
            </a:r>
            <a:r>
              <a:rPr lang="en-US" dirty="0"/>
              <a:t>______________________</a:t>
            </a:r>
            <a:endParaRPr dirty="0"/>
          </a:p>
          <a:p>
            <a:pPr marL="576263" marR="0" lvl="1" indent="-144462" algn="l" rtl="0">
              <a:spcBef>
                <a:spcPts val="440"/>
              </a:spcBef>
              <a:spcAft>
                <a:spcPts val="0"/>
              </a:spcAft>
              <a:buClr>
                <a:schemeClr val="accent1"/>
              </a:buClr>
              <a:buSzPts val="2200"/>
              <a:buFont typeface="Noto Sans Symbols"/>
              <a:buNone/>
            </a:pPr>
            <a:endParaRPr sz="220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1" descr="Fig"/>
          <p:cNvPicPr preferRelativeResize="0">
            <a:picLocks noGrp="1"/>
          </p:cNvPicPr>
          <p:nvPr>
            <p:ph type="body" idx="4294967295"/>
          </p:nvPr>
        </p:nvPicPr>
        <p:blipFill rotWithShape="1">
          <a:blip r:embed="rId3">
            <a:alphaModFix/>
          </a:blip>
          <a:srcRect/>
          <a:stretch/>
        </p:blipFill>
        <p:spPr>
          <a:xfrm>
            <a:off x="0" y="180975"/>
            <a:ext cx="3321050" cy="6567488"/>
          </a:xfrm>
          <a:prstGeom prst="rect">
            <a:avLst/>
          </a:prstGeom>
          <a:noFill/>
          <a:ln>
            <a:noFill/>
          </a:ln>
        </p:spPr>
      </p:pic>
      <p:sp>
        <p:nvSpPr>
          <p:cNvPr id="257" name="Google Shape;257;p31"/>
          <p:cNvSpPr txBox="1"/>
          <p:nvPr/>
        </p:nvSpPr>
        <p:spPr>
          <a:xfrm>
            <a:off x="4114800" y="1447800"/>
            <a:ext cx="3048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Candara"/>
                <a:ea typeface="Candara"/>
                <a:cs typeface="Candara"/>
                <a:sym typeface="Candara"/>
              </a:rPr>
              <a:t>Sun</a:t>
            </a:r>
            <a:endParaRPr sz="800">
              <a:solidFill>
                <a:schemeClr val="dk1"/>
              </a:solidFill>
              <a:latin typeface="Candara"/>
              <a:ea typeface="Candara"/>
              <a:cs typeface="Candara"/>
              <a:sym typeface="Candara"/>
            </a:endParaRPr>
          </a:p>
        </p:txBody>
      </p:sp>
      <p:sp>
        <p:nvSpPr>
          <p:cNvPr id="258" name="Google Shape;258;p31"/>
          <p:cNvSpPr txBox="1"/>
          <p:nvPr/>
        </p:nvSpPr>
        <p:spPr>
          <a:xfrm>
            <a:off x="4152900" y="304800"/>
            <a:ext cx="533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ndara"/>
                <a:ea typeface="Candara"/>
                <a:cs typeface="Candara"/>
                <a:sym typeface="Candara"/>
              </a:rPr>
              <a:t>Sun</a:t>
            </a:r>
            <a:endParaRPr sz="1200">
              <a:solidFill>
                <a:schemeClr val="dk1"/>
              </a:solidFill>
              <a:latin typeface="Candara"/>
              <a:ea typeface="Candara"/>
              <a:cs typeface="Candara"/>
              <a:sym typeface="Candara"/>
            </a:endParaRPr>
          </a:p>
        </p:txBody>
      </p:sp>
      <p:sp>
        <p:nvSpPr>
          <p:cNvPr id="259" name="Google Shape;259;p31"/>
          <p:cNvSpPr txBox="1"/>
          <p:nvPr/>
        </p:nvSpPr>
        <p:spPr>
          <a:xfrm>
            <a:off x="3124200" y="729734"/>
            <a:ext cx="274319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lt1"/>
                </a:solidFill>
                <a:latin typeface="Candara"/>
                <a:ea typeface="Candara"/>
                <a:cs typeface="Candara"/>
                <a:sym typeface="Candara"/>
              </a:rPr>
              <a:t>Light energy transfers to chlorophyll</a:t>
            </a:r>
            <a:endParaRPr sz="1200">
              <a:solidFill>
                <a:schemeClr val="lt1"/>
              </a:solidFill>
              <a:latin typeface="Candara"/>
              <a:ea typeface="Candara"/>
              <a:cs typeface="Candara"/>
              <a:sym typeface="Candara"/>
            </a:endParaRPr>
          </a:p>
        </p:txBody>
      </p:sp>
      <p:sp>
        <p:nvSpPr>
          <p:cNvPr id="260" name="Google Shape;260;p31"/>
          <p:cNvSpPr txBox="1"/>
          <p:nvPr/>
        </p:nvSpPr>
        <p:spPr>
          <a:xfrm>
            <a:off x="2971800" y="2743200"/>
            <a:ext cx="3048000"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chemeClr val="lt1"/>
                </a:solidFill>
                <a:latin typeface="Times"/>
                <a:ea typeface="Times"/>
                <a:cs typeface="Times"/>
                <a:sym typeface="Times"/>
              </a:rPr>
              <a:t>Chlorophyll passes energy down through the     </a:t>
            </a:r>
            <a:endParaRPr/>
          </a:p>
          <a:p>
            <a:pPr marL="0" marR="0" lvl="0" indent="0" algn="l" rtl="0">
              <a:spcBef>
                <a:spcPts val="0"/>
              </a:spcBef>
              <a:spcAft>
                <a:spcPts val="0"/>
              </a:spcAft>
              <a:buNone/>
            </a:pPr>
            <a:r>
              <a:rPr lang="en-US" sz="1100" b="1">
                <a:solidFill>
                  <a:schemeClr val="lt1"/>
                </a:solidFill>
                <a:latin typeface="Times"/>
                <a:ea typeface="Times"/>
                <a:cs typeface="Times"/>
                <a:sym typeface="Times"/>
              </a:rPr>
              <a:t>              electron transport chain.</a:t>
            </a:r>
            <a:endParaRPr sz="1100" b="1">
              <a:solidFill>
                <a:schemeClr val="lt1"/>
              </a:solidFill>
              <a:latin typeface="Times"/>
              <a:ea typeface="Times"/>
              <a:cs typeface="Times"/>
              <a:sym typeface="Times"/>
            </a:endParaRPr>
          </a:p>
        </p:txBody>
      </p:sp>
      <p:sp>
        <p:nvSpPr>
          <p:cNvPr id="261" name="Google Shape;261;p31"/>
          <p:cNvSpPr txBox="1"/>
          <p:nvPr/>
        </p:nvSpPr>
        <p:spPr>
          <a:xfrm>
            <a:off x="3200400" y="4343400"/>
            <a:ext cx="2666999" cy="219291"/>
          </a:xfrm>
          <a:prstGeom prst="rect">
            <a:avLst/>
          </a:prstGeom>
          <a:noFill/>
          <a:ln>
            <a:noFill/>
          </a:ln>
        </p:spPr>
        <p:txBody>
          <a:bodyPr spcFirstLastPara="1" wrap="square" lIns="91425" tIns="45700" rIns="91425" bIns="45700" anchor="t" anchorCtr="0">
            <a:noAutofit/>
          </a:bodyPr>
          <a:lstStyle/>
          <a:p>
            <a:pPr marL="0" marR="0" lvl="0" indent="0" algn="l" rtl="0">
              <a:lnSpc>
                <a:spcPct val="75000"/>
              </a:lnSpc>
              <a:spcBef>
                <a:spcPts val="0"/>
              </a:spcBef>
              <a:spcAft>
                <a:spcPts val="0"/>
              </a:spcAft>
              <a:buNone/>
            </a:pPr>
            <a:r>
              <a:rPr lang="en-US" sz="1100" b="1">
                <a:solidFill>
                  <a:schemeClr val="lt1"/>
                </a:solidFill>
                <a:latin typeface="Times"/>
                <a:ea typeface="Times"/>
                <a:cs typeface="Times"/>
                <a:sym typeface="Times"/>
              </a:rPr>
              <a:t>Energized electrons provide energy that</a:t>
            </a:r>
            <a:endParaRPr sz="1100" b="1">
              <a:solidFill>
                <a:schemeClr val="lt1"/>
              </a:solidFill>
              <a:latin typeface="Times"/>
              <a:ea typeface="Times"/>
              <a:cs typeface="Times"/>
              <a:sym typeface="Times"/>
            </a:endParaRPr>
          </a:p>
        </p:txBody>
      </p:sp>
      <p:sp>
        <p:nvSpPr>
          <p:cNvPr id="262" name="Google Shape;262;p31"/>
          <p:cNvSpPr txBox="1"/>
          <p:nvPr/>
        </p:nvSpPr>
        <p:spPr>
          <a:xfrm>
            <a:off x="3510643" y="6210066"/>
            <a:ext cx="2133600" cy="5386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imes"/>
                <a:ea typeface="Times"/>
                <a:cs typeface="Times"/>
                <a:sym typeface="Times"/>
              </a:rPr>
              <a:t>    </a:t>
            </a:r>
            <a:r>
              <a:rPr lang="en-US" sz="1100" b="1">
                <a:solidFill>
                  <a:schemeClr val="lt1"/>
                </a:solidFill>
                <a:latin typeface="Times"/>
                <a:ea typeface="Times"/>
                <a:cs typeface="Times"/>
                <a:sym typeface="Times"/>
              </a:rPr>
              <a:t>for the use in                         light-independent reactions</a:t>
            </a:r>
            <a:endParaRPr sz="1100">
              <a:solidFill>
                <a:schemeClr val="lt1"/>
              </a:solidFill>
              <a:latin typeface="Candara"/>
              <a:ea typeface="Candara"/>
              <a:cs typeface="Candara"/>
              <a:sym typeface="Candara"/>
            </a:endParaRPr>
          </a:p>
        </p:txBody>
      </p:sp>
      <p:sp>
        <p:nvSpPr>
          <p:cNvPr id="263" name="Google Shape;263;p31"/>
          <p:cNvSpPr txBox="1"/>
          <p:nvPr/>
        </p:nvSpPr>
        <p:spPr>
          <a:xfrm>
            <a:off x="3314700" y="4850134"/>
            <a:ext cx="6858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lt1"/>
                </a:solidFill>
                <a:latin typeface="Times"/>
                <a:ea typeface="Times"/>
                <a:cs typeface="Times"/>
                <a:sym typeface="Times"/>
              </a:rPr>
              <a:t>H</a:t>
            </a:r>
            <a:r>
              <a:rPr lang="en-US" sz="1000" b="1">
                <a:solidFill>
                  <a:schemeClr val="lt1"/>
                </a:solidFill>
                <a:latin typeface="Candara"/>
                <a:ea typeface="Candara"/>
                <a:cs typeface="Candara"/>
                <a:sym typeface="Candara"/>
              </a:rPr>
              <a:t>₂O splits</a:t>
            </a:r>
            <a:endParaRPr sz="1000" b="1">
              <a:solidFill>
                <a:schemeClr val="lt1"/>
              </a:solidFill>
              <a:latin typeface="Times"/>
              <a:ea typeface="Times"/>
              <a:cs typeface="Times"/>
              <a:sym typeface="Times"/>
            </a:endParaRPr>
          </a:p>
        </p:txBody>
      </p:sp>
      <p:sp>
        <p:nvSpPr>
          <p:cNvPr id="264" name="Google Shape;264;p31"/>
          <p:cNvSpPr txBox="1"/>
          <p:nvPr/>
        </p:nvSpPr>
        <p:spPr>
          <a:xfrm>
            <a:off x="2743200" y="5715000"/>
            <a:ext cx="767443"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lt1"/>
                </a:solidFill>
                <a:latin typeface="Candara"/>
                <a:ea typeface="Candara"/>
                <a:cs typeface="Candara"/>
                <a:sym typeface="Candara"/>
              </a:rPr>
              <a:t>NADPH</a:t>
            </a:r>
            <a:endParaRPr sz="1000">
              <a:solidFill>
                <a:schemeClr val="lt1"/>
              </a:solidFill>
              <a:latin typeface="Candara"/>
              <a:ea typeface="Candara"/>
              <a:cs typeface="Candara"/>
              <a:sym typeface="Candara"/>
            </a:endParaRPr>
          </a:p>
        </p:txBody>
      </p:sp>
      <p:sp>
        <p:nvSpPr>
          <p:cNvPr id="265" name="Google Shape;265;p31"/>
          <p:cNvSpPr txBox="1"/>
          <p:nvPr/>
        </p:nvSpPr>
        <p:spPr>
          <a:xfrm>
            <a:off x="2933700" y="5203195"/>
            <a:ext cx="381000"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lt1"/>
                </a:solidFill>
                <a:latin typeface="Candara"/>
                <a:ea typeface="Candara"/>
                <a:cs typeface="Candara"/>
                <a:sym typeface="Candara"/>
              </a:rPr>
              <a:t>H⁺</a:t>
            </a:r>
            <a:endParaRPr sz="1100">
              <a:solidFill>
                <a:schemeClr val="lt1"/>
              </a:solidFill>
              <a:latin typeface="Candara"/>
              <a:ea typeface="Candara"/>
              <a:cs typeface="Candara"/>
              <a:sym typeface="Candara"/>
            </a:endParaRPr>
          </a:p>
        </p:txBody>
      </p:sp>
      <p:sp>
        <p:nvSpPr>
          <p:cNvPr id="266" name="Google Shape;266;p31"/>
          <p:cNvSpPr txBox="1"/>
          <p:nvPr/>
        </p:nvSpPr>
        <p:spPr>
          <a:xfrm>
            <a:off x="3124200" y="5562600"/>
            <a:ext cx="914400"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lt1"/>
                </a:solidFill>
                <a:latin typeface="Candara"/>
                <a:ea typeface="Candara"/>
                <a:cs typeface="Candara"/>
                <a:sym typeface="Candara"/>
              </a:rPr>
              <a:t>NADP⁺</a:t>
            </a:r>
            <a:endParaRPr sz="1100">
              <a:solidFill>
                <a:schemeClr val="lt1"/>
              </a:solidFill>
              <a:latin typeface="Candara"/>
              <a:ea typeface="Candara"/>
              <a:cs typeface="Candara"/>
              <a:sym typeface="Candara"/>
            </a:endParaRPr>
          </a:p>
        </p:txBody>
      </p:sp>
      <p:sp>
        <p:nvSpPr>
          <p:cNvPr id="267" name="Google Shape;267;p31"/>
          <p:cNvSpPr txBox="1"/>
          <p:nvPr/>
        </p:nvSpPr>
        <p:spPr>
          <a:xfrm>
            <a:off x="4038600" y="5334000"/>
            <a:ext cx="12192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lt1"/>
                </a:solidFill>
                <a:latin typeface="Candara"/>
                <a:ea typeface="Candara"/>
                <a:cs typeface="Candara"/>
                <a:sym typeface="Candara"/>
              </a:rPr>
              <a:t>O₂ </a:t>
            </a:r>
            <a:endParaRPr/>
          </a:p>
          <a:p>
            <a:pPr marL="0" marR="0" lvl="0" indent="0" algn="l" rtl="0">
              <a:spcBef>
                <a:spcPts val="0"/>
              </a:spcBef>
              <a:spcAft>
                <a:spcPts val="0"/>
              </a:spcAft>
              <a:buNone/>
            </a:pPr>
            <a:r>
              <a:rPr lang="en-US" sz="1200">
                <a:solidFill>
                  <a:schemeClr val="lt1"/>
                </a:solidFill>
                <a:latin typeface="Candara"/>
                <a:ea typeface="Candara"/>
                <a:cs typeface="Candara"/>
                <a:sym typeface="Candara"/>
              </a:rPr>
              <a:t>released</a:t>
            </a:r>
            <a:endParaRPr sz="1200">
              <a:solidFill>
                <a:schemeClr val="lt1"/>
              </a:solidFill>
              <a:latin typeface="Candara"/>
              <a:ea typeface="Candara"/>
              <a:cs typeface="Candara"/>
              <a:sym typeface="Candara"/>
            </a:endParaRPr>
          </a:p>
        </p:txBody>
      </p:sp>
      <p:sp>
        <p:nvSpPr>
          <p:cNvPr id="268" name="Google Shape;268;p31"/>
          <p:cNvSpPr txBox="1"/>
          <p:nvPr/>
        </p:nvSpPr>
        <p:spPr>
          <a:xfrm>
            <a:off x="4800600" y="5119439"/>
            <a:ext cx="1219200"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lt1"/>
                </a:solidFill>
                <a:latin typeface="Candara"/>
                <a:ea typeface="Candara"/>
                <a:cs typeface="Candara"/>
                <a:sym typeface="Candara"/>
              </a:rPr>
              <a:t>Forming ATP</a:t>
            </a:r>
            <a:endParaRPr sz="1100">
              <a:solidFill>
                <a:schemeClr val="lt1"/>
              </a:solidFill>
              <a:latin typeface="Candara"/>
              <a:ea typeface="Candara"/>
              <a:cs typeface="Candara"/>
              <a:sym typeface="Candara"/>
            </a:endParaRPr>
          </a:p>
        </p:txBody>
      </p:sp>
      <p:sp>
        <p:nvSpPr>
          <p:cNvPr id="269" name="Google Shape;269;p31"/>
          <p:cNvSpPr txBox="1"/>
          <p:nvPr/>
        </p:nvSpPr>
        <p:spPr>
          <a:xfrm>
            <a:off x="4811486" y="4849352"/>
            <a:ext cx="615043"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lt1"/>
                </a:solidFill>
                <a:latin typeface="Candara"/>
                <a:ea typeface="Candara"/>
                <a:cs typeface="Candara"/>
                <a:sym typeface="Candara"/>
              </a:rPr>
              <a:t>  bonds</a:t>
            </a:r>
            <a:endParaRPr sz="1000">
              <a:solidFill>
                <a:schemeClr val="lt1"/>
              </a:solidFill>
              <a:latin typeface="Candara"/>
              <a:ea typeface="Candara"/>
              <a:cs typeface="Candara"/>
              <a:sym typeface="Candara"/>
            </a:endParaRPr>
          </a:p>
        </p:txBody>
      </p:sp>
      <p:sp>
        <p:nvSpPr>
          <p:cNvPr id="270" name="Google Shape;270;p31"/>
          <p:cNvSpPr txBox="1"/>
          <p:nvPr/>
        </p:nvSpPr>
        <p:spPr>
          <a:xfrm>
            <a:off x="5342164" y="4811662"/>
            <a:ext cx="234043"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ndara"/>
                <a:ea typeface="Candara"/>
                <a:cs typeface="Candara"/>
                <a:sym typeface="Candara"/>
              </a:rPr>
              <a:t>P</a:t>
            </a:r>
            <a:endParaRPr/>
          </a:p>
        </p:txBody>
      </p:sp>
      <p:sp>
        <p:nvSpPr>
          <p:cNvPr id="271" name="Google Shape;271;p31"/>
          <p:cNvSpPr txBox="1"/>
          <p:nvPr/>
        </p:nvSpPr>
        <p:spPr>
          <a:xfrm>
            <a:off x="5521778" y="4838592"/>
            <a:ext cx="604157"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lt1"/>
                </a:solidFill>
                <a:latin typeface="Candara"/>
                <a:ea typeface="Candara"/>
                <a:cs typeface="Candara"/>
                <a:sym typeface="Candara"/>
              </a:rPr>
              <a:t>To ADP</a:t>
            </a:r>
            <a:endParaRPr sz="1050">
              <a:solidFill>
                <a:schemeClr val="lt1"/>
              </a:solidFill>
              <a:latin typeface="Candara"/>
              <a:ea typeface="Candara"/>
              <a:cs typeface="Candara"/>
              <a:sym typeface="Candar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Cell Energy</a:t>
            </a:r>
            <a:endParaRPr sz="4400" b="0" i="0" u="none" strike="noStrike" cap="none" dirty="0">
              <a:solidFill>
                <a:schemeClr val="tx1"/>
              </a:solidFill>
              <a:latin typeface="Candara"/>
              <a:ea typeface="Candara"/>
              <a:cs typeface="Candara"/>
              <a:sym typeface="Candara"/>
            </a:endParaRPr>
          </a:p>
        </p:txBody>
      </p:sp>
      <p:sp>
        <p:nvSpPr>
          <p:cNvPr id="139" name="Google Shape;139;p14"/>
          <p:cNvSpPr txBox="1">
            <a:spLocks noGrp="1"/>
          </p:cNvSpPr>
          <p:nvPr>
            <p:ph idx="1"/>
          </p:nvPr>
        </p:nvSpPr>
        <p:spPr>
          <a:xfrm>
            <a:off x="867833" y="1828800"/>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Other organisms ____________________ make their own food, so they must eat plants and other organisms to obtain energy.  These organisms are called </a:t>
            </a:r>
            <a:r>
              <a:rPr lang="en-US" dirty="0"/>
              <a:t>_____________________________________</a:t>
            </a:r>
            <a:r>
              <a:rPr lang="en-US" sz="2400" b="0" i="0" u="none" strike="noStrike" cap="none" dirty="0">
                <a:solidFill>
                  <a:schemeClr val="dk2"/>
                </a:solidFill>
                <a:latin typeface="Candara"/>
                <a:ea typeface="Candara"/>
                <a:cs typeface="Candara"/>
                <a:sym typeface="Candara"/>
              </a:rPr>
              <a:t>.</a:t>
            </a:r>
            <a:endParaRPr dirty="0"/>
          </a:p>
          <a:p>
            <a:pPr marL="274320" marR="0" lvl="0" indent="-274320" algn="l" rtl="0">
              <a:spcBef>
                <a:spcPts val="48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Ex.  Hippo, bluebird, </a:t>
            </a:r>
            <a:r>
              <a:rPr lang="en-US" dirty="0"/>
              <a:t>________________</a:t>
            </a:r>
            <a:r>
              <a:rPr lang="en-US" sz="2400" b="0" i="0" u="none" strike="noStrike" cap="none" dirty="0">
                <a:solidFill>
                  <a:schemeClr val="dk2"/>
                </a:solidFill>
                <a:latin typeface="Candara"/>
                <a:ea typeface="Candara"/>
                <a:cs typeface="Candara"/>
                <a:sym typeface="Candara"/>
              </a:rPr>
              <a:t>, panda</a:t>
            </a:r>
            <a:endParaRPr sz="2400" b="0" i="0" u="none" strike="noStrike" cap="none" dirty="0">
              <a:solidFill>
                <a:schemeClr val="dk2"/>
              </a:solidFill>
              <a:latin typeface="Candara"/>
              <a:ea typeface="Candara"/>
              <a:cs typeface="Candara"/>
              <a:sym typeface="Candara"/>
            </a:endParaRPr>
          </a:p>
        </p:txBody>
      </p:sp>
      <p:pic>
        <p:nvPicPr>
          <p:cNvPr id="141" name="Google Shape;141;p14" descr="panda"/>
          <p:cNvPicPr preferRelativeResize="0"/>
          <p:nvPr/>
        </p:nvPicPr>
        <p:blipFill rotWithShape="1">
          <a:blip r:embed="rId3">
            <a:alphaModFix/>
          </a:blip>
          <a:srcRect/>
          <a:stretch/>
        </p:blipFill>
        <p:spPr>
          <a:xfrm>
            <a:off x="6745182" y="4073978"/>
            <a:ext cx="2246417" cy="2362401"/>
          </a:xfrm>
          <a:prstGeom prst="rect">
            <a:avLst/>
          </a:prstGeom>
          <a:noFill/>
          <a:ln>
            <a:noFill/>
          </a:ln>
        </p:spPr>
      </p:pic>
      <p:pic>
        <p:nvPicPr>
          <p:cNvPr id="142" name="Google Shape;142;p14" descr="\\H0316SFS04\Home$\Staff\lblake\Desktop\2DB0FC4800000578-3287404-image-m-5_1445676218245.jpg"/>
          <p:cNvPicPr preferRelativeResize="0"/>
          <p:nvPr/>
        </p:nvPicPr>
        <p:blipFill rotWithShape="1">
          <a:blip r:embed="rId4">
            <a:alphaModFix/>
          </a:blip>
          <a:srcRect/>
          <a:stretch/>
        </p:blipFill>
        <p:spPr>
          <a:xfrm>
            <a:off x="228600" y="4174492"/>
            <a:ext cx="2819400" cy="2561474"/>
          </a:xfrm>
          <a:prstGeom prst="rect">
            <a:avLst/>
          </a:prstGeom>
          <a:noFill/>
          <a:ln>
            <a:noFill/>
          </a:ln>
        </p:spPr>
      </p:pic>
      <p:pic>
        <p:nvPicPr>
          <p:cNvPr id="143" name="Google Shape;143;p14" descr="\\H0316SFS04\Home$\Staff\lblake\Desktop\eastern_bluebird_glamor.jpg"/>
          <p:cNvPicPr preferRelativeResize="0"/>
          <p:nvPr/>
        </p:nvPicPr>
        <p:blipFill rotWithShape="1">
          <a:blip r:embed="rId5">
            <a:alphaModFix/>
          </a:blip>
          <a:srcRect/>
          <a:stretch/>
        </p:blipFill>
        <p:spPr>
          <a:xfrm>
            <a:off x="3429000" y="4419600"/>
            <a:ext cx="2980394" cy="21675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Light Independent Reactions</a:t>
            </a:r>
            <a:endParaRPr sz="4400" b="0" i="0" u="none" strike="noStrike" cap="none" dirty="0">
              <a:solidFill>
                <a:schemeClr val="tx1"/>
              </a:solidFill>
              <a:latin typeface="Candara"/>
              <a:ea typeface="Candara"/>
              <a:cs typeface="Candara"/>
              <a:sym typeface="Candara"/>
            </a:endParaRPr>
          </a:p>
        </p:txBody>
      </p:sp>
      <p:sp>
        <p:nvSpPr>
          <p:cNvPr id="276" name="Google Shape;276;p32"/>
          <p:cNvSpPr txBox="1">
            <a:spLocks noGrp="1"/>
          </p:cNvSpPr>
          <p:nvPr>
            <p:ph idx="1"/>
          </p:nvPr>
        </p:nvSpPr>
        <p:spPr>
          <a:xfrm>
            <a:off x="332634" y="2069909"/>
            <a:ext cx="2518247" cy="4449763"/>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Also called the ________________________.  It  occurs in the stroma.</a:t>
            </a:r>
            <a:endParaRPr sz="2400" b="0" i="0" u="none" strike="noStrike" cap="none" dirty="0">
              <a:solidFill>
                <a:schemeClr val="dk2"/>
              </a:solidFill>
              <a:latin typeface="Candara"/>
              <a:ea typeface="Candara"/>
              <a:cs typeface="Candara"/>
              <a:sym typeface="Candara"/>
            </a:endParaRPr>
          </a:p>
        </p:txBody>
      </p:sp>
      <p:pic>
        <p:nvPicPr>
          <p:cNvPr id="278" name="Google Shape;278;p32" descr="\\H0316SFS04\Home$\Staff\lblake\Desktop\CalvinCycle.jpg"/>
          <p:cNvPicPr preferRelativeResize="0"/>
          <p:nvPr/>
        </p:nvPicPr>
        <p:blipFill rotWithShape="1">
          <a:blip r:embed="rId3">
            <a:alphaModFix/>
          </a:blip>
          <a:srcRect/>
          <a:stretch/>
        </p:blipFill>
        <p:spPr>
          <a:xfrm>
            <a:off x="3240259" y="1828800"/>
            <a:ext cx="5256627" cy="469087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Calvin Cycle:  Steps</a:t>
            </a:r>
            <a:endParaRPr sz="4400" b="0" i="0" u="none" strike="noStrike" cap="none" dirty="0">
              <a:solidFill>
                <a:schemeClr val="tx1"/>
              </a:solidFill>
              <a:latin typeface="Candara"/>
              <a:ea typeface="Candara"/>
              <a:cs typeface="Candara"/>
              <a:sym typeface="Candara"/>
            </a:endParaRPr>
          </a:p>
        </p:txBody>
      </p:sp>
      <p:sp>
        <p:nvSpPr>
          <p:cNvPr id="283" name="Google Shape;283;p33"/>
          <p:cNvSpPr txBox="1">
            <a:spLocks noGrp="1"/>
          </p:cNvSpPr>
          <p:nvPr>
            <p:ph idx="1"/>
          </p:nvPr>
        </p:nvSpPr>
        <p:spPr>
          <a:xfrm>
            <a:off x="457200" y="1786597"/>
            <a:ext cx="8229599" cy="4690403"/>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2220"/>
              <a:buFont typeface="Noto Sans Symbols"/>
              <a:buChar char="∗"/>
            </a:pPr>
            <a:r>
              <a:rPr lang="en-US" sz="2220" b="0" i="0" u="none" strike="noStrike" cap="none" dirty="0">
                <a:solidFill>
                  <a:schemeClr val="dk2"/>
                </a:solidFill>
                <a:latin typeface="Candara"/>
                <a:ea typeface="Candara"/>
                <a:cs typeface="Candara"/>
                <a:sym typeface="Candara"/>
              </a:rPr>
              <a:t>Step 1:  ___________________________________;  carbon from CO₂ bonds with a 5-C sugar called RuBP (ribulose bis-phosphate) to form an unstable 6-C sugar</a:t>
            </a:r>
            <a:endParaRPr dirty="0"/>
          </a:p>
          <a:p>
            <a:pPr marL="274320" marR="0" lvl="0" indent="-274320" algn="l" rtl="0">
              <a:lnSpc>
                <a:spcPct val="90000"/>
              </a:lnSpc>
              <a:spcBef>
                <a:spcPts val="444"/>
              </a:spcBef>
              <a:spcAft>
                <a:spcPts val="0"/>
              </a:spcAft>
              <a:buClr>
                <a:schemeClr val="accent1"/>
              </a:buClr>
              <a:buSzPts val="2220"/>
              <a:buFont typeface="Noto Sans Symbols"/>
              <a:buChar char="∗"/>
            </a:pPr>
            <a:r>
              <a:rPr lang="en-US" sz="2220" b="0" i="0" u="none" strike="noStrike" cap="none" dirty="0">
                <a:solidFill>
                  <a:schemeClr val="dk2"/>
                </a:solidFill>
                <a:latin typeface="Candara"/>
                <a:ea typeface="Candara"/>
                <a:cs typeface="Candara"/>
                <a:sym typeface="Candara"/>
              </a:rPr>
              <a:t>Step 2:  The _________________ immediately splits to form two 3-C molecules</a:t>
            </a:r>
            <a:endParaRPr dirty="0"/>
          </a:p>
          <a:p>
            <a:pPr marL="274320" marR="0" lvl="0" indent="-274320" algn="l" rtl="0">
              <a:lnSpc>
                <a:spcPct val="90000"/>
              </a:lnSpc>
              <a:spcBef>
                <a:spcPts val="444"/>
              </a:spcBef>
              <a:spcAft>
                <a:spcPts val="0"/>
              </a:spcAft>
              <a:buClr>
                <a:schemeClr val="accent1"/>
              </a:buClr>
              <a:buSzPts val="2220"/>
              <a:buFont typeface="Noto Sans Symbols"/>
              <a:buChar char="∗"/>
            </a:pPr>
            <a:r>
              <a:rPr lang="en-US" sz="2220" b="0" i="0" u="none" strike="noStrike" cap="none" dirty="0">
                <a:solidFill>
                  <a:schemeClr val="dk2"/>
                </a:solidFill>
                <a:latin typeface="Candara"/>
                <a:ea typeface="Candara"/>
                <a:cs typeface="Candara"/>
                <a:sym typeface="Candara"/>
              </a:rPr>
              <a:t>Step 3:  The _______ and ______________ formed in the light dependent reactions converts the two 3-C molecules into PGAL (</a:t>
            </a:r>
            <a:r>
              <a:rPr lang="en-US" sz="2220" b="0" i="0" u="none" strike="noStrike" cap="none" dirty="0" err="1">
                <a:solidFill>
                  <a:schemeClr val="dk2"/>
                </a:solidFill>
                <a:latin typeface="Candara"/>
                <a:ea typeface="Candara"/>
                <a:cs typeface="Candara"/>
                <a:sym typeface="Candara"/>
              </a:rPr>
              <a:t>phosphoglyceraldehyde</a:t>
            </a:r>
            <a:r>
              <a:rPr lang="en-US" sz="2220" b="0" i="0" u="none" strike="noStrike" cap="none" dirty="0">
                <a:solidFill>
                  <a:schemeClr val="dk2"/>
                </a:solidFill>
                <a:latin typeface="Candara"/>
                <a:ea typeface="Candara"/>
                <a:cs typeface="Candara"/>
                <a:sym typeface="Candara"/>
              </a:rPr>
              <a:t>), a high energy sugars</a:t>
            </a:r>
            <a:endParaRPr dirty="0"/>
          </a:p>
          <a:p>
            <a:pPr marL="274320" marR="0" lvl="0" indent="-274320" algn="l" rtl="0">
              <a:lnSpc>
                <a:spcPct val="90000"/>
              </a:lnSpc>
              <a:spcBef>
                <a:spcPts val="444"/>
              </a:spcBef>
              <a:spcAft>
                <a:spcPts val="0"/>
              </a:spcAft>
              <a:buClr>
                <a:schemeClr val="accent1"/>
              </a:buClr>
              <a:buSzPts val="2220"/>
              <a:buFont typeface="Noto Sans Symbols"/>
              <a:buChar char="∗"/>
            </a:pPr>
            <a:r>
              <a:rPr lang="en-US" sz="2220" b="0" i="0" u="none" strike="noStrike" cap="none" dirty="0">
                <a:solidFill>
                  <a:schemeClr val="dk2"/>
                </a:solidFill>
                <a:latin typeface="Candara"/>
                <a:ea typeface="Candara"/>
                <a:cs typeface="Candara"/>
                <a:sym typeface="Candara"/>
              </a:rPr>
              <a:t>Step 4:  1 out of every 6 ______________ is sent to the cytoplasm to make glucose and other carbohydrates.  It takes 3 rounds of the cycle to make 6 PGAL</a:t>
            </a:r>
            <a:endParaRPr dirty="0"/>
          </a:p>
          <a:p>
            <a:pPr marL="274320" marR="0" lvl="0" indent="-274320" algn="l" rtl="0">
              <a:lnSpc>
                <a:spcPct val="90000"/>
              </a:lnSpc>
              <a:spcBef>
                <a:spcPts val="444"/>
              </a:spcBef>
              <a:spcAft>
                <a:spcPts val="0"/>
              </a:spcAft>
              <a:buClr>
                <a:schemeClr val="accent1"/>
              </a:buClr>
              <a:buSzPts val="2220"/>
              <a:buFont typeface="Noto Sans Symbols"/>
              <a:buChar char="∗"/>
            </a:pPr>
            <a:r>
              <a:rPr lang="en-US" sz="2220" b="0" i="0" u="none" strike="noStrike" cap="none" dirty="0">
                <a:solidFill>
                  <a:schemeClr val="dk2"/>
                </a:solidFill>
                <a:latin typeface="Candara"/>
                <a:ea typeface="Candara"/>
                <a:cs typeface="Candara"/>
                <a:sym typeface="Candara"/>
              </a:rPr>
              <a:t>Step 5:  ___________________ is replenished as 5 molecules of PGAL make 3 molecules of RuBP;  Now the cycle can continue!</a:t>
            </a:r>
            <a:endParaRPr sz="222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3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Respiration</a:t>
            </a:r>
            <a:endParaRPr sz="4400" b="0" i="0" u="none" strike="noStrike" cap="none" dirty="0">
              <a:solidFill>
                <a:schemeClr val="tx1"/>
              </a:solidFill>
              <a:latin typeface="Candara"/>
              <a:ea typeface="Candara"/>
              <a:cs typeface="Candara"/>
              <a:sym typeface="Candara"/>
            </a:endParaRPr>
          </a:p>
        </p:txBody>
      </p:sp>
      <p:sp>
        <p:nvSpPr>
          <p:cNvPr id="289" name="Google Shape;289;p34"/>
          <p:cNvSpPr txBox="1">
            <a:spLocks noGrp="1"/>
          </p:cNvSpPr>
          <p:nvPr>
            <p:ph idx="1"/>
          </p:nvPr>
        </p:nvSpPr>
        <p:spPr>
          <a:xfrm>
            <a:off x="867833" y="3429000"/>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800"/>
              <a:buFont typeface="Noto Sans Symbols"/>
              <a:buChar char="∗"/>
            </a:pPr>
            <a:r>
              <a:rPr lang="en-US" sz="2800" b="0" i="0" u="none" strike="noStrike" cap="none" dirty="0">
                <a:solidFill>
                  <a:schemeClr val="dk2"/>
                </a:solidFill>
                <a:latin typeface="Candara"/>
                <a:ea typeface="Candara"/>
                <a:cs typeface="Candara"/>
                <a:sym typeface="Candara"/>
              </a:rPr>
              <a:t>Cellular _________________________ is the process by which mitochondria break down glucose to produce ATP</a:t>
            </a:r>
            <a:endParaRPr dirty="0"/>
          </a:p>
          <a:p>
            <a:pPr marL="274320" marR="0" lvl="0" indent="-274320" algn="l" rtl="0">
              <a:spcBef>
                <a:spcPts val="560"/>
              </a:spcBef>
              <a:spcAft>
                <a:spcPts val="0"/>
              </a:spcAft>
              <a:buClr>
                <a:schemeClr val="accent1"/>
              </a:buClr>
              <a:buSzPts val="2800"/>
              <a:buFont typeface="Noto Sans Symbols"/>
              <a:buChar char="∗"/>
            </a:pPr>
            <a:r>
              <a:rPr lang="en-US" sz="2800" b="0" i="0" u="none" strike="noStrike" cap="none" dirty="0">
                <a:solidFill>
                  <a:schemeClr val="dk2"/>
                </a:solidFill>
                <a:latin typeface="Candara"/>
                <a:ea typeface="Candara"/>
                <a:cs typeface="Candara"/>
                <a:sym typeface="Candara"/>
              </a:rPr>
              <a:t>All organisms carry out some form of respiration, including plants</a:t>
            </a:r>
            <a:endParaRPr sz="280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Respiration</a:t>
            </a:r>
            <a:endParaRPr sz="4400" b="0" i="0" u="none" strike="noStrike" cap="none" dirty="0">
              <a:solidFill>
                <a:schemeClr val="tx1"/>
              </a:solidFill>
              <a:latin typeface="Candara"/>
              <a:ea typeface="Candara"/>
              <a:cs typeface="Candara"/>
              <a:sym typeface="Candara"/>
            </a:endParaRPr>
          </a:p>
        </p:txBody>
      </p:sp>
      <p:sp>
        <p:nvSpPr>
          <p:cNvPr id="295" name="Google Shape;295;p35"/>
          <p:cNvSpPr txBox="1">
            <a:spLocks noGrp="1"/>
          </p:cNvSpPr>
          <p:nvPr>
            <p:ph idx="1"/>
          </p:nvPr>
        </p:nvSpPr>
        <p:spPr>
          <a:xfrm>
            <a:off x="872067" y="3024553"/>
            <a:ext cx="7814733" cy="3495119"/>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The chemical equation for respiration is:</a:t>
            </a:r>
            <a:endParaRPr dirty="0"/>
          </a:p>
          <a:p>
            <a:pPr marL="274320" marR="0" lvl="0" indent="-121920" algn="l" rtl="0">
              <a:spcBef>
                <a:spcPts val="480"/>
              </a:spcBef>
              <a:spcAft>
                <a:spcPts val="0"/>
              </a:spcAft>
              <a:buClr>
                <a:schemeClr val="accent1"/>
              </a:buClr>
              <a:buSzPts val="2400"/>
              <a:buFont typeface="Noto Sans Symbols"/>
              <a:buNone/>
            </a:pPr>
            <a:endParaRPr sz="2400" b="0" i="0" u="none" strike="noStrike" cap="none" dirty="0">
              <a:solidFill>
                <a:schemeClr val="dk2"/>
              </a:solidFill>
              <a:latin typeface="Candara"/>
              <a:ea typeface="Candara"/>
              <a:cs typeface="Candara"/>
              <a:sym typeface="Candara"/>
            </a:endParaRPr>
          </a:p>
          <a:p>
            <a:pPr marL="0" marR="0" lvl="0" indent="0" algn="l" rtl="0">
              <a:spcBef>
                <a:spcPts val="480"/>
              </a:spcBef>
              <a:spcAft>
                <a:spcPts val="0"/>
              </a:spcAft>
              <a:buClr>
                <a:schemeClr val="accent1"/>
              </a:buClr>
              <a:buFont typeface="Noto Sans Symbols"/>
              <a:buNone/>
            </a:pPr>
            <a:r>
              <a:rPr lang="en-US" sz="2400" b="0" i="0" u="none" strike="noStrike" cap="none" dirty="0">
                <a:solidFill>
                  <a:schemeClr val="dk2"/>
                </a:solidFill>
                <a:latin typeface="Candara"/>
                <a:ea typeface="Candara"/>
                <a:cs typeface="Candara"/>
                <a:sym typeface="Candara"/>
              </a:rPr>
              <a:t>                CH₁₂O₆ + O₂ → 6H₂O +6CO₂</a:t>
            </a:r>
            <a:endParaRPr sz="2400" b="0" i="0" u="none" strike="noStrike" cap="none" dirty="0">
              <a:solidFill>
                <a:schemeClr val="dk2"/>
              </a:solidFill>
              <a:latin typeface="Candara"/>
              <a:ea typeface="Candara"/>
              <a:cs typeface="Candara"/>
              <a:sym typeface="Candara"/>
            </a:endParaRPr>
          </a:p>
          <a:p>
            <a:pPr marL="0" marR="0" lvl="0" indent="0" algn="l" rtl="0">
              <a:spcBef>
                <a:spcPts val="480"/>
              </a:spcBef>
              <a:spcAft>
                <a:spcPts val="0"/>
              </a:spcAft>
              <a:buClr>
                <a:schemeClr val="accent1"/>
              </a:buClr>
              <a:buFont typeface="Noto Sans Symbols"/>
              <a:buNone/>
            </a:pPr>
            <a:endParaRPr sz="2400" b="0" i="0" u="none" strike="noStrike" cap="none" dirty="0">
              <a:solidFill>
                <a:schemeClr val="dk2"/>
              </a:solidFill>
              <a:latin typeface="Candara"/>
              <a:ea typeface="Candara"/>
              <a:cs typeface="Candara"/>
              <a:sym typeface="Candara"/>
            </a:endParaRPr>
          </a:p>
          <a:p>
            <a:pPr marL="0" marR="0" lvl="0" indent="0" algn="l" rtl="0">
              <a:spcBef>
                <a:spcPts val="480"/>
              </a:spcBef>
              <a:spcAft>
                <a:spcPts val="0"/>
              </a:spcAft>
              <a:buClr>
                <a:schemeClr val="accent1"/>
              </a:buClr>
              <a:buFont typeface="Noto Sans Symbols"/>
              <a:buNone/>
            </a:pPr>
            <a:r>
              <a:rPr lang="en-US" sz="2400" b="0" i="0" u="none" strike="noStrike" cap="none" dirty="0">
                <a:solidFill>
                  <a:schemeClr val="dk2"/>
                </a:solidFill>
                <a:latin typeface="Candara"/>
                <a:ea typeface="Candara"/>
                <a:cs typeface="Candara"/>
                <a:sym typeface="Candara"/>
              </a:rPr>
              <a:t>The reactants are ___________ and ________________.</a:t>
            </a:r>
            <a:endParaRPr dirty="0"/>
          </a:p>
          <a:p>
            <a:pPr marL="0" marR="0" lvl="0" indent="0" algn="l" rtl="0">
              <a:spcBef>
                <a:spcPts val="480"/>
              </a:spcBef>
              <a:spcAft>
                <a:spcPts val="0"/>
              </a:spcAft>
              <a:buClr>
                <a:schemeClr val="accent1"/>
              </a:buClr>
              <a:buFont typeface="Noto Sans Symbols"/>
              <a:buNone/>
            </a:pPr>
            <a:r>
              <a:rPr lang="en-US" sz="2400" b="0" i="0" u="none" strike="noStrike" cap="none" dirty="0">
                <a:solidFill>
                  <a:schemeClr val="dk2"/>
                </a:solidFill>
                <a:latin typeface="Candara"/>
                <a:ea typeface="Candara"/>
                <a:cs typeface="Candara"/>
                <a:sym typeface="Candara"/>
              </a:rPr>
              <a:t>The products are _____________ and _____________________________________________.</a:t>
            </a:r>
            <a:endParaRPr sz="240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Photosynthesis vs. Respiration</a:t>
            </a:r>
            <a:endParaRPr sz="4400" b="0" i="0" u="none" strike="noStrike" cap="none" dirty="0">
              <a:solidFill>
                <a:schemeClr val="tx1"/>
              </a:solidFill>
              <a:latin typeface="Candara"/>
              <a:ea typeface="Candara"/>
              <a:cs typeface="Candara"/>
              <a:sym typeface="Candara"/>
            </a:endParaRPr>
          </a:p>
        </p:txBody>
      </p:sp>
      <p:sp>
        <p:nvSpPr>
          <p:cNvPr id="301" name="Google Shape;301;p36"/>
          <p:cNvSpPr txBox="1">
            <a:spLocks noGrp="1"/>
          </p:cNvSpPr>
          <p:nvPr>
            <p:ph idx="1"/>
          </p:nvPr>
        </p:nvSpPr>
        <p:spPr>
          <a:xfrm>
            <a:off x="457200" y="3428999"/>
            <a:ext cx="8229599" cy="2697163"/>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Notice that the chemical equations for photosynthesis and respiration are the ____________________ of each other.  These processes are said to be complementary because the products of one process are the reactants of the other.  The reactions that occur are not the reverse of each other, but there are some similarities.</a:t>
            </a:r>
            <a:endParaRPr sz="240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Respiration</a:t>
            </a:r>
            <a:endParaRPr sz="4400" b="0" i="0" u="none" strike="noStrike" cap="none" dirty="0">
              <a:solidFill>
                <a:schemeClr val="tx1"/>
              </a:solidFill>
              <a:latin typeface="Candara"/>
              <a:ea typeface="Candara"/>
              <a:cs typeface="Candara"/>
              <a:sym typeface="Candara"/>
            </a:endParaRPr>
          </a:p>
        </p:txBody>
      </p:sp>
      <p:sp>
        <p:nvSpPr>
          <p:cNvPr id="307" name="Google Shape;307;p37"/>
          <p:cNvSpPr txBox="1">
            <a:spLocks noGrp="1"/>
          </p:cNvSpPr>
          <p:nvPr>
            <p:ph idx="1"/>
          </p:nvPr>
        </p:nvSpPr>
        <p:spPr>
          <a:xfrm>
            <a:off x="457200" y="3108960"/>
            <a:ext cx="8229599" cy="3017203"/>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800"/>
              <a:buFont typeface="Noto Sans Symbols"/>
              <a:buChar char="∗"/>
            </a:pPr>
            <a:r>
              <a:rPr lang="en-US" b="0" i="0" u="none" strike="noStrike" cap="none" dirty="0">
                <a:solidFill>
                  <a:schemeClr val="dk2"/>
                </a:solidFill>
                <a:latin typeface="Candara"/>
                <a:ea typeface="Candara"/>
                <a:cs typeface="Candara"/>
                <a:sym typeface="Candara"/>
              </a:rPr>
              <a:t>Respiration is accomplished through three stages of events;</a:t>
            </a:r>
            <a:endParaRPr dirty="0"/>
          </a:p>
          <a:p>
            <a:pPr marL="576263" marR="0" lvl="1" indent="-284163" algn="l" rtl="0">
              <a:spcBef>
                <a:spcPts val="560"/>
              </a:spcBef>
              <a:spcAft>
                <a:spcPts val="0"/>
              </a:spcAft>
              <a:buClr>
                <a:schemeClr val="accent1"/>
              </a:buClr>
              <a:buSzPts val="2800"/>
              <a:buFont typeface="Noto Sans Symbols"/>
              <a:buChar char="∗"/>
            </a:pPr>
            <a:r>
              <a:rPr lang="en-US" sz="2400" b="0" i="0" u="none" strike="noStrike" cap="none" dirty="0">
                <a:solidFill>
                  <a:schemeClr val="dk2"/>
                </a:solidFill>
                <a:latin typeface="Candara"/>
                <a:ea typeface="Candara"/>
                <a:cs typeface="Candara"/>
                <a:sym typeface="Candara"/>
              </a:rPr>
              <a:t>_____________________;  takes place I the cytoplasm</a:t>
            </a:r>
            <a:endParaRPr sz="2400" dirty="0"/>
          </a:p>
          <a:p>
            <a:pPr marL="576263" marR="0" lvl="1" indent="-284163" algn="l" rtl="0">
              <a:spcBef>
                <a:spcPts val="560"/>
              </a:spcBef>
              <a:spcAft>
                <a:spcPts val="0"/>
              </a:spcAft>
              <a:buClr>
                <a:schemeClr val="accent1"/>
              </a:buClr>
              <a:buSzPts val="2800"/>
              <a:buFont typeface="Noto Sans Symbols"/>
              <a:buChar char="∗"/>
            </a:pPr>
            <a:r>
              <a:rPr lang="en-US" sz="2400" b="0" i="0" u="none" strike="noStrike" cap="none" dirty="0">
                <a:solidFill>
                  <a:schemeClr val="dk2"/>
                </a:solidFill>
                <a:latin typeface="Candara"/>
                <a:ea typeface="Candara"/>
                <a:cs typeface="Candara"/>
                <a:sym typeface="Candara"/>
              </a:rPr>
              <a:t>The _______________________Cycle;  takes place in the mitochondria</a:t>
            </a:r>
            <a:endParaRPr sz="2400" dirty="0"/>
          </a:p>
          <a:p>
            <a:pPr marL="576263" marR="0" lvl="1" indent="-284163" algn="l" rtl="0">
              <a:spcBef>
                <a:spcPts val="560"/>
              </a:spcBef>
              <a:spcAft>
                <a:spcPts val="0"/>
              </a:spcAft>
              <a:buClr>
                <a:schemeClr val="accent1"/>
              </a:buClr>
              <a:buSzPts val="2800"/>
              <a:buFont typeface="Noto Sans Symbols"/>
              <a:buChar char="∗"/>
            </a:pPr>
            <a:r>
              <a:rPr lang="en-US" sz="2400" b="0" i="0" u="none" strike="noStrike" cap="none" dirty="0">
                <a:solidFill>
                  <a:schemeClr val="dk2"/>
                </a:solidFill>
                <a:latin typeface="Candara"/>
                <a:ea typeface="Candara"/>
                <a:cs typeface="Candara"/>
                <a:sym typeface="Candara"/>
              </a:rPr>
              <a:t>The __________________________________Chain;  occurs in the space between the inner and outer membranes </a:t>
            </a:r>
            <a:endParaRPr sz="240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Mitochondrial Structure</a:t>
            </a:r>
            <a:endParaRPr sz="4400" b="0" i="0" u="none" strike="noStrike" cap="none" dirty="0">
              <a:solidFill>
                <a:schemeClr val="tx1"/>
              </a:solidFill>
              <a:latin typeface="Candara"/>
              <a:ea typeface="Candara"/>
              <a:cs typeface="Candara"/>
              <a:sym typeface="Candara"/>
            </a:endParaRPr>
          </a:p>
        </p:txBody>
      </p:sp>
      <p:sp>
        <p:nvSpPr>
          <p:cNvPr id="313" name="Google Shape;313;p3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74320" marR="0" lvl="0" indent="-121920" algn="l" rtl="0">
              <a:spcBef>
                <a:spcPts val="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pic>
        <p:nvPicPr>
          <p:cNvPr id="315" name="Google Shape;315;p38" descr="\\H0316SFS04\Home$\Staff\lblake\Desktop\5092fbf70e8ab0594948b6a0f5da6aff.gif"/>
          <p:cNvPicPr preferRelativeResize="0"/>
          <p:nvPr/>
        </p:nvPicPr>
        <p:blipFill rotWithShape="1">
          <a:blip r:embed="rId3">
            <a:alphaModFix/>
          </a:blip>
          <a:srcRect/>
          <a:stretch/>
        </p:blipFill>
        <p:spPr>
          <a:xfrm>
            <a:off x="990600" y="1676400"/>
            <a:ext cx="6923495" cy="521425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Glycolysis</a:t>
            </a:r>
            <a:endParaRPr sz="4400" b="0" i="0" u="none" strike="noStrike" cap="none" dirty="0">
              <a:solidFill>
                <a:schemeClr val="tx1"/>
              </a:solidFill>
              <a:latin typeface="Candara"/>
              <a:ea typeface="Candara"/>
              <a:cs typeface="Candara"/>
              <a:sym typeface="Candara"/>
            </a:endParaRPr>
          </a:p>
        </p:txBody>
      </p:sp>
      <p:sp>
        <p:nvSpPr>
          <p:cNvPr id="320" name="Google Shape;320;p39"/>
          <p:cNvSpPr txBox="1">
            <a:spLocks noGrp="1"/>
          </p:cNvSpPr>
          <p:nvPr>
            <p:ph idx="1"/>
          </p:nvPr>
        </p:nvSpPr>
        <p:spPr>
          <a:xfrm>
            <a:off x="867833" y="2743200"/>
            <a:ext cx="7408333" cy="3611563"/>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800"/>
              <a:buFont typeface="Noto Sans Symbols"/>
              <a:buChar char="∗"/>
            </a:pPr>
            <a:r>
              <a:rPr lang="en-US" sz="2800" b="0" i="0" u="none" strike="noStrike" cap="none" dirty="0">
                <a:solidFill>
                  <a:schemeClr val="dk2"/>
                </a:solidFill>
                <a:latin typeface="Candara"/>
                <a:ea typeface="Candara"/>
                <a:cs typeface="Candara"/>
                <a:sym typeface="Candara"/>
              </a:rPr>
              <a:t>________________ (“sugar splitting”) is a series of chemical reactions in the cytoplasm that break down glucose into 2 molecules of pyruvic acid, a 3-C compound.  _________ ____________________is required for glycolysis.  It is ___________ very effective in making energy, as it produces only 2 ATP for each glucose molecule broken down.</a:t>
            </a:r>
            <a:endParaRPr sz="280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40" descr="\\H0316SFS04\Home$\Staff\lblake\Desktop\glycolysissimple123.gif"/>
          <p:cNvPicPr preferRelativeResize="0"/>
          <p:nvPr/>
        </p:nvPicPr>
        <p:blipFill rotWithShape="1">
          <a:blip r:embed="rId3">
            <a:alphaModFix/>
          </a:blip>
          <a:srcRect/>
          <a:stretch/>
        </p:blipFill>
        <p:spPr>
          <a:xfrm>
            <a:off x="1524000" y="381000"/>
            <a:ext cx="6193774" cy="630713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Google Shape;332;p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Glycolysis</a:t>
            </a:r>
            <a:endParaRPr sz="4400" b="0" i="0" u="none" strike="noStrike" cap="none" dirty="0">
              <a:solidFill>
                <a:schemeClr val="tx1"/>
              </a:solidFill>
              <a:latin typeface="Candara"/>
              <a:ea typeface="Candara"/>
              <a:cs typeface="Candara"/>
              <a:sym typeface="Candara"/>
            </a:endParaRPr>
          </a:p>
        </p:txBody>
      </p:sp>
      <p:sp>
        <p:nvSpPr>
          <p:cNvPr id="331" name="Google Shape;331;p41"/>
          <p:cNvSpPr txBox="1">
            <a:spLocks noGrp="1"/>
          </p:cNvSpPr>
          <p:nvPr>
            <p:ph idx="1"/>
          </p:nvPr>
        </p:nvSpPr>
        <p:spPr>
          <a:xfrm>
            <a:off x="309489" y="2729132"/>
            <a:ext cx="8377311" cy="3397031"/>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800"/>
              <a:buFont typeface="Noto Sans Symbols"/>
              <a:buChar char="∗"/>
            </a:pPr>
            <a:r>
              <a:rPr lang="en-US" sz="2800" b="0" i="0" u="none" strike="noStrike" cap="none" dirty="0">
                <a:solidFill>
                  <a:schemeClr val="dk2"/>
                </a:solidFill>
                <a:latin typeface="Candara"/>
                <a:ea typeface="Candara"/>
                <a:cs typeface="Candara"/>
                <a:sym typeface="Candara"/>
              </a:rPr>
              <a:t>Before pyruvic acid can enter the CAC, it must undergo a series of reactions in which it gives off a molecule of CO₂ and combines with a molecule called ____________________ to form __________________________________</a:t>
            </a:r>
            <a:endParaRPr sz="2800" b="0" i="0" u="none" strike="noStrike" cap="none" dirty="0">
              <a:solidFill>
                <a:schemeClr val="dk2"/>
              </a:solidFill>
              <a:latin typeface="Candara"/>
              <a:ea typeface="Candara"/>
              <a:cs typeface="Candara"/>
              <a:sym typeface="Candara"/>
            </a:endParaRPr>
          </a:p>
        </p:txBody>
      </p:sp>
      <p:pic>
        <p:nvPicPr>
          <p:cNvPr id="333" name="Google Shape;333;p41"/>
          <p:cNvPicPr preferRelativeResize="0"/>
          <p:nvPr/>
        </p:nvPicPr>
        <p:blipFill rotWithShape="1">
          <a:blip r:embed="rId3">
            <a:alphaModFix/>
          </a:blip>
          <a:srcRect/>
          <a:stretch/>
        </p:blipFill>
        <p:spPr>
          <a:xfrm>
            <a:off x="2321169" y="5036234"/>
            <a:ext cx="3995225" cy="18217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The Need for Energy</a:t>
            </a:r>
            <a:endParaRPr sz="4400" b="0" i="0" u="none" strike="noStrike" cap="none" dirty="0">
              <a:solidFill>
                <a:schemeClr val="tx1"/>
              </a:solidFill>
              <a:latin typeface="Candara"/>
              <a:ea typeface="Candara"/>
              <a:cs typeface="Candara"/>
              <a:sym typeface="Candara"/>
            </a:endParaRPr>
          </a:p>
        </p:txBody>
      </p:sp>
      <p:sp>
        <p:nvSpPr>
          <p:cNvPr id="148" name="Google Shape;148;p15"/>
          <p:cNvSpPr txBox="1">
            <a:spLocks noGrp="1"/>
          </p:cNvSpPr>
          <p:nvPr>
            <p:ph idx="1"/>
          </p:nvPr>
        </p:nvSpPr>
        <p:spPr>
          <a:xfrm>
            <a:off x="867833" y="2126826"/>
            <a:ext cx="7408333" cy="4203635"/>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Organisms require ________________ for all __________________ __________________________ such as active transport, cell division, the production of proteins, digestion, development etc.</a:t>
            </a:r>
            <a:endParaRPr dirty="0"/>
          </a:p>
          <a:p>
            <a:pPr marL="274320" marR="0" lvl="0" indent="-274320" algn="l" rtl="0">
              <a:spcBef>
                <a:spcPts val="48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__________________________ is the universal cellular fuel for almost all organisms.  But, glucose cannot be _____________________________ for energy.  It must first be converted by the _________________________________ into an energy packed molecule called </a:t>
            </a:r>
            <a:r>
              <a:rPr lang="en-US" dirty="0"/>
              <a:t>______________</a:t>
            </a:r>
            <a:r>
              <a:rPr lang="en-US" sz="2400" b="0" i="0" u="none" strike="noStrike" cap="none" dirty="0">
                <a:solidFill>
                  <a:schemeClr val="dk2"/>
                </a:solidFill>
                <a:latin typeface="Candara"/>
                <a:ea typeface="Candara"/>
                <a:cs typeface="Candara"/>
                <a:sym typeface="Candara"/>
              </a:rPr>
              <a:t>.</a:t>
            </a:r>
            <a:endParaRPr sz="240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Citric Acid Cycle (CAC)</a:t>
            </a:r>
            <a:endParaRPr sz="4400" b="0" i="0" u="none" strike="noStrike" cap="none" dirty="0">
              <a:solidFill>
                <a:schemeClr val="tx1"/>
              </a:solidFill>
              <a:latin typeface="Candara"/>
              <a:ea typeface="Candara"/>
              <a:cs typeface="Candara"/>
              <a:sym typeface="Candara"/>
            </a:endParaRPr>
          </a:p>
        </p:txBody>
      </p:sp>
      <p:sp>
        <p:nvSpPr>
          <p:cNvPr id="338" name="Google Shape;338;p42"/>
          <p:cNvSpPr txBox="1">
            <a:spLocks noGrp="1"/>
          </p:cNvSpPr>
          <p:nvPr>
            <p:ph idx="1"/>
          </p:nvPr>
        </p:nvSpPr>
        <p:spPr>
          <a:xfrm>
            <a:off x="867833" y="3252243"/>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The __________ is similar to the Calvin Cycle in photosynthesis in that the molecule used in the first reaction is also one of the end products.  The CAC _______________________________________, so it is said to be ___________________________.  This cycle takes place in the _____________________________.</a:t>
            </a:r>
            <a:endParaRPr sz="240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43"/>
          <p:cNvPicPr preferRelativeResize="0">
            <a:picLocks noGrp="1"/>
          </p:cNvPicPr>
          <p:nvPr>
            <p:ph type="body" idx="4294967295"/>
          </p:nvPr>
        </p:nvPicPr>
        <p:blipFill rotWithShape="1">
          <a:blip r:embed="rId3">
            <a:alphaModFix/>
          </a:blip>
          <a:srcRect/>
          <a:stretch/>
        </p:blipFill>
        <p:spPr>
          <a:xfrm>
            <a:off x="0" y="381000"/>
            <a:ext cx="5076825" cy="6324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0" name="Google Shape;350;p4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Steps of the CAC</a:t>
            </a:r>
            <a:endParaRPr sz="4400" b="0" i="0" u="none" strike="noStrike" cap="none" dirty="0">
              <a:solidFill>
                <a:schemeClr val="tx1"/>
              </a:solidFill>
              <a:latin typeface="Candara"/>
              <a:ea typeface="Candara"/>
              <a:cs typeface="Candara"/>
              <a:sym typeface="Candara"/>
            </a:endParaRPr>
          </a:p>
        </p:txBody>
      </p:sp>
      <p:sp>
        <p:nvSpPr>
          <p:cNvPr id="349" name="Google Shape;349;p44"/>
          <p:cNvSpPr txBox="1">
            <a:spLocks noGrp="1"/>
          </p:cNvSpPr>
          <p:nvPr>
            <p:ph idx="1"/>
          </p:nvPr>
        </p:nvSpPr>
        <p:spPr>
          <a:xfrm>
            <a:off x="211015" y="2942753"/>
            <a:ext cx="8475785" cy="3450696"/>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2220"/>
              <a:buFont typeface="Noto Sans Symbols"/>
              <a:buChar char="∗"/>
            </a:pPr>
            <a:r>
              <a:rPr lang="en-US" sz="2220" b="0" i="0" u="none" strike="noStrike" cap="none" dirty="0">
                <a:solidFill>
                  <a:schemeClr val="dk2"/>
                </a:solidFill>
                <a:latin typeface="Candara"/>
                <a:ea typeface="Candara"/>
                <a:cs typeface="Candara"/>
                <a:sym typeface="Candara"/>
              </a:rPr>
              <a:t>Step 1:  Acetyl-CoA (2-C) joins with oxaloacetic acid </a:t>
            </a:r>
            <a:endParaRPr dirty="0"/>
          </a:p>
          <a:p>
            <a:pPr marL="0" marR="0" lvl="0" indent="0" algn="l" rtl="0">
              <a:lnSpc>
                <a:spcPct val="90000"/>
              </a:lnSpc>
              <a:spcBef>
                <a:spcPts val="444"/>
              </a:spcBef>
              <a:spcAft>
                <a:spcPts val="0"/>
              </a:spcAft>
              <a:buClr>
                <a:schemeClr val="accent1"/>
              </a:buClr>
              <a:buFont typeface="Noto Sans Symbols"/>
              <a:buNone/>
            </a:pPr>
            <a:r>
              <a:rPr lang="en-US" sz="2220" b="0" i="0" u="none" strike="noStrike" cap="none" dirty="0">
                <a:solidFill>
                  <a:schemeClr val="dk2"/>
                </a:solidFill>
                <a:latin typeface="Candara"/>
                <a:ea typeface="Candara"/>
                <a:cs typeface="Candara"/>
                <a:sym typeface="Candara"/>
              </a:rPr>
              <a:t>    (4-C) to form _______________________(6-C)</a:t>
            </a:r>
            <a:endParaRPr dirty="0"/>
          </a:p>
          <a:p>
            <a:pPr marL="274320" marR="0" lvl="0" indent="-274320" algn="l" rtl="0">
              <a:lnSpc>
                <a:spcPct val="90000"/>
              </a:lnSpc>
              <a:spcBef>
                <a:spcPts val="444"/>
              </a:spcBef>
              <a:spcAft>
                <a:spcPts val="0"/>
              </a:spcAft>
              <a:buClr>
                <a:schemeClr val="accent1"/>
              </a:buClr>
              <a:buSzPts val="2220"/>
              <a:buFont typeface="Noto Sans Symbols"/>
              <a:buChar char="∗"/>
            </a:pPr>
            <a:r>
              <a:rPr lang="en-US" sz="2220" b="0" i="0" u="none" strike="noStrike" cap="none" dirty="0">
                <a:solidFill>
                  <a:schemeClr val="dk2"/>
                </a:solidFill>
                <a:latin typeface="Candara"/>
                <a:ea typeface="Candara"/>
                <a:cs typeface="Candara"/>
                <a:sym typeface="Candara"/>
              </a:rPr>
              <a:t>Step 2:  ___________is produced, as well as a 5-C compound;  _______________ and </a:t>
            </a:r>
            <a:r>
              <a:rPr lang="en-US" sz="2220" dirty="0"/>
              <a:t>_____</a:t>
            </a:r>
            <a:r>
              <a:rPr lang="en-US" sz="2220" b="0" i="0" u="none" strike="noStrike" cap="none" dirty="0">
                <a:solidFill>
                  <a:schemeClr val="dk2"/>
                </a:solidFill>
                <a:latin typeface="Candara"/>
                <a:ea typeface="Candara"/>
                <a:cs typeface="Candara"/>
                <a:sym typeface="Candara"/>
              </a:rPr>
              <a:t> is also produced</a:t>
            </a:r>
            <a:endParaRPr dirty="0"/>
          </a:p>
          <a:p>
            <a:pPr marL="274320" marR="0" lvl="0" indent="-274320" algn="l" rtl="0">
              <a:lnSpc>
                <a:spcPct val="90000"/>
              </a:lnSpc>
              <a:spcBef>
                <a:spcPts val="444"/>
              </a:spcBef>
              <a:spcAft>
                <a:spcPts val="0"/>
              </a:spcAft>
              <a:buClr>
                <a:schemeClr val="accent1"/>
              </a:buClr>
              <a:buSzPts val="2220"/>
              <a:buFont typeface="Noto Sans Symbols"/>
              <a:buChar char="∗"/>
            </a:pPr>
            <a:r>
              <a:rPr lang="en-US" sz="2220" b="0" i="0" u="none" strike="noStrike" cap="none" dirty="0">
                <a:solidFill>
                  <a:schemeClr val="dk2"/>
                </a:solidFill>
                <a:latin typeface="Candara"/>
                <a:ea typeface="Candara"/>
                <a:cs typeface="Candara"/>
                <a:sym typeface="Candara"/>
              </a:rPr>
              <a:t>Step 3:  Another molecule of _____________ is released forming a 4-C compound;  one ATP and a molecule of NADH is also made</a:t>
            </a:r>
            <a:endParaRPr dirty="0"/>
          </a:p>
          <a:p>
            <a:pPr marL="274320" marR="0" lvl="0" indent="-274320" algn="l" rtl="0">
              <a:lnSpc>
                <a:spcPct val="90000"/>
              </a:lnSpc>
              <a:spcBef>
                <a:spcPts val="444"/>
              </a:spcBef>
              <a:spcAft>
                <a:spcPts val="0"/>
              </a:spcAft>
              <a:buClr>
                <a:schemeClr val="accent1"/>
              </a:buClr>
              <a:buSzPts val="2220"/>
              <a:buFont typeface="Noto Sans Symbols"/>
              <a:buChar char="∗"/>
            </a:pPr>
            <a:r>
              <a:rPr lang="en-US" sz="2220" b="0" i="0" u="none" strike="noStrike" cap="none" dirty="0">
                <a:solidFill>
                  <a:schemeClr val="dk2"/>
                </a:solidFill>
                <a:latin typeface="Candara"/>
                <a:ea typeface="Candara"/>
                <a:cs typeface="Candara"/>
                <a:sym typeface="Candara"/>
              </a:rPr>
              <a:t>Step 4:  The 4-C compound goes through a series of reactions in which FADH₂, NADH and H⁺ are formed;  the carbon chain is rearranged and oxaloacetic acid is again made available for the cycle</a:t>
            </a:r>
            <a:endParaRPr sz="222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p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Electron Transport Chain</a:t>
            </a:r>
            <a:endParaRPr sz="4400" b="0" i="0" u="none" strike="noStrike" cap="none" dirty="0">
              <a:solidFill>
                <a:schemeClr val="tx1"/>
              </a:solidFill>
              <a:latin typeface="Candara"/>
              <a:ea typeface="Candara"/>
              <a:cs typeface="Candara"/>
              <a:sym typeface="Candara"/>
            </a:endParaRPr>
          </a:p>
        </p:txBody>
      </p:sp>
      <p:sp>
        <p:nvSpPr>
          <p:cNvPr id="355" name="Google Shape;355;p45"/>
          <p:cNvSpPr txBox="1">
            <a:spLocks noGrp="1"/>
          </p:cNvSpPr>
          <p:nvPr>
            <p:ph idx="1"/>
          </p:nvPr>
        </p:nvSpPr>
        <p:spPr>
          <a:xfrm>
            <a:off x="457201" y="2869809"/>
            <a:ext cx="7823200" cy="3256354"/>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In the </a:t>
            </a:r>
            <a:r>
              <a:rPr lang="en-US" dirty="0"/>
              <a:t>_________</a:t>
            </a:r>
            <a:r>
              <a:rPr lang="en-US" sz="2400" b="0" i="0" u="none" strike="noStrike" cap="none" dirty="0">
                <a:solidFill>
                  <a:schemeClr val="dk2"/>
                </a:solidFill>
                <a:latin typeface="Candara"/>
                <a:ea typeface="Candara"/>
                <a:cs typeface="Candara"/>
                <a:sym typeface="Candara"/>
              </a:rPr>
              <a:t> the carrier molecules NADH and FADH₂ give electrons that pass through a series of reactions as they are passed from protein to protein.  </a:t>
            </a:r>
            <a:r>
              <a:rPr lang="en-US" dirty="0"/>
              <a:t>__________________________________</a:t>
            </a:r>
            <a:r>
              <a:rPr lang="en-US" sz="2400" b="0" i="0" u="none" strike="noStrike" cap="none" dirty="0">
                <a:solidFill>
                  <a:schemeClr val="dk2"/>
                </a:solidFill>
                <a:latin typeface="Candara"/>
                <a:ea typeface="Candara"/>
                <a:cs typeface="Candara"/>
                <a:sym typeface="Candara"/>
              </a:rPr>
              <a:t> is the final electron acceptor;  it joins with H⁺ ions to form water.  The ETC takes place in the space between the inner and outer mitochondrial membranes.  Overall, the ETC produces 32 ATP.</a:t>
            </a:r>
            <a:endParaRPr sz="240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46"/>
          <p:cNvPicPr preferRelativeResize="0"/>
          <p:nvPr/>
        </p:nvPicPr>
        <p:blipFill rotWithShape="1">
          <a:blip r:embed="rId3">
            <a:alphaModFix/>
          </a:blip>
          <a:srcRect/>
          <a:stretch/>
        </p:blipFill>
        <p:spPr>
          <a:xfrm>
            <a:off x="0" y="1800226"/>
            <a:ext cx="8991600" cy="50577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7" name="Google Shape;367;p4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Energy Produced</a:t>
            </a:r>
            <a:endParaRPr sz="4400" b="0" i="0" u="none" strike="noStrike" cap="none" dirty="0">
              <a:solidFill>
                <a:schemeClr val="tx1"/>
              </a:solidFill>
              <a:latin typeface="Candara"/>
              <a:ea typeface="Candara"/>
              <a:cs typeface="Candara"/>
              <a:sym typeface="Candara"/>
            </a:endParaRPr>
          </a:p>
        </p:txBody>
      </p:sp>
      <p:sp>
        <p:nvSpPr>
          <p:cNvPr id="366" name="Google Shape;366;p47"/>
          <p:cNvSpPr txBox="1">
            <a:spLocks noGrp="1"/>
          </p:cNvSpPr>
          <p:nvPr>
            <p:ph idx="1"/>
          </p:nvPr>
        </p:nvSpPr>
        <p:spPr>
          <a:xfrm>
            <a:off x="872067" y="2841673"/>
            <a:ext cx="7408333" cy="3284489"/>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The complete breakdown of 1 molecule of glucose requires;</a:t>
            </a:r>
            <a:endParaRPr dirty="0"/>
          </a:p>
          <a:p>
            <a:pPr marL="576263" marR="0" lvl="1" indent="-284163" algn="l" rtl="0">
              <a:spcBef>
                <a:spcPts val="440"/>
              </a:spcBef>
              <a:spcAft>
                <a:spcPts val="0"/>
              </a:spcAft>
              <a:buClr>
                <a:schemeClr val="accent1"/>
              </a:buClr>
              <a:buSzPts val="2200"/>
              <a:buFont typeface="Noto Sans Symbols"/>
              <a:buChar char="∗"/>
            </a:pPr>
            <a:r>
              <a:rPr lang="en-US" sz="2200" b="0" i="0" u="none" strike="noStrike" cap="none" dirty="0">
                <a:solidFill>
                  <a:schemeClr val="dk2"/>
                </a:solidFill>
                <a:latin typeface="Candara"/>
                <a:ea typeface="Candara"/>
                <a:cs typeface="Candara"/>
                <a:sym typeface="Candara"/>
              </a:rPr>
              <a:t>____________________________;  makes 2 ATP</a:t>
            </a:r>
            <a:endParaRPr dirty="0"/>
          </a:p>
          <a:p>
            <a:pPr marL="576263" marR="0" lvl="1" indent="-284163" algn="l" rtl="0">
              <a:spcBef>
                <a:spcPts val="440"/>
              </a:spcBef>
              <a:spcAft>
                <a:spcPts val="0"/>
              </a:spcAft>
              <a:buClr>
                <a:schemeClr val="accent1"/>
              </a:buClr>
              <a:buSzPts val="2200"/>
              <a:buFont typeface="Noto Sans Symbols"/>
              <a:buChar char="∗"/>
            </a:pPr>
            <a:r>
              <a:rPr lang="en-US" sz="2200" b="0" i="0" u="none" strike="noStrike" cap="none" dirty="0">
                <a:solidFill>
                  <a:schemeClr val="dk2"/>
                </a:solidFill>
                <a:latin typeface="Candara"/>
                <a:ea typeface="Candara"/>
                <a:cs typeface="Candara"/>
                <a:sym typeface="Candara"/>
              </a:rPr>
              <a:t>_________________________;  makes 2 ATP for each turn</a:t>
            </a:r>
            <a:endParaRPr dirty="0"/>
          </a:p>
          <a:p>
            <a:pPr marL="576263" marR="0" lvl="1" indent="-284163" algn="l" rtl="0">
              <a:spcBef>
                <a:spcPts val="440"/>
              </a:spcBef>
              <a:spcAft>
                <a:spcPts val="0"/>
              </a:spcAft>
              <a:buClr>
                <a:schemeClr val="accent1"/>
              </a:buClr>
              <a:buSzPts val="2200"/>
              <a:buFont typeface="Noto Sans Symbols"/>
              <a:buChar char="∗"/>
            </a:pPr>
            <a:r>
              <a:rPr lang="en-US" sz="2200" b="0" i="0" u="none" strike="noStrike" cap="none" dirty="0">
                <a:solidFill>
                  <a:schemeClr val="dk2"/>
                </a:solidFill>
                <a:latin typeface="Candara"/>
                <a:ea typeface="Candara"/>
                <a:cs typeface="Candara"/>
                <a:sym typeface="Candara"/>
              </a:rPr>
              <a:t>The ETC makes ______________________________</a:t>
            </a:r>
            <a:endParaRPr dirty="0"/>
          </a:p>
          <a:p>
            <a:pPr marL="576263" marR="0" lvl="1" indent="-144462" algn="l" rtl="0">
              <a:spcBef>
                <a:spcPts val="440"/>
              </a:spcBef>
              <a:spcAft>
                <a:spcPts val="0"/>
              </a:spcAft>
              <a:buClr>
                <a:schemeClr val="accent1"/>
              </a:buClr>
              <a:buSzPts val="2200"/>
              <a:buFont typeface="Noto Sans Symbols"/>
              <a:buNone/>
            </a:pPr>
            <a:endParaRPr sz="2200" b="0" i="0" u="none" strike="noStrike" cap="none" dirty="0">
              <a:solidFill>
                <a:schemeClr val="dk2"/>
              </a:solidFill>
              <a:latin typeface="Candara"/>
              <a:ea typeface="Candara"/>
              <a:cs typeface="Candara"/>
              <a:sym typeface="Candara"/>
            </a:endParaRPr>
          </a:p>
          <a:p>
            <a:pPr marL="576263" marR="0" lvl="1" indent="-284163" algn="l" rtl="0">
              <a:spcBef>
                <a:spcPts val="440"/>
              </a:spcBef>
              <a:spcAft>
                <a:spcPts val="0"/>
              </a:spcAft>
              <a:buClr>
                <a:schemeClr val="accent1"/>
              </a:buClr>
              <a:buSzPts val="2200"/>
              <a:buFont typeface="Noto Sans Symbols"/>
              <a:buChar char="∗"/>
            </a:pPr>
            <a:r>
              <a:rPr lang="en-US" sz="2200" b="0" i="0" u="none" strike="noStrike" cap="none" dirty="0">
                <a:solidFill>
                  <a:schemeClr val="dk2"/>
                </a:solidFill>
                <a:latin typeface="Candara"/>
                <a:ea typeface="Candara"/>
                <a:cs typeface="Candara"/>
                <a:sym typeface="Candara"/>
              </a:rPr>
              <a:t>So, when 1 molecule of glucose is completely broken down, 36 ATP are produced</a:t>
            </a:r>
            <a:endParaRPr sz="220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Google Shape;373;p4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What if Oxygen is Not Present?</a:t>
            </a:r>
            <a:endParaRPr sz="4400" b="0" i="0" u="none" strike="noStrike" cap="none" dirty="0">
              <a:solidFill>
                <a:schemeClr val="tx1"/>
              </a:solidFill>
              <a:latin typeface="Candara"/>
              <a:ea typeface="Candara"/>
              <a:cs typeface="Candara"/>
              <a:sym typeface="Candara"/>
            </a:endParaRPr>
          </a:p>
        </p:txBody>
      </p:sp>
      <p:sp>
        <p:nvSpPr>
          <p:cNvPr id="372" name="Google Shape;372;p48"/>
          <p:cNvSpPr txBox="1">
            <a:spLocks noGrp="1"/>
          </p:cNvSpPr>
          <p:nvPr>
            <p:ph idx="1"/>
          </p:nvPr>
        </p:nvSpPr>
        <p:spPr>
          <a:xfrm>
            <a:off x="872067" y="2912011"/>
            <a:ext cx="7408333" cy="3214151"/>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If oxygen is not present in overworked muscle cells or is not needed by organisms such as some __________________and ___________________, the anaerobic process of fermentation takes place.</a:t>
            </a:r>
            <a:endParaRPr sz="2400" b="0" i="0" u="none" strike="noStrike" cap="none" dirty="0">
              <a:solidFill>
                <a:schemeClr val="dk2"/>
              </a:solidFill>
              <a:latin typeface="Candara"/>
              <a:ea typeface="Candara"/>
              <a:cs typeface="Candara"/>
              <a:sym typeface="Candara"/>
            </a:endParaRPr>
          </a:p>
        </p:txBody>
      </p:sp>
      <p:pic>
        <p:nvPicPr>
          <p:cNvPr id="374" name="Google Shape;374;p48"/>
          <p:cNvPicPr preferRelativeResize="0"/>
          <p:nvPr/>
        </p:nvPicPr>
        <p:blipFill rotWithShape="1">
          <a:blip r:embed="rId3">
            <a:alphaModFix/>
          </a:blip>
          <a:srcRect/>
          <a:stretch/>
        </p:blipFill>
        <p:spPr>
          <a:xfrm>
            <a:off x="890869" y="4656406"/>
            <a:ext cx="2471309" cy="1964928"/>
          </a:xfrm>
          <a:prstGeom prst="rect">
            <a:avLst/>
          </a:prstGeom>
          <a:noFill/>
          <a:ln>
            <a:noFill/>
          </a:ln>
        </p:spPr>
      </p:pic>
      <p:pic>
        <p:nvPicPr>
          <p:cNvPr id="375" name="Google Shape;375;p48"/>
          <p:cNvPicPr preferRelativeResize="0"/>
          <p:nvPr/>
        </p:nvPicPr>
        <p:blipFill rotWithShape="1">
          <a:blip r:embed="rId4">
            <a:alphaModFix/>
          </a:blip>
          <a:srcRect/>
          <a:stretch/>
        </p:blipFill>
        <p:spPr>
          <a:xfrm>
            <a:off x="4800600" y="4656406"/>
            <a:ext cx="2936631" cy="170629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4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Lactic Acid Fermentation</a:t>
            </a:r>
            <a:endParaRPr sz="4400" b="0" i="0" u="none" strike="noStrike" cap="none" dirty="0">
              <a:solidFill>
                <a:schemeClr val="tx1"/>
              </a:solidFill>
              <a:latin typeface="Candara"/>
              <a:ea typeface="Candara"/>
              <a:cs typeface="Candara"/>
              <a:sym typeface="Candara"/>
            </a:endParaRPr>
          </a:p>
        </p:txBody>
      </p:sp>
      <p:sp>
        <p:nvSpPr>
          <p:cNvPr id="380" name="Google Shape;380;p49"/>
          <p:cNvSpPr txBox="1">
            <a:spLocks noGrp="1"/>
          </p:cNvSpPr>
          <p:nvPr>
            <p:ph idx="1"/>
          </p:nvPr>
        </p:nvSpPr>
        <p:spPr>
          <a:xfrm>
            <a:off x="457200" y="2574388"/>
            <a:ext cx="8229599" cy="315788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220"/>
              <a:buFont typeface="Noto Sans Symbols"/>
              <a:buChar char="∗"/>
            </a:pPr>
            <a:r>
              <a:rPr lang="en-US" sz="2220" b="0" i="0" u="none" strike="noStrike" cap="none" dirty="0">
                <a:solidFill>
                  <a:schemeClr val="dk2"/>
                </a:solidFill>
                <a:latin typeface="Candara"/>
                <a:ea typeface="Candara"/>
                <a:cs typeface="Candara"/>
                <a:sym typeface="Candara"/>
              </a:rPr>
              <a:t>Occurs in muscle cells when they are deprived of __________________for a short period of time during heavy exercise</a:t>
            </a:r>
            <a:endParaRPr dirty="0"/>
          </a:p>
          <a:p>
            <a:pPr marL="274320" marR="0" lvl="0" indent="-274320" algn="l" rtl="0">
              <a:spcBef>
                <a:spcPts val="444"/>
              </a:spcBef>
              <a:spcAft>
                <a:spcPts val="0"/>
              </a:spcAft>
              <a:buClr>
                <a:schemeClr val="accent1"/>
              </a:buClr>
              <a:buSzPts val="2220"/>
              <a:buFont typeface="Noto Sans Symbols"/>
              <a:buChar char="∗"/>
            </a:pPr>
            <a:r>
              <a:rPr lang="en-US" sz="2220" b="0" i="0" u="none" strike="noStrike" cap="none" dirty="0">
                <a:solidFill>
                  <a:schemeClr val="dk2"/>
                </a:solidFill>
                <a:latin typeface="Candara"/>
                <a:ea typeface="Candara"/>
                <a:cs typeface="Candara"/>
                <a:sym typeface="Candara"/>
              </a:rPr>
              <a:t>This process follows _________________________ and provides a means to continue producing ATP until oxygen is available again</a:t>
            </a:r>
            <a:endParaRPr dirty="0"/>
          </a:p>
          <a:p>
            <a:pPr marL="274320" marR="0" lvl="0" indent="-274320" algn="l" rtl="0">
              <a:spcBef>
                <a:spcPts val="444"/>
              </a:spcBef>
              <a:spcAft>
                <a:spcPts val="0"/>
              </a:spcAft>
              <a:buClr>
                <a:schemeClr val="accent1"/>
              </a:buClr>
              <a:buSzPts val="2220"/>
              <a:buFont typeface="Noto Sans Symbols"/>
              <a:buChar char="∗"/>
            </a:pPr>
            <a:r>
              <a:rPr lang="en-US" sz="2220" b="0" i="0" u="none" strike="noStrike" cap="none" dirty="0">
                <a:solidFill>
                  <a:schemeClr val="dk2"/>
                </a:solidFill>
                <a:latin typeface="Candara"/>
                <a:ea typeface="Candara"/>
                <a:cs typeface="Candara"/>
                <a:sym typeface="Candara"/>
              </a:rPr>
              <a:t>The reactions that produced pyruvic acid are ___________________ and _________________________              and 2 ATP are formed</a:t>
            </a:r>
            <a:endParaRPr dirty="0"/>
          </a:p>
          <a:p>
            <a:pPr marL="274320" marR="0" lvl="0" indent="-274320" algn="l" rtl="0">
              <a:spcBef>
                <a:spcPts val="444"/>
              </a:spcBef>
              <a:spcAft>
                <a:spcPts val="0"/>
              </a:spcAft>
              <a:buClr>
                <a:schemeClr val="accent1"/>
              </a:buClr>
              <a:buSzPts val="2220"/>
              <a:buFont typeface="Noto Sans Symbols"/>
              <a:buChar char="∗"/>
            </a:pPr>
            <a:r>
              <a:rPr lang="en-US" sz="2220" b="0" i="0" u="none" strike="noStrike" cap="none" dirty="0">
                <a:solidFill>
                  <a:schemeClr val="dk2"/>
                </a:solidFill>
                <a:latin typeface="Candara"/>
                <a:ea typeface="Candara"/>
                <a:cs typeface="Candara"/>
                <a:sym typeface="Candara"/>
              </a:rPr>
              <a:t>The lactic acid is transferred from muscle cells to the liver that converts it back to pyruvic acid </a:t>
            </a:r>
            <a:endParaRPr sz="222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5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Alcoholic Fermentation</a:t>
            </a:r>
            <a:endParaRPr sz="4400" b="0" i="0" u="none" strike="noStrike" cap="none" dirty="0">
              <a:solidFill>
                <a:schemeClr val="tx1"/>
              </a:solidFill>
              <a:latin typeface="Candara"/>
              <a:ea typeface="Candara"/>
              <a:cs typeface="Candara"/>
              <a:sym typeface="Candara"/>
            </a:endParaRPr>
          </a:p>
        </p:txBody>
      </p:sp>
      <p:sp>
        <p:nvSpPr>
          <p:cNvPr id="386" name="Google Shape;386;p50"/>
          <p:cNvSpPr txBox="1">
            <a:spLocks noGrp="1"/>
          </p:cNvSpPr>
          <p:nvPr>
            <p:ph idx="1"/>
          </p:nvPr>
        </p:nvSpPr>
        <p:spPr>
          <a:xfrm>
            <a:off x="872067" y="3545057"/>
            <a:ext cx="7408333" cy="2581105"/>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Used by some ______________ and ______________ with low energy needs</a:t>
            </a:r>
            <a:endParaRPr dirty="0"/>
          </a:p>
          <a:p>
            <a:pPr marL="274320" marR="0" lvl="0" indent="-274320" algn="l" rtl="0">
              <a:spcBef>
                <a:spcPts val="48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Produces _____________ and ______________ _________________.</a:t>
            </a:r>
            <a:endParaRPr sz="240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ATP</a:t>
            </a:r>
            <a:endParaRPr sz="4400" b="0" i="0" u="none" strike="noStrike" cap="none" dirty="0">
              <a:solidFill>
                <a:schemeClr val="tx1"/>
              </a:solidFill>
              <a:latin typeface="Candara"/>
              <a:ea typeface="Candara"/>
              <a:cs typeface="Candara"/>
              <a:sym typeface="Candara"/>
            </a:endParaRPr>
          </a:p>
        </p:txBody>
      </p:sp>
      <p:sp>
        <p:nvSpPr>
          <p:cNvPr id="154" name="Google Shape;154;p16"/>
          <p:cNvSpPr txBox="1">
            <a:spLocks noGrp="1"/>
          </p:cNvSpPr>
          <p:nvPr>
            <p:ph idx="1"/>
          </p:nvPr>
        </p:nvSpPr>
        <p:spPr>
          <a:xfrm>
            <a:off x="867833" y="1986150"/>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ATP stands for </a:t>
            </a:r>
            <a:r>
              <a:rPr lang="en-US" sz="2400" b="0" i="0" u="none" strike="noStrike" cap="none" dirty="0">
                <a:solidFill>
                  <a:srgbClr val="7030A0"/>
                </a:solidFill>
                <a:latin typeface="Candara"/>
                <a:ea typeface="Candara"/>
                <a:cs typeface="Candara"/>
                <a:sym typeface="Candara"/>
              </a:rPr>
              <a:t>______________________  ___________________________.  </a:t>
            </a:r>
            <a:r>
              <a:rPr lang="en-US" sz="2400" b="0" i="0" u="none" strike="noStrike" cap="none" dirty="0">
                <a:solidFill>
                  <a:srgbClr val="1A4171"/>
                </a:solidFill>
                <a:latin typeface="Candara"/>
                <a:ea typeface="Candara"/>
                <a:cs typeface="Candara"/>
                <a:sym typeface="Candara"/>
              </a:rPr>
              <a:t>This molecule consists of the sugar </a:t>
            </a:r>
            <a:r>
              <a:rPr lang="en-US" dirty="0">
                <a:solidFill>
                  <a:srgbClr val="7030A0"/>
                </a:solidFill>
              </a:rPr>
              <a:t>________________</a:t>
            </a:r>
            <a:r>
              <a:rPr lang="en-US" sz="2400" b="0" i="0" u="none" strike="noStrike" cap="none" dirty="0">
                <a:solidFill>
                  <a:srgbClr val="1A4171"/>
                </a:solidFill>
                <a:latin typeface="Candara"/>
                <a:ea typeface="Candara"/>
                <a:cs typeface="Candara"/>
                <a:sym typeface="Candara"/>
              </a:rPr>
              <a:t>, the nitrogen base </a:t>
            </a:r>
            <a:r>
              <a:rPr lang="en-US" dirty="0">
                <a:solidFill>
                  <a:srgbClr val="7030A0"/>
                </a:solidFill>
              </a:rPr>
              <a:t>______________________</a:t>
            </a:r>
            <a:r>
              <a:rPr lang="en-US" sz="2400" b="0" i="0" u="none" strike="noStrike" cap="none" dirty="0">
                <a:solidFill>
                  <a:srgbClr val="1A4171"/>
                </a:solidFill>
                <a:latin typeface="Candara"/>
                <a:ea typeface="Candara"/>
                <a:cs typeface="Candara"/>
                <a:sym typeface="Candara"/>
              </a:rPr>
              <a:t>, and </a:t>
            </a:r>
            <a:r>
              <a:rPr lang="en-US" dirty="0">
                <a:solidFill>
                  <a:srgbClr val="7030A0"/>
                </a:solidFill>
              </a:rPr>
              <a:t>______</a:t>
            </a:r>
            <a:r>
              <a:rPr lang="en-US" sz="2400" b="0" i="0" u="none" strike="noStrike" cap="none" dirty="0">
                <a:solidFill>
                  <a:srgbClr val="7030A0"/>
                </a:solidFill>
                <a:latin typeface="Candara"/>
                <a:ea typeface="Candara"/>
                <a:cs typeface="Candara"/>
                <a:sym typeface="Candara"/>
              </a:rPr>
              <a:t>  _______________________________ </a:t>
            </a:r>
            <a:r>
              <a:rPr lang="en-US" sz="2400" b="0" i="0" u="none" strike="noStrike" cap="none" dirty="0">
                <a:solidFill>
                  <a:srgbClr val="1A4171"/>
                </a:solidFill>
                <a:latin typeface="Candara"/>
                <a:ea typeface="Candara"/>
                <a:cs typeface="Candara"/>
                <a:sym typeface="Candara"/>
              </a:rPr>
              <a:t>molecules.</a:t>
            </a:r>
            <a:endParaRPr sz="2400" b="0" i="0" u="none" strike="noStrike" cap="none" dirty="0">
              <a:solidFill>
                <a:srgbClr val="1A4171"/>
              </a:solidFill>
              <a:latin typeface="Candara"/>
              <a:ea typeface="Candara"/>
              <a:cs typeface="Candara"/>
              <a:sym typeface="Candara"/>
            </a:endParaRPr>
          </a:p>
        </p:txBody>
      </p:sp>
      <p:pic>
        <p:nvPicPr>
          <p:cNvPr id="156" name="Google Shape;156;p16" descr="\\H0316SFS04\Home$\Staff\lblake\Desktop\atp-molecule.png"/>
          <p:cNvPicPr preferRelativeResize="0"/>
          <p:nvPr/>
        </p:nvPicPr>
        <p:blipFill rotWithShape="1">
          <a:blip r:embed="rId3">
            <a:alphaModFix/>
          </a:blip>
          <a:srcRect/>
          <a:stretch/>
        </p:blipFill>
        <p:spPr>
          <a:xfrm>
            <a:off x="1295400" y="3886200"/>
            <a:ext cx="6348413" cy="279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How Does ATP Store Energy?</a:t>
            </a:r>
            <a:endParaRPr sz="4400" b="0" i="0" u="none" strike="noStrike" cap="none" dirty="0">
              <a:solidFill>
                <a:schemeClr val="tx1"/>
              </a:solidFill>
              <a:latin typeface="Candara"/>
              <a:ea typeface="Candara"/>
              <a:cs typeface="Candara"/>
              <a:sym typeface="Candara"/>
            </a:endParaRPr>
          </a:p>
        </p:txBody>
      </p:sp>
      <p:sp>
        <p:nvSpPr>
          <p:cNvPr id="161" name="Google Shape;161;p17"/>
          <p:cNvSpPr txBox="1">
            <a:spLocks noGrp="1"/>
          </p:cNvSpPr>
          <p:nvPr>
            <p:ph idx="1"/>
          </p:nvPr>
        </p:nvSpPr>
        <p:spPr>
          <a:xfrm>
            <a:off x="867833" y="1703652"/>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The energy that is stored in ______________ is found in the chemical bonds that attach the _________________ ________________________ groups.  The phosphate groups all have a positive charge.  When they are brought close to each other, they behave like magnets and the like charges repel each other.  So, to force the molecules together (like compressing a spring), ___________________ is required that is </a:t>
            </a:r>
            <a:r>
              <a:rPr lang="en-US" dirty="0"/>
              <a:t>__________________________</a:t>
            </a:r>
            <a:r>
              <a:rPr lang="en-US" sz="2400" b="0" i="0" u="none" strike="noStrike" cap="none" dirty="0">
                <a:solidFill>
                  <a:schemeClr val="dk2"/>
                </a:solidFill>
                <a:latin typeface="Candara"/>
                <a:ea typeface="Candara"/>
                <a:cs typeface="Candara"/>
                <a:sym typeface="Candara"/>
              </a:rPr>
              <a:t> in the bonds.</a:t>
            </a:r>
            <a:endParaRPr sz="2400" b="0" i="0" u="none" strike="noStrike" cap="none" dirty="0">
              <a:solidFill>
                <a:schemeClr val="dk2"/>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18"/>
          <p:cNvSpPr txBox="1">
            <a:spLocks noGrp="1"/>
          </p:cNvSpPr>
          <p:nvPr>
            <p:ph type="title"/>
          </p:nvPr>
        </p:nvSpPr>
        <p:spPr>
          <a:xfrm>
            <a:off x="188742" y="577479"/>
            <a:ext cx="8229600" cy="8574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Forming ATP</a:t>
            </a:r>
            <a:endParaRPr sz="4400" b="0" i="0" u="none" strike="noStrike" cap="none" dirty="0">
              <a:solidFill>
                <a:schemeClr val="tx1"/>
              </a:solidFill>
              <a:latin typeface="Candara"/>
              <a:ea typeface="Candara"/>
              <a:cs typeface="Candara"/>
              <a:sym typeface="Candara"/>
            </a:endParaRPr>
          </a:p>
        </p:txBody>
      </p:sp>
      <p:sp>
        <p:nvSpPr>
          <p:cNvPr id="167" name="Google Shape;167;p18"/>
          <p:cNvSpPr txBox="1">
            <a:spLocks noGrp="1"/>
          </p:cNvSpPr>
          <p:nvPr>
            <p:ph idx="1"/>
          </p:nvPr>
        </p:nvSpPr>
        <p:spPr>
          <a:xfrm>
            <a:off x="458371" y="1434905"/>
            <a:ext cx="7408333" cy="3719443"/>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000"/>
              <a:buFont typeface="Noto Sans Symbols"/>
              <a:buChar char="∗"/>
            </a:pPr>
            <a:r>
              <a:rPr lang="en-US" b="0" i="0" u="none" strike="noStrike" cap="none" dirty="0">
                <a:solidFill>
                  <a:schemeClr val="dk2"/>
                </a:solidFill>
                <a:latin typeface="Candara"/>
                <a:ea typeface="Candara"/>
                <a:cs typeface="Candara"/>
                <a:sym typeface="Candara"/>
              </a:rPr>
              <a:t>When one phosphate group is added, AMP, or adenosine _________________________________ , is formed</a:t>
            </a:r>
            <a:endParaRPr dirty="0"/>
          </a:p>
          <a:p>
            <a:pPr marL="274320" marR="0" lvl="0" indent="-274320" algn="l" rtl="0">
              <a:spcBef>
                <a:spcPts val="400"/>
              </a:spcBef>
              <a:spcAft>
                <a:spcPts val="0"/>
              </a:spcAft>
              <a:buClr>
                <a:schemeClr val="accent1"/>
              </a:buClr>
              <a:buSzPts val="2000"/>
              <a:buFont typeface="Noto Sans Symbols"/>
              <a:buChar char="∗"/>
            </a:pPr>
            <a:r>
              <a:rPr lang="en-US" b="0" i="0" u="none" strike="noStrike" cap="none" dirty="0">
                <a:solidFill>
                  <a:schemeClr val="dk2"/>
                </a:solidFill>
                <a:latin typeface="Candara"/>
                <a:ea typeface="Candara"/>
                <a:cs typeface="Candara"/>
                <a:sym typeface="Candara"/>
              </a:rPr>
              <a:t>When two phosphate groups are added, ADP, or adenosine __________________________ is formed</a:t>
            </a:r>
            <a:endParaRPr dirty="0"/>
          </a:p>
          <a:p>
            <a:pPr marL="274320" marR="0" lvl="0" indent="-274320" algn="l" rtl="0">
              <a:spcBef>
                <a:spcPts val="400"/>
              </a:spcBef>
              <a:spcAft>
                <a:spcPts val="0"/>
              </a:spcAft>
              <a:buClr>
                <a:schemeClr val="accent1"/>
              </a:buClr>
              <a:buSzPts val="2000"/>
              <a:buFont typeface="Noto Sans Symbols"/>
              <a:buChar char="∗"/>
            </a:pPr>
            <a:r>
              <a:rPr lang="en-US" b="0" i="0" u="none" strike="noStrike" cap="none" dirty="0">
                <a:solidFill>
                  <a:schemeClr val="dk2"/>
                </a:solidFill>
                <a:latin typeface="Candara"/>
                <a:ea typeface="Candara"/>
                <a:cs typeface="Candara"/>
                <a:sym typeface="Candara"/>
              </a:rPr>
              <a:t>When three phosphate groups are added, __________, or adenosine _____________________, is formed.</a:t>
            </a:r>
            <a:endParaRPr dirty="0"/>
          </a:p>
          <a:p>
            <a:pPr marL="274320" marR="0" lvl="0" indent="-274320" algn="l" rtl="0">
              <a:spcBef>
                <a:spcPts val="400"/>
              </a:spcBef>
              <a:spcAft>
                <a:spcPts val="0"/>
              </a:spcAft>
              <a:buClr>
                <a:schemeClr val="accent1"/>
              </a:buClr>
              <a:buSzPts val="2000"/>
              <a:buFont typeface="Noto Sans Symbols"/>
              <a:buChar char="∗"/>
            </a:pPr>
            <a:r>
              <a:rPr lang="en-US" b="0" i="0" u="none" strike="noStrike" cap="none" dirty="0">
                <a:solidFill>
                  <a:schemeClr val="dk2"/>
                </a:solidFill>
                <a:latin typeface="Candara"/>
                <a:ea typeface="Candara"/>
                <a:cs typeface="Candara"/>
                <a:sym typeface="Candara"/>
              </a:rPr>
              <a:t>ATP holds the most stored energy, </a:t>
            </a:r>
            <a:endParaRPr dirty="0"/>
          </a:p>
          <a:p>
            <a:pPr marL="0" marR="0" lvl="0" indent="0" algn="l" rtl="0">
              <a:spcBef>
                <a:spcPts val="400"/>
              </a:spcBef>
              <a:spcAft>
                <a:spcPts val="0"/>
              </a:spcAft>
              <a:buClr>
                <a:schemeClr val="accent1"/>
              </a:buClr>
              <a:buFont typeface="Noto Sans Symbols"/>
              <a:buNone/>
            </a:pPr>
            <a:r>
              <a:rPr lang="en-US" b="0" i="0" u="none" strike="noStrike" cap="none" dirty="0">
                <a:solidFill>
                  <a:schemeClr val="dk2"/>
                </a:solidFill>
                <a:latin typeface="Candara"/>
                <a:ea typeface="Candara"/>
                <a:cs typeface="Candara"/>
                <a:sym typeface="Candara"/>
              </a:rPr>
              <a:t>     particularly in the third bond, although </a:t>
            </a:r>
            <a:endParaRPr dirty="0"/>
          </a:p>
          <a:p>
            <a:pPr marL="0" marR="0" lvl="0" indent="0" algn="l" rtl="0">
              <a:spcBef>
                <a:spcPts val="400"/>
              </a:spcBef>
              <a:spcAft>
                <a:spcPts val="0"/>
              </a:spcAft>
              <a:buClr>
                <a:schemeClr val="accent1"/>
              </a:buClr>
              <a:buFont typeface="Noto Sans Symbols"/>
              <a:buNone/>
            </a:pPr>
            <a:r>
              <a:rPr lang="en-US" b="0" i="0" u="none" strike="noStrike" cap="none" dirty="0">
                <a:solidFill>
                  <a:schemeClr val="dk2"/>
                </a:solidFill>
                <a:latin typeface="Candara"/>
                <a:ea typeface="Candara"/>
                <a:cs typeface="Candara"/>
                <a:sym typeface="Candara"/>
              </a:rPr>
              <a:t>     ADP has a fair amount of energy</a:t>
            </a:r>
            <a:endParaRPr b="0" i="0" u="none" strike="noStrike" cap="none" dirty="0">
              <a:solidFill>
                <a:schemeClr val="dk2"/>
              </a:solidFill>
              <a:latin typeface="Candara"/>
              <a:ea typeface="Candara"/>
              <a:cs typeface="Candara"/>
              <a:sym typeface="Candara"/>
            </a:endParaRPr>
          </a:p>
        </p:txBody>
      </p:sp>
      <p:pic>
        <p:nvPicPr>
          <p:cNvPr id="169" name="Google Shape;169;p18" descr="\\H0316SFS04\Home$\Staff\lblake\Desktop\Biochemistry_metabolism_5d.png"/>
          <p:cNvPicPr preferRelativeResize="0"/>
          <p:nvPr/>
        </p:nvPicPr>
        <p:blipFill rotWithShape="1">
          <a:blip r:embed="rId3">
            <a:alphaModFix/>
          </a:blip>
          <a:srcRect/>
          <a:stretch/>
        </p:blipFill>
        <p:spPr>
          <a:xfrm>
            <a:off x="6119446" y="4811150"/>
            <a:ext cx="3024554" cy="19034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Using ATP</a:t>
            </a:r>
            <a:endParaRPr sz="4400" b="0" i="0" u="none" strike="noStrike" cap="none" dirty="0">
              <a:solidFill>
                <a:schemeClr val="tx1"/>
              </a:solidFill>
              <a:latin typeface="Candara"/>
              <a:ea typeface="Candara"/>
              <a:cs typeface="Candara"/>
              <a:sym typeface="Candara"/>
            </a:endParaRPr>
          </a:p>
        </p:txBody>
      </p:sp>
      <p:sp>
        <p:nvSpPr>
          <p:cNvPr id="174" name="Google Shape;174;p19"/>
          <p:cNvSpPr txBox="1">
            <a:spLocks noGrp="1"/>
          </p:cNvSpPr>
          <p:nvPr>
            <p:ph idx="1"/>
          </p:nvPr>
        </p:nvSpPr>
        <p:spPr>
          <a:xfrm>
            <a:off x="152401" y="4220307"/>
            <a:ext cx="8128000" cy="1905855"/>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When the cell requires energy,  it _____________________   in ATP that holds on the third phosphate group, to form ADP. </a:t>
            </a:r>
          </a:p>
          <a:p>
            <a:pPr marL="274320" marR="0" lvl="0" indent="-274320" algn="l" rtl="0">
              <a:spcBef>
                <a:spcPts val="0"/>
              </a:spcBef>
              <a:spcAft>
                <a:spcPts val="0"/>
              </a:spcAft>
              <a:buClr>
                <a:schemeClr val="accent1"/>
              </a:buClr>
              <a:buSzPts val="2400"/>
              <a:buFont typeface="Noto Sans Symbols"/>
              <a:buChar char="∗"/>
            </a:pPr>
            <a:r>
              <a:rPr lang="en-US" dirty="0"/>
              <a:t>To store energy, ___________________ phosphate group is bonded to ADP.  ADP can be recycled.</a:t>
            </a:r>
            <a:endParaRPr dirty="0"/>
          </a:p>
          <a:p>
            <a:pPr marL="0" marR="0" lvl="0" indent="0" algn="l" rtl="0">
              <a:spcBef>
                <a:spcPts val="480"/>
              </a:spcBef>
              <a:spcAft>
                <a:spcPts val="0"/>
              </a:spcAft>
              <a:buClr>
                <a:schemeClr val="accent1"/>
              </a:buClr>
              <a:buFont typeface="Noto Sans Symbols"/>
              <a:buNone/>
            </a:pPr>
            <a:endParaRPr dirty="0"/>
          </a:p>
        </p:txBody>
      </p:sp>
      <p:pic>
        <p:nvPicPr>
          <p:cNvPr id="176" name="Google Shape;176;p19" descr="\\H0316SFS04\Home$\Staff\lblake\Desktop\slide_6.jpg"/>
          <p:cNvPicPr preferRelativeResize="0"/>
          <p:nvPr/>
        </p:nvPicPr>
        <p:blipFill rotWithShape="1">
          <a:blip r:embed="rId3">
            <a:alphaModFix/>
          </a:blip>
          <a:srcRect/>
          <a:stretch/>
        </p:blipFill>
        <p:spPr>
          <a:xfrm>
            <a:off x="4572000" y="1284324"/>
            <a:ext cx="4419599" cy="26968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Using the Energy in ATP</a:t>
            </a:r>
            <a:endParaRPr sz="4400" b="0" i="0" u="none" strike="noStrike" cap="none" dirty="0">
              <a:solidFill>
                <a:schemeClr val="tx1"/>
              </a:solidFill>
              <a:latin typeface="Candara"/>
              <a:ea typeface="Candara"/>
              <a:cs typeface="Candara"/>
              <a:sym typeface="Candara"/>
            </a:endParaRPr>
          </a:p>
        </p:txBody>
      </p:sp>
      <p:sp>
        <p:nvSpPr>
          <p:cNvPr id="181" name="Google Shape;181;p20"/>
          <p:cNvSpPr txBox="1">
            <a:spLocks noGrp="1"/>
          </p:cNvSpPr>
          <p:nvPr>
            <p:ph idx="1"/>
          </p:nvPr>
        </p:nvSpPr>
        <p:spPr>
          <a:xfrm>
            <a:off x="457201" y="1591056"/>
            <a:ext cx="7823200" cy="4535107"/>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000"/>
              <a:buFont typeface="Noto Sans Symbols"/>
              <a:buChar char="∗"/>
            </a:pPr>
            <a:r>
              <a:rPr lang="en-US" sz="2000" b="0" i="0" u="none" strike="noStrike" cap="none" dirty="0">
                <a:solidFill>
                  <a:schemeClr val="dk2"/>
                </a:solidFill>
                <a:latin typeface="Candara"/>
                <a:ea typeface="Candara"/>
                <a:cs typeface="Candara"/>
                <a:sym typeface="Candara"/>
              </a:rPr>
              <a:t>When ____________________ is broken down and _______________________  is released, the energy must be captured and used efficiently by ______________________.     Many proteins (_______________________________) have a specific site where ATP can bind.     So, when the third phosphate    bond is broken and _____________ is    released, the cell can use the </a:t>
            </a:r>
            <a:endParaRPr dirty="0"/>
          </a:p>
          <a:p>
            <a:pPr marL="0" marR="0" lvl="0" indent="0" algn="l" rtl="0">
              <a:spcBef>
                <a:spcPts val="400"/>
              </a:spcBef>
              <a:spcAft>
                <a:spcPts val="0"/>
              </a:spcAft>
              <a:buClr>
                <a:schemeClr val="accent1"/>
              </a:buClr>
              <a:buFont typeface="Noto Sans Symbols"/>
              <a:buNone/>
            </a:pPr>
            <a:r>
              <a:rPr lang="en-US" sz="2000" b="0" i="0" u="none" strike="noStrike" cap="none" dirty="0">
                <a:solidFill>
                  <a:schemeClr val="dk2"/>
                </a:solidFill>
                <a:latin typeface="Candara"/>
                <a:ea typeface="Candara"/>
                <a:cs typeface="Candara"/>
                <a:sym typeface="Candara"/>
              </a:rPr>
              <a:t>   energy for ________________, active </a:t>
            </a:r>
            <a:endParaRPr dirty="0"/>
          </a:p>
          <a:p>
            <a:pPr marL="0" marR="0" lvl="0" indent="0" algn="l" rtl="0">
              <a:spcBef>
                <a:spcPts val="400"/>
              </a:spcBef>
              <a:spcAft>
                <a:spcPts val="0"/>
              </a:spcAft>
              <a:buClr>
                <a:schemeClr val="accent1"/>
              </a:buClr>
              <a:buFont typeface="Noto Sans Symbols"/>
              <a:buNone/>
            </a:pPr>
            <a:r>
              <a:rPr lang="en-US" sz="2000" b="0" i="0" u="none" strike="noStrike" cap="none" dirty="0">
                <a:solidFill>
                  <a:schemeClr val="dk2"/>
                </a:solidFill>
                <a:latin typeface="Candara"/>
                <a:ea typeface="Candara"/>
                <a:cs typeface="Candara"/>
                <a:sym typeface="Candara"/>
              </a:rPr>
              <a:t>   transport, making _______, converting </a:t>
            </a:r>
            <a:endParaRPr dirty="0"/>
          </a:p>
          <a:p>
            <a:pPr marL="0" marR="0" lvl="0" indent="0" algn="l" rtl="0">
              <a:spcBef>
                <a:spcPts val="400"/>
              </a:spcBef>
              <a:spcAft>
                <a:spcPts val="0"/>
              </a:spcAft>
              <a:buClr>
                <a:schemeClr val="accent1"/>
              </a:buClr>
              <a:buFont typeface="Noto Sans Symbols"/>
              <a:buNone/>
            </a:pPr>
            <a:r>
              <a:rPr lang="en-US" sz="2000" b="0" i="0" u="none" strike="noStrike" cap="none" dirty="0">
                <a:solidFill>
                  <a:schemeClr val="dk2"/>
                </a:solidFill>
                <a:latin typeface="Candara"/>
                <a:ea typeface="Candara"/>
                <a:cs typeface="Candara"/>
                <a:sym typeface="Candara"/>
              </a:rPr>
              <a:t>   glucose etc.</a:t>
            </a:r>
            <a:endParaRPr sz="2000" b="0" i="0" u="none" strike="noStrike" cap="none" dirty="0">
              <a:solidFill>
                <a:schemeClr val="dk2"/>
              </a:solidFill>
              <a:latin typeface="Candara"/>
              <a:ea typeface="Candara"/>
              <a:cs typeface="Candara"/>
              <a:sym typeface="Candara"/>
            </a:endParaRPr>
          </a:p>
        </p:txBody>
      </p:sp>
      <p:pic>
        <p:nvPicPr>
          <p:cNvPr id="183" name="Google Shape;183;p20" descr="Fig"/>
          <p:cNvPicPr preferRelativeResize="0"/>
          <p:nvPr/>
        </p:nvPicPr>
        <p:blipFill rotWithShape="1">
          <a:blip r:embed="rId3">
            <a:alphaModFix/>
          </a:blip>
          <a:srcRect/>
          <a:stretch/>
        </p:blipFill>
        <p:spPr>
          <a:xfrm>
            <a:off x="5334000" y="3733800"/>
            <a:ext cx="3052049" cy="2761251"/>
          </a:xfrm>
          <a:prstGeom prst="rect">
            <a:avLst/>
          </a:prstGeom>
          <a:noFill/>
          <a:ln>
            <a:noFill/>
          </a:ln>
        </p:spPr>
      </p:pic>
      <p:sp>
        <p:nvSpPr>
          <p:cNvPr id="184" name="Google Shape;184;p20"/>
          <p:cNvSpPr txBox="1"/>
          <p:nvPr/>
        </p:nvSpPr>
        <p:spPr>
          <a:xfrm>
            <a:off x="5943600" y="3962400"/>
            <a:ext cx="381000"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Candara"/>
                <a:ea typeface="Candara"/>
                <a:cs typeface="Candara"/>
                <a:sym typeface="Candara"/>
              </a:rPr>
              <a:t>ATP</a:t>
            </a:r>
            <a:endParaRPr sz="800">
              <a:solidFill>
                <a:schemeClr val="dk1"/>
              </a:solidFill>
              <a:latin typeface="Candara"/>
              <a:ea typeface="Candara"/>
              <a:cs typeface="Candara"/>
              <a:sym typeface="Candara"/>
            </a:endParaRPr>
          </a:p>
        </p:txBody>
      </p:sp>
      <p:sp>
        <p:nvSpPr>
          <p:cNvPr id="185" name="Google Shape;185;p20"/>
          <p:cNvSpPr txBox="1"/>
          <p:nvPr/>
        </p:nvSpPr>
        <p:spPr>
          <a:xfrm>
            <a:off x="7685314" y="4285603"/>
            <a:ext cx="30480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Candara"/>
                <a:ea typeface="Candara"/>
                <a:cs typeface="Candara"/>
                <a:sym typeface="Candara"/>
              </a:rPr>
              <a:t>p</a:t>
            </a:r>
            <a:endParaRPr sz="1000">
              <a:solidFill>
                <a:schemeClr val="dk1"/>
              </a:solidFill>
              <a:latin typeface="Candara"/>
              <a:ea typeface="Candara"/>
              <a:cs typeface="Candara"/>
              <a:sym typeface="Candara"/>
            </a:endParaRPr>
          </a:p>
        </p:txBody>
      </p:sp>
      <p:sp>
        <p:nvSpPr>
          <p:cNvPr id="186" name="Google Shape;186;p20"/>
          <p:cNvSpPr txBox="1"/>
          <p:nvPr/>
        </p:nvSpPr>
        <p:spPr>
          <a:xfrm>
            <a:off x="8001000" y="4299855"/>
            <a:ext cx="533400"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31AE50"/>
                </a:solidFill>
                <a:latin typeface="Candara"/>
                <a:ea typeface="Candara"/>
                <a:cs typeface="Candara"/>
                <a:sym typeface="Candara"/>
              </a:rPr>
              <a:t>Energy</a:t>
            </a:r>
            <a:endParaRPr sz="900">
              <a:solidFill>
                <a:srgbClr val="31AE50"/>
              </a:solidFill>
              <a:latin typeface="Candara"/>
              <a:ea typeface="Candara"/>
              <a:cs typeface="Candara"/>
              <a:sym typeface="Candara"/>
            </a:endParaRPr>
          </a:p>
        </p:txBody>
      </p:sp>
      <p:sp>
        <p:nvSpPr>
          <p:cNvPr id="187" name="Google Shape;187;p20"/>
          <p:cNvSpPr txBox="1"/>
          <p:nvPr/>
        </p:nvSpPr>
        <p:spPr>
          <a:xfrm>
            <a:off x="5943600" y="5114425"/>
            <a:ext cx="381000"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Candara"/>
                <a:ea typeface="Candara"/>
                <a:cs typeface="Candara"/>
                <a:sym typeface="Candara"/>
              </a:rPr>
              <a:t>ADP</a:t>
            </a:r>
            <a:endParaRPr sz="800">
              <a:solidFill>
                <a:schemeClr val="dk1"/>
              </a:solidFill>
              <a:latin typeface="Candara"/>
              <a:ea typeface="Candara"/>
              <a:cs typeface="Candara"/>
              <a:sym typeface="Candara"/>
            </a:endParaRPr>
          </a:p>
        </p:txBody>
      </p:sp>
      <p:sp>
        <p:nvSpPr>
          <p:cNvPr id="188" name="Google Shape;188;p20"/>
          <p:cNvSpPr txBox="1"/>
          <p:nvPr/>
        </p:nvSpPr>
        <p:spPr>
          <a:xfrm>
            <a:off x="7391400" y="4745036"/>
            <a:ext cx="446314"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Candara"/>
                <a:ea typeface="Candara"/>
                <a:cs typeface="Candara"/>
                <a:sym typeface="Candara"/>
              </a:rPr>
              <a:t>ADP</a:t>
            </a:r>
            <a:endParaRPr sz="800">
              <a:solidFill>
                <a:schemeClr val="dk1"/>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dirty="0">
                <a:solidFill>
                  <a:schemeClr val="tx1"/>
                </a:solidFill>
                <a:latin typeface="Candara"/>
                <a:ea typeface="Candara"/>
                <a:cs typeface="Candara"/>
                <a:sym typeface="Candara"/>
              </a:rPr>
              <a:t>Using the Energy in ATP</a:t>
            </a:r>
            <a:endParaRPr sz="4400" b="0" i="0" u="none" strike="noStrike" cap="none" dirty="0">
              <a:solidFill>
                <a:schemeClr val="tx1"/>
              </a:solidFill>
              <a:latin typeface="Candara"/>
              <a:ea typeface="Candara"/>
              <a:cs typeface="Candara"/>
              <a:sym typeface="Candara"/>
            </a:endParaRPr>
          </a:p>
        </p:txBody>
      </p:sp>
      <p:sp>
        <p:nvSpPr>
          <p:cNvPr id="193" name="Google Shape;193;p2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dirty="0">
                <a:solidFill>
                  <a:schemeClr val="dk2"/>
                </a:solidFill>
                <a:latin typeface="Candara"/>
                <a:ea typeface="Candara"/>
                <a:cs typeface="Candara"/>
                <a:sym typeface="Candara"/>
              </a:rPr>
              <a:t>When ____________________ has been broken down to ADP, the ADP is released from the binding site in the protein and the binding site may then be filled with another ______________________molecule</a:t>
            </a:r>
            <a:endParaRPr sz="2400" b="0" i="0" u="none" strike="noStrike" cap="none" dirty="0">
              <a:solidFill>
                <a:schemeClr val="dk2"/>
              </a:solidFill>
              <a:latin typeface="Candara"/>
              <a:ea typeface="Candara"/>
              <a:cs typeface="Candara"/>
              <a:sym typeface="Candar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TotalTime>
  <Words>1753</Words>
  <Application>Microsoft Office PowerPoint</Application>
  <PresentationFormat>On-screen Show (4:3)</PresentationFormat>
  <Paragraphs>147</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Calibri</vt:lpstr>
      <vt:lpstr>Candara</vt:lpstr>
      <vt:lpstr>Noto Sans Symbols</vt:lpstr>
      <vt:lpstr>Times</vt:lpstr>
      <vt:lpstr>Calibri Light</vt:lpstr>
      <vt:lpstr>Arial</vt:lpstr>
      <vt:lpstr>Office Theme</vt:lpstr>
      <vt:lpstr>Cell Energy</vt:lpstr>
      <vt:lpstr>Cell Energy</vt:lpstr>
      <vt:lpstr>The Need for Energy</vt:lpstr>
      <vt:lpstr>ATP</vt:lpstr>
      <vt:lpstr>How Does ATP Store Energy?</vt:lpstr>
      <vt:lpstr>Forming ATP</vt:lpstr>
      <vt:lpstr>Using ATP</vt:lpstr>
      <vt:lpstr>Using the Energy in ATP</vt:lpstr>
      <vt:lpstr>Using the Energy in ATP</vt:lpstr>
      <vt:lpstr>Energy From Sunlight</vt:lpstr>
      <vt:lpstr>Photosynthesis</vt:lpstr>
      <vt:lpstr>Leaf Structure</vt:lpstr>
      <vt:lpstr>Chloroplast Structure</vt:lpstr>
      <vt:lpstr>Phases of Photosynthesis</vt:lpstr>
      <vt:lpstr>Light Dependent Reactions</vt:lpstr>
      <vt:lpstr>Light Dependent Reactions</vt:lpstr>
      <vt:lpstr>Light Dependent Reactions</vt:lpstr>
      <vt:lpstr>Restoring Electrons</vt:lpstr>
      <vt:lpstr>PowerPoint Presentation</vt:lpstr>
      <vt:lpstr>Light Independent Reactions</vt:lpstr>
      <vt:lpstr>Calvin Cycle:  Steps</vt:lpstr>
      <vt:lpstr>Respiration</vt:lpstr>
      <vt:lpstr>Respiration</vt:lpstr>
      <vt:lpstr>Photosynthesis vs. Respiration</vt:lpstr>
      <vt:lpstr>Respiration</vt:lpstr>
      <vt:lpstr>Mitochondrial Structure</vt:lpstr>
      <vt:lpstr>Glycolysis</vt:lpstr>
      <vt:lpstr>PowerPoint Presentation</vt:lpstr>
      <vt:lpstr>Glycolysis</vt:lpstr>
      <vt:lpstr>Citric Acid Cycle (CAC)</vt:lpstr>
      <vt:lpstr>PowerPoint Presentation</vt:lpstr>
      <vt:lpstr>Steps of the CAC</vt:lpstr>
      <vt:lpstr>Electron Transport Chain</vt:lpstr>
      <vt:lpstr>PowerPoint Presentation</vt:lpstr>
      <vt:lpstr>Energy Produced</vt:lpstr>
      <vt:lpstr>What if Oxygen is Not Present?</vt:lpstr>
      <vt:lpstr>Lactic Acid Fermentation</vt:lpstr>
      <vt:lpstr>Alcoholic Fermentation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Energy</dc:title>
  <dc:creator>Carolynn Thomason</dc:creator>
  <cp:lastModifiedBy>cthomason@wcpschools.wcpss.local</cp:lastModifiedBy>
  <cp:revision>15</cp:revision>
  <dcterms:modified xsi:type="dcterms:W3CDTF">2019-10-03T19:17:35Z</dcterms:modified>
</cp:coreProperties>
</file>