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  <p:sldMasterId id="2147483662" r:id="rId3"/>
    <p:sldMasterId id="2147483663" r:id="rId4"/>
    <p:sldMasterId id="2147483664" r:id="rId5"/>
    <p:sldMasterId id="2147483665" r:id="rId6"/>
    <p:sldMasterId id="2147483666" r:id="rId7"/>
    <p:sldMasterId id="2147483667" r:id="rId8"/>
    <p:sldMasterId id="2147483668" r:id="rId9"/>
  </p:sldMasterIdLst>
  <p:notesMasterIdLst>
    <p:notesMasterId r:id="rId28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56128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852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0484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0355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7303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349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4812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087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6863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6554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4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5490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3203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8408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8880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111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4362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7481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373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84632" marR="0" lvl="0" indent="-2031" algn="r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4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36576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ctr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None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ctr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None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dt" idx="10"/>
          </p:nvPr>
        </p:nvSpPr>
        <p:spPr>
          <a:xfrm>
            <a:off x="1371600" y="6011862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ftr" idx="11"/>
          </p:nvPr>
        </p:nvSpPr>
        <p:spPr>
          <a:xfrm>
            <a:off x="1371600" y="5649912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8391525" y="5753100"/>
            <a:ext cx="5032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title"/>
          </p:nvPr>
        </p:nvSpPr>
        <p:spPr>
          <a:xfrm rot="-5400000">
            <a:off x="-2295358" y="2834288"/>
            <a:ext cx="615391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  <a:defRPr sz="33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body" idx="1"/>
          </p:nvPr>
        </p:nvSpPr>
        <p:spPr>
          <a:xfrm rot="-5400000">
            <a:off x="146758" y="1508980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None/>
              <a:defRPr sz="2000" b="1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body" idx="2"/>
          </p:nvPr>
        </p:nvSpPr>
        <p:spPr>
          <a:xfrm rot="-5400000">
            <a:off x="146758" y="4645372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None/>
              <a:defRPr sz="2000" b="1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28" name="Google Shape;128;p17"/>
          <p:cNvSpPr txBox="1">
            <a:spLocks noGrp="1"/>
          </p:cNvSpPr>
          <p:nvPr>
            <p:ph type="body" idx="3"/>
          </p:nvPr>
        </p:nvSpPr>
        <p:spPr>
          <a:xfrm>
            <a:off x="2022230" y="290732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05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492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Verdana"/>
              <a:buChar char="›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29" name="Google Shape;129;p17"/>
          <p:cNvSpPr txBox="1">
            <a:spLocks noGrp="1"/>
          </p:cNvSpPr>
          <p:nvPr>
            <p:ph type="body" idx="4"/>
          </p:nvPr>
        </p:nvSpPr>
        <p:spPr>
          <a:xfrm>
            <a:off x="2022230" y="3427124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05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⦿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492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Verdana"/>
              <a:buChar char="›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dt" idx="10"/>
          </p:nvPr>
        </p:nvSpPr>
        <p:spPr>
          <a:xfrm>
            <a:off x="4791075" y="6481762"/>
            <a:ext cx="2130425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ftr" idx="11"/>
          </p:nvPr>
        </p:nvSpPr>
        <p:spPr>
          <a:xfrm>
            <a:off x="457200" y="6481762"/>
            <a:ext cx="426085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ldNum" idx="12"/>
          </p:nvPr>
        </p:nvSpPr>
        <p:spPr>
          <a:xfrm>
            <a:off x="7589837" y="6483350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>
            <a:spLocks noGrp="1"/>
          </p:cNvSpPr>
          <p:nvPr>
            <p:ph type="title"/>
          </p:nvPr>
        </p:nvSpPr>
        <p:spPr>
          <a:xfrm rot="-5400000">
            <a:off x="-2295144" y="2882264"/>
            <a:ext cx="5943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18288" lvl="0" indent="0" algn="r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29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1"/>
          </p:nvPr>
        </p:nvSpPr>
        <p:spPr>
          <a:xfrm>
            <a:off x="1135856" y="367664"/>
            <a:ext cx="24384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None/>
              <a:defRPr sz="12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2"/>
          </p:nvPr>
        </p:nvSpPr>
        <p:spPr>
          <a:xfrm>
            <a:off x="3651250" y="320040"/>
            <a:ext cx="5276088" cy="598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FEAE8E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dt" idx="10"/>
          </p:nvPr>
        </p:nvSpPr>
        <p:spPr>
          <a:xfrm>
            <a:off x="6278562" y="6556375"/>
            <a:ext cx="21336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44" name="Google Shape;144;p19"/>
          <p:cNvSpPr txBox="1">
            <a:spLocks noGrp="1"/>
          </p:cNvSpPr>
          <p:nvPr>
            <p:ph type="ftr" idx="11"/>
          </p:nvPr>
        </p:nvSpPr>
        <p:spPr>
          <a:xfrm>
            <a:off x="1135062" y="6556375"/>
            <a:ext cx="51435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sldNum" idx="12"/>
          </p:nvPr>
        </p:nvSpPr>
        <p:spPr>
          <a:xfrm>
            <a:off x="8410575" y="6556375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title"/>
          </p:nvPr>
        </p:nvSpPr>
        <p:spPr>
          <a:xfrm rot="-5400000">
            <a:off x="-2523744" y="2894096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30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4" name="Google Shape;154;p21"/>
          <p:cNvSpPr>
            <a:spLocks noGrp="1"/>
          </p:cNvSpPr>
          <p:nvPr>
            <p:ph type="pic" idx="2"/>
          </p:nvPr>
        </p:nvSpPr>
        <p:spPr>
          <a:xfrm>
            <a:off x="1138237" y="373966"/>
            <a:ext cx="7333488" cy="5486400"/>
          </a:xfrm>
          <a:prstGeom prst="rect">
            <a:avLst/>
          </a:prstGeom>
          <a:solidFill>
            <a:srgbClr val="3F454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822960" marR="0" lvl="1" indent="-28956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106424" marR="0" lvl="2" indent="-2301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-215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600200" marR="0" lvl="4" indent="-21590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1828800" marR="0" lvl="5" indent="-215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2084832" marR="0" lvl="6" indent="-217932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2286000" marR="0" lvl="7" indent="-1905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2514600" marR="0" lvl="8" indent="-1905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>
            <a:off x="1143000" y="5867400"/>
            <a:ext cx="7333488" cy="685800"/>
          </a:xfrm>
          <a:prstGeom prst="rect">
            <a:avLst/>
          </a:prstGeom>
          <a:solidFill>
            <a:schemeClr val="accent1">
              <a:alpha val="14901"/>
            </a:schemeClr>
          </a:solidFill>
          <a:ln w="9525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0099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140"/>
              <a:buFont typeface="Verdana"/>
              <a:buChar char="›"/>
              <a:defRPr sz="12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921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⚫"/>
              <a:defRPr sz="1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8575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85750" algn="l" rtl="0">
              <a:spcBef>
                <a:spcPts val="180"/>
              </a:spcBef>
              <a:spcAft>
                <a:spcPts val="0"/>
              </a:spcAft>
              <a:buClr>
                <a:srgbClr val="FEAE8E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dt" idx="10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ftr" idx="11"/>
          </p:nvPr>
        </p:nvSpPr>
        <p:spPr>
          <a:xfrm>
            <a:off x="1169987" y="6557962"/>
            <a:ext cx="4948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58" name="Google Shape;158;p21"/>
          <p:cNvSpPr txBox="1">
            <a:spLocks noGrp="1"/>
          </p:cNvSpPr>
          <p:nvPr>
            <p:ph type="sldNum" idx="12"/>
          </p:nvPr>
        </p:nvSpPr>
        <p:spPr>
          <a:xfrm>
            <a:off x="8216900" y="6556375"/>
            <a:ext cx="366712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dt" idx="10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ftr" idx="11"/>
          </p:nvPr>
        </p:nvSpPr>
        <p:spPr>
          <a:xfrm>
            <a:off x="457200" y="6481762"/>
            <a:ext cx="4259262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ldNum" idx="12"/>
          </p:nvPr>
        </p:nvSpPr>
        <p:spPr>
          <a:xfrm>
            <a:off x="7589837" y="6481762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1"/>
          </p:nvPr>
        </p:nvSpPr>
        <p:spPr>
          <a:xfrm>
            <a:off x="457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068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7338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2"/>
          </p:nvPr>
        </p:nvSpPr>
        <p:spPr>
          <a:xfrm>
            <a:off x="4648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068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7338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dt" idx="10"/>
          </p:nvPr>
        </p:nvSpPr>
        <p:spPr>
          <a:xfrm>
            <a:off x="4791075" y="6481762"/>
            <a:ext cx="21336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ftr" idx="11"/>
          </p:nvPr>
        </p:nvSpPr>
        <p:spPr>
          <a:xfrm>
            <a:off x="457200" y="6481762"/>
            <a:ext cx="4259262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sldNum" idx="12"/>
          </p:nvPr>
        </p:nvSpPr>
        <p:spPr>
          <a:xfrm>
            <a:off x="7589837" y="6481762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>
            <a:spLocks noGrp="1"/>
          </p:cNvSpPr>
          <p:nvPr>
            <p:ph type="title"/>
          </p:nvPr>
        </p:nvSpPr>
        <p:spPr>
          <a:xfrm rot="5400000">
            <a:off x="4991100" y="2171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 rot="5400000">
            <a:off x="838200" y="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dt" idx="10"/>
          </p:nvPr>
        </p:nvSpPr>
        <p:spPr>
          <a:xfrm>
            <a:off x="4791075" y="6481762"/>
            <a:ext cx="21336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ftr" idx="11"/>
          </p:nvPr>
        </p:nvSpPr>
        <p:spPr>
          <a:xfrm>
            <a:off x="457200" y="6481762"/>
            <a:ext cx="4259262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sldNum" idx="12"/>
          </p:nvPr>
        </p:nvSpPr>
        <p:spPr>
          <a:xfrm>
            <a:off x="7589837" y="6481762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 rot="5400000">
            <a:off x="2286000" y="53975"/>
            <a:ext cx="45720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dt" idx="10"/>
          </p:nvPr>
        </p:nvSpPr>
        <p:spPr>
          <a:xfrm>
            <a:off x="4791075" y="6481762"/>
            <a:ext cx="21336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457200" y="6481762"/>
            <a:ext cx="4259262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7589837" y="6481762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>
            <a:spLocks noGrp="1"/>
          </p:cNvSpPr>
          <p:nvPr>
            <p:ph type="dt" idx="10"/>
          </p:nvPr>
        </p:nvSpPr>
        <p:spPr>
          <a:xfrm>
            <a:off x="4791075" y="6481762"/>
            <a:ext cx="21336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ftr" idx="11"/>
          </p:nvPr>
        </p:nvSpPr>
        <p:spPr>
          <a:xfrm>
            <a:off x="457200" y="6481762"/>
            <a:ext cx="4259262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7589837" y="6481762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dt" idx="10"/>
          </p:nvPr>
        </p:nvSpPr>
        <p:spPr>
          <a:xfrm>
            <a:off x="4791075" y="6481762"/>
            <a:ext cx="21336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ftr" idx="11"/>
          </p:nvPr>
        </p:nvSpPr>
        <p:spPr>
          <a:xfrm>
            <a:off x="457200" y="6481762"/>
            <a:ext cx="4259262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sldNum" idx="12"/>
          </p:nvPr>
        </p:nvSpPr>
        <p:spPr>
          <a:xfrm>
            <a:off x="7589837" y="6481762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3600" b="1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dt" idx="10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ftr" idx="11"/>
          </p:nvPr>
        </p:nvSpPr>
        <p:spPr>
          <a:xfrm>
            <a:off x="2619375" y="6481762"/>
            <a:ext cx="4260850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sldNum" idx="12"/>
          </p:nvPr>
        </p:nvSpPr>
        <p:spPr>
          <a:xfrm>
            <a:off x="8450262" y="809625"/>
            <a:ext cx="503237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1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F57"/>
            </a:gs>
            <a:gs pos="60000">
              <a:srgbClr val="465877"/>
            </a:gs>
            <a:gs pos="100000">
              <a:srgbClr val="7283A3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6350" y="14287"/>
            <a:ext cx="9131300" cy="6837362"/>
          </a:xfrm>
          <a:prstGeom prst="rtTriangle">
            <a:avLst/>
          </a:prstGeom>
          <a:gradFill>
            <a:gsLst>
              <a:gs pos="0">
                <a:srgbClr val="FFF39D"/>
              </a:gs>
              <a:gs pos="69999">
                <a:srgbClr val="FFF39D"/>
              </a:gs>
              <a:gs pos="100000">
                <a:srgbClr val="FFF39D"/>
              </a:gs>
            </a:gsLst>
            <a:lin ang="798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1" name="Google Shape;11;p1"/>
          <p:cNvCxnSpPr/>
          <p:nvPr/>
        </p:nvCxnSpPr>
        <p:spPr>
          <a:xfrm>
            <a:off x="0" y="6350"/>
            <a:ext cx="9137650" cy="6845300"/>
          </a:xfrm>
          <a:prstGeom prst="straightConnector1">
            <a:avLst/>
          </a:prstGeom>
          <a:noFill/>
          <a:ln w="9525" cap="rnd" cmpd="sng">
            <a:solidFill>
              <a:srgbClr val="B9BDC4">
                <a:alpha val="34509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2" name="Google Shape;12;p1"/>
          <p:cNvCxnSpPr/>
          <p:nvPr/>
        </p:nvCxnSpPr>
        <p:spPr>
          <a:xfrm flipH="1">
            <a:off x="6469062" y="4948237"/>
            <a:ext cx="2673350" cy="1900237"/>
          </a:xfrm>
          <a:prstGeom prst="straightConnector1">
            <a:avLst/>
          </a:prstGeom>
          <a:noFill/>
          <a:ln w="9525" cap="rnd" cmpd="sng">
            <a:solidFill>
              <a:srgbClr val="C1C4CA">
                <a:alpha val="44705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3" name="Google Shape;13;p1"/>
          <p:cNvSpPr/>
          <p:nvPr/>
        </p:nvSpPr>
        <p:spPr>
          <a:xfrm rot="-5400000">
            <a:off x="7553325" y="5254625"/>
            <a:ext cx="1893887" cy="1293812"/>
          </a:xfrm>
          <a:prstGeom prst="triangle">
            <a:avLst>
              <a:gd name="adj" fmla="val 11086"/>
            </a:avLst>
          </a:prstGeom>
          <a:gradFill>
            <a:gsLst>
              <a:gs pos="0">
                <a:srgbClr val="B54500"/>
              </a:gs>
              <a:gs pos="60000">
                <a:srgbClr val="FF7A00"/>
              </a:gs>
              <a:gs pos="100000">
                <a:srgbClr val="FF9F69"/>
              </a:gs>
            </a:gsLst>
            <a:lin ang="1547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dt" idx="10"/>
          </p:nvPr>
        </p:nvSpPr>
        <p:spPr>
          <a:xfrm>
            <a:off x="1371600" y="6011862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ftr" idx="11"/>
          </p:nvPr>
        </p:nvSpPr>
        <p:spPr>
          <a:xfrm>
            <a:off x="1371600" y="5649912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sldNum" idx="12"/>
          </p:nvPr>
        </p:nvSpPr>
        <p:spPr>
          <a:xfrm>
            <a:off x="8391525" y="5753100"/>
            <a:ext cx="5032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mbria"/>
              <a:buNone/>
              <a:defRPr sz="1300" b="0" i="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F57"/>
            </a:gs>
            <a:gs pos="60000">
              <a:srgbClr val="465877"/>
            </a:gs>
            <a:gs pos="100000">
              <a:srgbClr val="7283A3"/>
            </a:gs>
          </a:gsLst>
          <a:lin ang="5400000" scaled="0"/>
        </a:gra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/>
          <p:nvPr/>
        </p:nvSpPr>
        <p:spPr>
          <a:xfrm>
            <a:off x="6350" y="14287"/>
            <a:ext cx="9131300" cy="6837362"/>
          </a:xfrm>
          <a:prstGeom prst="rtTriangle">
            <a:avLst/>
          </a:prstGeom>
          <a:gradFill>
            <a:gsLst>
              <a:gs pos="0">
                <a:srgbClr val="FFF39D"/>
              </a:gs>
              <a:gs pos="69999">
                <a:srgbClr val="FFF39D"/>
              </a:gs>
              <a:gs pos="100000">
                <a:srgbClr val="FFF39D"/>
              </a:gs>
            </a:gsLst>
            <a:lin ang="798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27" name="Google Shape;27;p3"/>
          <p:cNvCxnSpPr/>
          <p:nvPr/>
        </p:nvCxnSpPr>
        <p:spPr>
          <a:xfrm>
            <a:off x="0" y="6350"/>
            <a:ext cx="9137650" cy="6845300"/>
          </a:xfrm>
          <a:prstGeom prst="straightConnector1">
            <a:avLst/>
          </a:prstGeom>
          <a:noFill/>
          <a:ln w="9525" cap="rnd" cmpd="sng">
            <a:solidFill>
              <a:srgbClr val="B9BDC4">
                <a:alpha val="34509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8" name="Google Shape;28;p3"/>
          <p:cNvCxnSpPr/>
          <p:nvPr/>
        </p:nvCxnSpPr>
        <p:spPr>
          <a:xfrm flipH="1">
            <a:off x="6469062" y="4948237"/>
            <a:ext cx="2673350" cy="1900237"/>
          </a:xfrm>
          <a:prstGeom prst="straightConnector1">
            <a:avLst/>
          </a:prstGeom>
          <a:noFill/>
          <a:ln w="9525" cap="rnd" cmpd="sng">
            <a:solidFill>
              <a:srgbClr val="C1C4CA">
                <a:alpha val="44705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9" name="Google Shape;29;p3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dt" idx="10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ftr" idx="11"/>
          </p:nvPr>
        </p:nvSpPr>
        <p:spPr>
          <a:xfrm>
            <a:off x="457200" y="6481762"/>
            <a:ext cx="4259262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ldNum" idx="12"/>
          </p:nvPr>
        </p:nvSpPr>
        <p:spPr>
          <a:xfrm>
            <a:off x="7589837" y="6481762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F57"/>
            </a:gs>
            <a:gs pos="60000">
              <a:srgbClr val="465877"/>
            </a:gs>
            <a:gs pos="100000">
              <a:srgbClr val="7283A3"/>
            </a:gs>
          </a:gsLst>
          <a:lin ang="5400000" scaled="0"/>
        </a:gra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>
            <a:off x="6350" y="14287"/>
            <a:ext cx="9131300" cy="6837362"/>
          </a:xfrm>
          <a:prstGeom prst="rtTriangle">
            <a:avLst/>
          </a:prstGeom>
          <a:gradFill>
            <a:gsLst>
              <a:gs pos="0">
                <a:srgbClr val="FFF39D"/>
              </a:gs>
              <a:gs pos="69999">
                <a:srgbClr val="FFF39D"/>
              </a:gs>
              <a:gs pos="100000">
                <a:srgbClr val="FFF39D"/>
              </a:gs>
            </a:gsLst>
            <a:lin ang="798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42" name="Google Shape;42;p5"/>
          <p:cNvCxnSpPr/>
          <p:nvPr/>
        </p:nvCxnSpPr>
        <p:spPr>
          <a:xfrm>
            <a:off x="0" y="6350"/>
            <a:ext cx="9137650" cy="6845300"/>
          </a:xfrm>
          <a:prstGeom prst="straightConnector1">
            <a:avLst/>
          </a:prstGeom>
          <a:noFill/>
          <a:ln w="9525" cap="rnd" cmpd="sng">
            <a:solidFill>
              <a:srgbClr val="B9BDC4">
                <a:alpha val="34509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43" name="Google Shape;43;p5"/>
          <p:cNvCxnSpPr/>
          <p:nvPr/>
        </p:nvCxnSpPr>
        <p:spPr>
          <a:xfrm flipH="1">
            <a:off x="6469062" y="4948237"/>
            <a:ext cx="2673350" cy="1900237"/>
          </a:xfrm>
          <a:prstGeom prst="straightConnector1">
            <a:avLst/>
          </a:prstGeom>
          <a:noFill/>
          <a:ln w="9525" cap="rnd" cmpd="sng">
            <a:solidFill>
              <a:srgbClr val="C1C4CA">
                <a:alpha val="44705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ftr" idx="11"/>
          </p:nvPr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F57"/>
            </a:gs>
            <a:gs pos="60000">
              <a:srgbClr val="465877"/>
            </a:gs>
            <a:gs pos="100000">
              <a:srgbClr val="7283A3"/>
            </a:gs>
          </a:gsLst>
          <a:lin ang="5400000" scaled="0"/>
        </a:gra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/>
          <p:nvPr/>
        </p:nvSpPr>
        <p:spPr>
          <a:xfrm>
            <a:off x="6350" y="14287"/>
            <a:ext cx="9131300" cy="6837362"/>
          </a:xfrm>
          <a:prstGeom prst="rtTriangle">
            <a:avLst/>
          </a:prstGeom>
          <a:gradFill>
            <a:gsLst>
              <a:gs pos="0">
                <a:srgbClr val="FFF39D"/>
              </a:gs>
              <a:gs pos="69999">
                <a:srgbClr val="FFF39D"/>
              </a:gs>
              <a:gs pos="100000">
                <a:srgbClr val="FFF39D"/>
              </a:gs>
            </a:gsLst>
            <a:lin ang="798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58" name="Google Shape;58;p7"/>
          <p:cNvCxnSpPr/>
          <p:nvPr/>
        </p:nvCxnSpPr>
        <p:spPr>
          <a:xfrm>
            <a:off x="0" y="6350"/>
            <a:ext cx="9137650" cy="6845300"/>
          </a:xfrm>
          <a:prstGeom prst="straightConnector1">
            <a:avLst/>
          </a:prstGeom>
          <a:noFill/>
          <a:ln w="9525" cap="rnd" cmpd="sng">
            <a:solidFill>
              <a:srgbClr val="B9BDC4">
                <a:alpha val="34509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59" name="Google Shape;59;p7"/>
          <p:cNvCxnSpPr/>
          <p:nvPr/>
        </p:nvCxnSpPr>
        <p:spPr>
          <a:xfrm flipH="1">
            <a:off x="6469062" y="4948237"/>
            <a:ext cx="2673350" cy="1900237"/>
          </a:xfrm>
          <a:prstGeom prst="straightConnector1">
            <a:avLst/>
          </a:prstGeom>
          <a:noFill/>
          <a:ln w="9525" cap="rnd" cmpd="sng">
            <a:solidFill>
              <a:srgbClr val="C1C4CA">
                <a:alpha val="44705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dt" idx="10"/>
          </p:nvPr>
        </p:nvSpPr>
        <p:spPr>
          <a:xfrm>
            <a:off x="4791075" y="6481762"/>
            <a:ext cx="21336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ftr" idx="11"/>
          </p:nvPr>
        </p:nvSpPr>
        <p:spPr>
          <a:xfrm>
            <a:off x="457200" y="6481762"/>
            <a:ext cx="4259262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sldNum" idx="12"/>
          </p:nvPr>
        </p:nvSpPr>
        <p:spPr>
          <a:xfrm>
            <a:off x="7589837" y="6481762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F57"/>
            </a:gs>
            <a:gs pos="60000">
              <a:srgbClr val="465877"/>
            </a:gs>
            <a:gs pos="100000">
              <a:srgbClr val="7283A3"/>
            </a:gs>
          </a:gsLst>
          <a:lin ang="5400000" scaled="0"/>
        </a:gra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/>
          <p:nvPr/>
        </p:nvSpPr>
        <p:spPr>
          <a:xfrm>
            <a:off x="6350" y="14287"/>
            <a:ext cx="9131300" cy="6837362"/>
          </a:xfrm>
          <a:prstGeom prst="rtTriangle">
            <a:avLst/>
          </a:prstGeom>
          <a:gradFill>
            <a:gsLst>
              <a:gs pos="0">
                <a:srgbClr val="FFF39D"/>
              </a:gs>
              <a:gs pos="69999">
                <a:srgbClr val="FFF39D"/>
              </a:gs>
              <a:gs pos="100000">
                <a:srgbClr val="FFF39D"/>
              </a:gs>
            </a:gsLst>
            <a:lin ang="798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74" name="Google Shape;74;p9"/>
          <p:cNvCxnSpPr/>
          <p:nvPr/>
        </p:nvCxnSpPr>
        <p:spPr>
          <a:xfrm>
            <a:off x="0" y="6350"/>
            <a:ext cx="9137650" cy="6845300"/>
          </a:xfrm>
          <a:prstGeom prst="straightConnector1">
            <a:avLst/>
          </a:prstGeom>
          <a:noFill/>
          <a:ln w="9525" cap="rnd" cmpd="sng">
            <a:solidFill>
              <a:srgbClr val="B9BDC4">
                <a:alpha val="34509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75" name="Google Shape;75;p9"/>
          <p:cNvCxnSpPr/>
          <p:nvPr/>
        </p:nvCxnSpPr>
        <p:spPr>
          <a:xfrm flipH="1">
            <a:off x="6469062" y="4948237"/>
            <a:ext cx="2673350" cy="1900237"/>
          </a:xfrm>
          <a:prstGeom prst="straightConnector1">
            <a:avLst/>
          </a:prstGeom>
          <a:noFill/>
          <a:ln w="9525" cap="rnd" cmpd="sng">
            <a:solidFill>
              <a:srgbClr val="C1C4CA">
                <a:alpha val="44705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76" name="Google Shape;76;p9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dt" idx="10"/>
          </p:nvPr>
        </p:nvSpPr>
        <p:spPr>
          <a:xfrm>
            <a:off x="4791075" y="6481762"/>
            <a:ext cx="21336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ftr" idx="11"/>
          </p:nvPr>
        </p:nvSpPr>
        <p:spPr>
          <a:xfrm>
            <a:off x="457200" y="6481762"/>
            <a:ext cx="4259262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sldNum" idx="12"/>
          </p:nvPr>
        </p:nvSpPr>
        <p:spPr>
          <a:xfrm>
            <a:off x="7589837" y="6481762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F57"/>
            </a:gs>
            <a:gs pos="60000">
              <a:srgbClr val="465877"/>
            </a:gs>
            <a:gs pos="100000">
              <a:srgbClr val="7283A3"/>
            </a:gs>
          </a:gsLst>
          <a:lin ang="5400000" scaled="0"/>
        </a:gra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/>
          <p:nvPr/>
        </p:nvSpPr>
        <p:spPr>
          <a:xfrm rot="10800000" flipH="1">
            <a:off x="6350" y="6350"/>
            <a:ext cx="9131300" cy="6837362"/>
          </a:xfrm>
          <a:prstGeom prst="rtTriangle">
            <a:avLst/>
          </a:prstGeom>
          <a:gradFill>
            <a:gsLst>
              <a:gs pos="0">
                <a:srgbClr val="FFF39D"/>
              </a:gs>
              <a:gs pos="69999">
                <a:srgbClr val="FFF39D"/>
              </a:gs>
              <a:gs pos="100000">
                <a:srgbClr val="FFF39D"/>
              </a:gs>
            </a:gsLst>
            <a:lin ang="798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14"/>
          <p:cNvSpPr/>
          <p:nvPr/>
        </p:nvSpPr>
        <p:spPr>
          <a:xfrm rot="-5400000" flipH="1">
            <a:off x="7553325" y="309562"/>
            <a:ext cx="1893887" cy="1293812"/>
          </a:xfrm>
          <a:prstGeom prst="triangle">
            <a:avLst>
              <a:gd name="adj" fmla="val 11086"/>
            </a:avLst>
          </a:prstGeom>
          <a:gradFill>
            <a:gsLst>
              <a:gs pos="0">
                <a:srgbClr val="B54500"/>
              </a:gs>
              <a:gs pos="60000">
                <a:srgbClr val="FF7A00"/>
              </a:gs>
              <a:gs pos="100000">
                <a:srgbClr val="FF9F69"/>
              </a:gs>
            </a:gsLst>
            <a:lin ang="15479999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05" name="Google Shape;105;p14"/>
          <p:cNvCxnSpPr/>
          <p:nvPr/>
        </p:nvCxnSpPr>
        <p:spPr>
          <a:xfrm rot="10800000">
            <a:off x="6469062" y="9525"/>
            <a:ext cx="2673350" cy="1900237"/>
          </a:xfrm>
          <a:prstGeom prst="straightConnector1">
            <a:avLst/>
          </a:prstGeom>
          <a:noFill/>
          <a:ln w="9525" cap="rnd" cmpd="sng">
            <a:solidFill>
              <a:srgbClr val="C1C4CA">
                <a:alpha val="44705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06" name="Google Shape;106;p14"/>
          <p:cNvCxnSpPr/>
          <p:nvPr/>
        </p:nvCxnSpPr>
        <p:spPr>
          <a:xfrm rot="10800000" flipH="1">
            <a:off x="0" y="6350"/>
            <a:ext cx="9137650" cy="6845300"/>
          </a:xfrm>
          <a:prstGeom prst="straightConnector1">
            <a:avLst/>
          </a:prstGeom>
          <a:noFill/>
          <a:ln w="9525" cap="rnd" cmpd="sng">
            <a:solidFill>
              <a:srgbClr val="B9BDC4">
                <a:alpha val="34509"/>
              </a:srgbClr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07" name="Google Shape;107;p14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dt" idx="10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ftr" idx="11"/>
          </p:nvPr>
        </p:nvSpPr>
        <p:spPr>
          <a:xfrm>
            <a:off x="2619375" y="6481762"/>
            <a:ext cx="4260850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sldNum" idx="12"/>
          </p:nvPr>
        </p:nvSpPr>
        <p:spPr>
          <a:xfrm>
            <a:off x="8450262" y="809625"/>
            <a:ext cx="503237" cy="300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F57"/>
            </a:gs>
            <a:gs pos="60000">
              <a:srgbClr val="465877"/>
            </a:gs>
            <a:gs pos="100000">
              <a:srgbClr val="7283A3"/>
            </a:gs>
          </a:gsLst>
          <a:lin ang="5400000" scaled="0"/>
        </a:gra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dt" idx="10"/>
          </p:nvPr>
        </p:nvSpPr>
        <p:spPr>
          <a:xfrm>
            <a:off x="4791075" y="6481762"/>
            <a:ext cx="2130425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ftr" idx="11"/>
          </p:nvPr>
        </p:nvSpPr>
        <p:spPr>
          <a:xfrm>
            <a:off x="457200" y="6481762"/>
            <a:ext cx="426085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sldNum" idx="12"/>
          </p:nvPr>
        </p:nvSpPr>
        <p:spPr>
          <a:xfrm>
            <a:off x="7589837" y="6483350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12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F57"/>
            </a:gs>
            <a:gs pos="60000">
              <a:srgbClr val="465877"/>
            </a:gs>
            <a:gs pos="100000">
              <a:srgbClr val="7283A3"/>
            </a:gs>
          </a:gsLst>
          <a:lin ang="5400000" scaled="0"/>
        </a:gra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36" name="Google Shape;136;p18"/>
          <p:cNvSpPr txBox="1">
            <a:spLocks noGrp="1"/>
          </p:cNvSpPr>
          <p:nvPr>
            <p:ph type="dt" idx="10"/>
          </p:nvPr>
        </p:nvSpPr>
        <p:spPr>
          <a:xfrm>
            <a:off x="6278562" y="6556375"/>
            <a:ext cx="21336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37" name="Google Shape;137;p18"/>
          <p:cNvSpPr txBox="1">
            <a:spLocks noGrp="1"/>
          </p:cNvSpPr>
          <p:nvPr>
            <p:ph type="ftr" idx="11"/>
          </p:nvPr>
        </p:nvSpPr>
        <p:spPr>
          <a:xfrm>
            <a:off x="1135062" y="6556375"/>
            <a:ext cx="514350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38" name="Google Shape;138;p18"/>
          <p:cNvSpPr txBox="1">
            <a:spLocks noGrp="1"/>
          </p:cNvSpPr>
          <p:nvPr>
            <p:ph type="sldNum" idx="12"/>
          </p:nvPr>
        </p:nvSpPr>
        <p:spPr>
          <a:xfrm>
            <a:off x="8410575" y="6556375"/>
            <a:ext cx="503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3F57"/>
            </a:gs>
            <a:gs pos="60000">
              <a:srgbClr val="465877"/>
            </a:gs>
            <a:gs pos="100000">
              <a:srgbClr val="7283A3"/>
            </a:gs>
          </a:gsLst>
          <a:lin ang="5400000" scaled="0"/>
        </a:gra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457200" y="268287"/>
            <a:ext cx="8229600" cy="139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84632" marR="0" lvl="0" indent="-2031" algn="l" rtl="0"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SzPts val="1400"/>
              <a:buFont typeface="Calibri"/>
              <a:buNone/>
              <a:defRPr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EAE8E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EAE8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EAE8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dt" idx="10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50" name="Google Shape;150;p20"/>
          <p:cNvSpPr txBox="1">
            <a:spLocks noGrp="1"/>
          </p:cNvSpPr>
          <p:nvPr>
            <p:ph type="ftr" idx="11"/>
          </p:nvPr>
        </p:nvSpPr>
        <p:spPr>
          <a:xfrm>
            <a:off x="1169987" y="6557962"/>
            <a:ext cx="4948237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sldNum" idx="12"/>
          </p:nvPr>
        </p:nvSpPr>
        <p:spPr>
          <a:xfrm>
            <a:off x="8216900" y="6556375"/>
            <a:ext cx="366712" cy="30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9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>
            <a:spLocks noGrp="1"/>
          </p:cNvSpPr>
          <p:nvPr>
            <p:ph type="ctrTitle"/>
          </p:nvPr>
        </p:nvSpPr>
        <p:spPr>
          <a:xfrm>
            <a:off x="536575" y="768350"/>
            <a:ext cx="8326437" cy="148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84632" marR="0" lvl="0" indent="-203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4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Chemistry of the Cell</a:t>
            </a:r>
            <a:endParaRPr sz="4400" b="0" i="0" u="none" strike="noStrike" cap="none">
              <a:solidFill>
                <a:srgbClr val="FF96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2"/>
          <p:cNvSpPr txBox="1">
            <a:spLocks noGrp="1"/>
          </p:cNvSpPr>
          <p:nvPr>
            <p:ph type="subTitle" idx="1"/>
          </p:nvPr>
        </p:nvSpPr>
        <p:spPr>
          <a:xfrm>
            <a:off x="541337" y="2249487"/>
            <a:ext cx="8061325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36576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30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60000">
              <a:srgbClr val="465877"/>
            </a:gs>
            <a:gs pos="100000">
              <a:srgbClr val="7283A3"/>
            </a:gs>
          </a:gsLst>
          <a:lin ang="5400000" scaled="0"/>
        </a:gra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31" descr="Monosaccharides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152400"/>
            <a:ext cx="4748212" cy="63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2"/>
          <p:cNvSpPr txBox="1">
            <a:spLocks noGrp="1"/>
          </p:cNvSpPr>
          <p:nvPr>
            <p:ph type="body" idx="1"/>
          </p:nvPr>
        </p:nvSpPr>
        <p:spPr>
          <a:xfrm>
            <a:off x="457200" y="1722437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Two unit molecules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Combinations of two simple sugars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Sucrose </a:t>
            </a:r>
            <a:endParaRPr sz="26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822325" marR="0" lvl="1" indent="-2889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lang="en-US"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fructose + glucose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Lactose </a:t>
            </a:r>
            <a:endParaRPr sz="26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822325" marR="0" lvl="1" indent="-2889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lang="en-US"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galactose + glucose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Maltose </a:t>
            </a:r>
            <a:endParaRPr sz="26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822325" marR="0" lvl="1" indent="-2889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lang="en-US"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glucose + glucose</a:t>
            </a:r>
            <a:endParaRPr/>
          </a:p>
          <a:p>
            <a:pPr marL="448056" marR="0" lvl="0" indent="-262635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5" name="Google Shape;225;p32"/>
          <p:cNvSpPr txBox="1">
            <a:spLocks noGrp="1"/>
          </p:cNvSpPr>
          <p:nvPr>
            <p:ph type="title"/>
          </p:nvPr>
        </p:nvSpPr>
        <p:spPr>
          <a:xfrm>
            <a:off x="195262" y="261937"/>
            <a:ext cx="8497887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Dissacharides</a:t>
            </a:r>
            <a:endParaRPr sz="4200" b="0" i="0" u="none" strike="noStrike" cap="none">
              <a:solidFill>
                <a:srgbClr val="FF96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6" name="Google Shape;226;p32" descr="The image “http://diet-studies.com/graphics/sucrose.gif” cannot be displayed, because it contains errors.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724400" y="1752600"/>
            <a:ext cx="4022725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Oligosaccharides</a:t>
            </a:r>
            <a:endParaRPr sz="4200" b="0" i="0" u="none" strike="noStrike" cap="none">
              <a:solidFill>
                <a:srgbClr val="FF96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3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3-10 monosaccharides joined together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Sugars being assembled or broken down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 txBox="1">
            <a:spLocks noGrp="1"/>
          </p:cNvSpPr>
          <p:nvPr>
            <p:ph type="title"/>
          </p:nvPr>
        </p:nvSpPr>
        <p:spPr>
          <a:xfrm>
            <a:off x="195262" y="261937"/>
            <a:ext cx="8497887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Polysaccharides</a:t>
            </a:r>
            <a:endParaRPr/>
          </a:p>
        </p:txBody>
      </p:sp>
      <p:sp>
        <p:nvSpPr>
          <p:cNvPr id="238" name="Google Shape;238;p34"/>
          <p:cNvSpPr txBox="1">
            <a:spLocks noGrp="1"/>
          </p:cNvSpPr>
          <p:nvPr>
            <p:ph type="body" idx="1"/>
          </p:nvPr>
        </p:nvSpPr>
        <p:spPr>
          <a:xfrm>
            <a:off x="457200" y="1722437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Complex Sugars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2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1 0+ monosaccharides joined together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Starch &amp; Glycogen - primary energy reserves of plants and animals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Cellulose &amp; Chitin - structural polysaccharides</a:t>
            </a:r>
            <a:endParaRPr/>
          </a:p>
        </p:txBody>
      </p:sp>
      <p:pic>
        <p:nvPicPr>
          <p:cNvPr id="239" name="Google Shape;239;p34" descr="The image “http://www.brooklyn.cuny.edu/bc/ahp/SDgraphics/PSgraphics/Starch.GIF” cannot be displayed, because it contains errors.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95800" y="1752600"/>
            <a:ext cx="4495800" cy="400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5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Cellulose &amp; Starch</a:t>
            </a:r>
            <a:endParaRPr/>
          </a:p>
        </p:txBody>
      </p:sp>
      <p:sp>
        <p:nvSpPr>
          <p:cNvPr id="245" name="Google Shape;245;p35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Differ in bonding patterns between monomers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Cellulose - tough, indigestible, structural material in plants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Starch - easily digested, storage form in plants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6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Glycogen</a:t>
            </a:r>
            <a:endParaRPr/>
          </a:p>
        </p:txBody>
      </p:sp>
      <p:sp>
        <p:nvSpPr>
          <p:cNvPr id="251" name="Google Shape;251;p36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Sugar storage form in animals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Large stores in muscle and liver cells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When blood sugar decreases, liver cells degrade glycogen, release glucose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7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Chitin</a:t>
            </a:r>
            <a:endParaRPr/>
          </a:p>
        </p:txBody>
      </p:sp>
      <p:sp>
        <p:nvSpPr>
          <p:cNvPr id="257" name="Google Shape;257;p37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Polysaccharide 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Nitrogen-containing groups attached to glucose monomers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Structural material for hard parts of invertebrates, cell walls of many fungi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8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Function of Carbohydrates</a:t>
            </a:r>
            <a:endParaRPr/>
          </a:p>
        </p:txBody>
      </p:sp>
      <p:sp>
        <p:nvSpPr>
          <p:cNvPr id="263" name="Google Shape;263;p38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Provide the body with heat and energy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Fiber helps the movement of food through the intestine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Fiber rich and starchy foods provide a "full feeling"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9"/>
          <p:cNvSpPr txBox="1">
            <a:spLocks noGrp="1"/>
          </p:cNvSpPr>
          <p:nvPr>
            <p:ph type="title"/>
          </p:nvPr>
        </p:nvSpPr>
        <p:spPr>
          <a:xfrm>
            <a:off x="450850" y="268287"/>
            <a:ext cx="8242300" cy="115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Empty Kilocalories</a:t>
            </a:r>
            <a:endParaRPr/>
          </a:p>
        </p:txBody>
      </p:sp>
      <p:sp>
        <p:nvSpPr>
          <p:cNvPr id="269" name="Google Shape;269;p39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467600" cy="45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    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2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Some foods contain only sugars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2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Do not contain any other nutrients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2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Provide empty kilocalories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28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Too much sugar in the diet causes tooth decay</a:t>
            </a:r>
            <a:endParaRPr/>
          </a:p>
        </p:txBody>
      </p:sp>
      <p:pic>
        <p:nvPicPr>
          <p:cNvPr id="270" name="Google Shape;270;p39" descr="sug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0" y="1295400"/>
            <a:ext cx="10668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39" descr="lollypo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1600" y="1295400"/>
            <a:ext cx="10668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39" descr="cak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24600" y="1219200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39" descr="cola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4724400" y="1371600"/>
            <a:ext cx="9906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Key Elements</a:t>
            </a:r>
            <a:endParaRPr sz="4200" b="0" i="0" u="none" strike="noStrike" cap="none">
              <a:solidFill>
                <a:srgbClr val="FF96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3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Element – type of matter composed of only one kind of atom which cannot be broken down to a simpler structure</a:t>
            </a:r>
            <a:endParaRPr/>
          </a:p>
          <a:p>
            <a:pPr marL="447675" marR="0" lvl="0" indent="-38417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6 Common Elements in Living Things</a:t>
            </a:r>
            <a:endParaRPr/>
          </a:p>
          <a:p>
            <a:pPr marL="822325" marR="0" lvl="1" indent="-2889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Sulfur</a:t>
            </a:r>
            <a:endParaRPr/>
          </a:p>
          <a:p>
            <a:pPr marL="822325" marR="0" lvl="1" indent="-2889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Phosphorous</a:t>
            </a:r>
            <a:endParaRPr/>
          </a:p>
          <a:p>
            <a:pPr marL="822325" marR="0" lvl="1" indent="-2889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Oxygen</a:t>
            </a:r>
            <a:endParaRPr/>
          </a:p>
          <a:p>
            <a:pPr marL="822325" marR="0" lvl="1" indent="-2889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Nitrogen</a:t>
            </a:r>
            <a:endParaRPr/>
          </a:p>
          <a:p>
            <a:pPr marL="822325" marR="0" lvl="1" indent="-2889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Carbon</a:t>
            </a:r>
            <a:endParaRPr/>
          </a:p>
          <a:p>
            <a:pPr marL="822325" marR="0" lvl="1" indent="-2889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Hydrogen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Organic Molecules</a:t>
            </a:r>
            <a:endParaRPr sz="4200" b="0" i="0" u="none" strike="noStrike" cap="none">
              <a:solidFill>
                <a:srgbClr val="FF96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4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Molecules containing carbon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In all living things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Compounds Containing Carbon</a:t>
            </a:r>
            <a:endParaRPr/>
          </a:p>
        </p:txBody>
      </p:sp>
      <p:sp>
        <p:nvSpPr>
          <p:cNvPr id="182" name="Google Shape;182;p25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Carbon is essential to life</a:t>
            </a:r>
            <a:endParaRPr/>
          </a:p>
          <a:p>
            <a:pPr marL="447675" marR="0" lvl="0" indent="-38417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Carbon atom can form millions of different combinations with other atoms because of its bonding versatility</a:t>
            </a:r>
            <a:endParaRPr/>
          </a:p>
          <a:p>
            <a:pPr marL="447675" marR="0" lvl="0" indent="-38417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18% of a person’s weight comes from carbon atoms</a:t>
            </a:r>
            <a:endParaRPr/>
          </a:p>
          <a:p>
            <a:pPr marL="447675" marR="0" lvl="0" indent="-38417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50% of a tree’s weight comes from carbon atoms</a:t>
            </a:r>
            <a:endParaRPr/>
          </a:p>
          <a:p>
            <a:pPr marL="448056" marR="0" lvl="0" indent="-23215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 txBox="1">
            <a:spLocks noGrp="1"/>
          </p:cNvSpPr>
          <p:nvPr>
            <p:ph type="title"/>
          </p:nvPr>
        </p:nvSpPr>
        <p:spPr>
          <a:xfrm>
            <a:off x="450850" y="268287"/>
            <a:ext cx="8285162" cy="115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Carbon Compound Characteristics</a:t>
            </a:r>
            <a:endParaRPr/>
          </a:p>
        </p:txBody>
      </p:sp>
      <p:sp>
        <p:nvSpPr>
          <p:cNvPr id="188" name="Google Shape;188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Carbon atom has 6 electrons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Carbon wants 4 more electrons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Can form covalent bonds with up to 4 atoms</a:t>
            </a:r>
            <a:endParaRPr/>
          </a:p>
        </p:txBody>
      </p:sp>
      <p:pic>
        <p:nvPicPr>
          <p:cNvPr id="189" name="Google Shape;189;p26" descr="carbon_atom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2057400"/>
            <a:ext cx="4572000" cy="3535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Inorganic Molecules</a:t>
            </a:r>
            <a:endParaRPr sz="4200" b="0" i="0" u="none" strike="noStrike" cap="none">
              <a:solidFill>
                <a:srgbClr val="FF96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7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Molecules that do not contain carbon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Water most important inorganic molecule for living things</a:t>
            </a:r>
            <a:endParaRPr/>
          </a:p>
          <a:p>
            <a:pPr marL="822325" marR="0" lvl="1" indent="-2889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Medium where cellular reactions take place</a:t>
            </a:r>
            <a:endParaRPr/>
          </a:p>
          <a:p>
            <a:pPr marL="448056" marR="0" lvl="0" indent="-252475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8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Biomolecules</a:t>
            </a:r>
            <a:endParaRPr sz="4200" b="0" i="0" u="none" strike="noStrike" cap="none">
              <a:solidFill>
                <a:srgbClr val="FF96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8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Carbohydrates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Lipids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Proteins</a:t>
            </a:r>
            <a:endParaRPr/>
          </a:p>
          <a:p>
            <a:pPr marL="447675" marR="0" lvl="0" indent="-384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Nucleic acids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9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Carbohydrates</a:t>
            </a:r>
            <a:endParaRPr sz="4200" b="0" i="0" u="none" strike="noStrike" cap="none">
              <a:solidFill>
                <a:srgbClr val="FF96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9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5029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2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Sugars</a:t>
            </a:r>
            <a:endParaRPr/>
          </a:p>
          <a:p>
            <a:pPr marL="447675" marR="0" lvl="0" indent="-384175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2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Importance</a:t>
            </a:r>
            <a:endParaRPr/>
          </a:p>
          <a:p>
            <a:pPr marL="822325" marR="0" lvl="1" indent="-288925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lang="en-US"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Energy source</a:t>
            </a:r>
            <a:endParaRPr/>
          </a:p>
          <a:p>
            <a:pPr marL="447675" marR="0" lvl="0" indent="-384175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2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Elements</a:t>
            </a:r>
            <a:endParaRPr/>
          </a:p>
          <a:p>
            <a:pPr marL="822325" marR="0" lvl="1" indent="-288925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lang="en-US"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Carbon - 1</a:t>
            </a:r>
            <a:endParaRPr/>
          </a:p>
          <a:p>
            <a:pPr marL="822325" marR="0" lvl="1" indent="-288925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lang="en-US"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Hydrogen - 2</a:t>
            </a:r>
            <a:endParaRPr/>
          </a:p>
          <a:p>
            <a:pPr marL="822325" marR="0" lvl="1" indent="-288925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lang="en-US"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Oxygen - 1</a:t>
            </a:r>
            <a:endParaRPr/>
          </a:p>
          <a:p>
            <a:pPr marL="447675" marR="0" lvl="0" indent="-384175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28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Structure</a:t>
            </a:r>
            <a:endParaRPr/>
          </a:p>
          <a:p>
            <a:pPr marL="822325" marR="0" lvl="1" indent="-288925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lang="en-US"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Chains of carbon units</a:t>
            </a:r>
            <a:endParaRPr/>
          </a:p>
          <a:p>
            <a:pPr marL="822325" marR="0" lvl="1" indent="-288925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Char char="›"/>
            </a:pPr>
            <a:r>
              <a:rPr lang="en-US" sz="24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Hydroxyl groups (-OH) attached</a:t>
            </a:r>
            <a:endParaRPr/>
          </a:p>
          <a:p>
            <a:pPr marL="822325" marR="0" lvl="1" indent="-144144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Verdana"/>
              <a:buNone/>
            </a:pPr>
            <a:endParaRPr sz="24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48056" marR="0" lvl="0" indent="-262635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</a:pPr>
            <a:endParaRPr sz="24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08" name="Google Shape;208;p29" descr="The image “http://www.carbohydratenutrition.com/images/singlebag.jpg” cannot be displayed, because it contains error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0" y="1447800"/>
            <a:ext cx="30734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0"/>
          <p:cNvSpPr txBox="1">
            <a:spLocks noGrp="1"/>
          </p:cNvSpPr>
          <p:nvPr>
            <p:ph type="title"/>
          </p:nvPr>
        </p:nvSpPr>
        <p:spPr>
          <a:xfrm>
            <a:off x="450850" y="261937"/>
            <a:ext cx="8242300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-2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659"/>
              </a:buClr>
              <a:buFont typeface="Calibri"/>
              <a:buNone/>
            </a:pPr>
            <a:r>
              <a:rPr lang="en-US" sz="4200" b="0" i="0" u="none" strike="noStrike" cap="none">
                <a:solidFill>
                  <a:srgbClr val="FF9659"/>
                </a:solidFill>
                <a:latin typeface="Calibri"/>
                <a:ea typeface="Calibri"/>
                <a:cs typeface="Calibri"/>
                <a:sym typeface="Calibri"/>
              </a:rPr>
              <a:t>Monosaccharide</a:t>
            </a:r>
            <a:endParaRPr/>
          </a:p>
        </p:txBody>
      </p:sp>
      <p:sp>
        <p:nvSpPr>
          <p:cNvPr id="214" name="Google Shape;214;p30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417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Simple sugars</a:t>
            </a:r>
            <a:endParaRPr/>
          </a:p>
          <a:p>
            <a:pPr marL="447675" marR="0" lvl="0" indent="-384175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Glucose </a:t>
            </a:r>
            <a:endParaRPr sz="2600" b="0" i="0" u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822325" marR="0" lvl="1" indent="-288925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090"/>
              <a:buFont typeface="Verdana"/>
              <a:buChar char="›"/>
            </a:pPr>
            <a:r>
              <a:rPr lang="en-US" sz="22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universal cellular fuel broken down by virtually all living things with the release of energy stored in bonds</a:t>
            </a:r>
            <a:endParaRPr/>
          </a:p>
          <a:p>
            <a:pPr marL="447675" marR="0" lvl="0" indent="-384175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Fructose </a:t>
            </a:r>
            <a:endParaRPr sz="2600" b="0" i="0" u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822325" marR="0" lvl="1" indent="-288925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090"/>
              <a:buFont typeface="Verdana"/>
              <a:buChar char="›"/>
            </a:pPr>
            <a:r>
              <a:rPr lang="en-US" sz="22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fruit sugar because it is the compound that gives many kinds of fruit their sweet taste</a:t>
            </a:r>
            <a:endParaRPr/>
          </a:p>
          <a:p>
            <a:pPr marL="447675" marR="0" lvl="0" indent="-384175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Galactose</a:t>
            </a:r>
            <a:endParaRPr/>
          </a:p>
          <a:p>
            <a:pPr marL="822325" marR="0" lvl="1" indent="-288925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090"/>
              <a:buFont typeface="Verdana"/>
              <a:buChar char="›"/>
            </a:pPr>
            <a:r>
              <a:rPr lang="en-US" sz="22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common subunit of other sugars, such as milk sugar</a:t>
            </a:r>
            <a:endParaRPr/>
          </a:p>
          <a:p>
            <a:pPr marL="447675" marR="0" lvl="0" indent="-384175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</a:t>
            </a:r>
            <a:r>
              <a:rPr lang="en-US" sz="2600" b="0" i="0" u="none" baseline="-25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6</a:t>
            </a:r>
            <a:r>
              <a:rPr lang="en-US" sz="26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</a:t>
            </a:r>
            <a:r>
              <a:rPr lang="en-US" sz="2600" b="0" i="0" u="none" baseline="-25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12</a:t>
            </a:r>
            <a:r>
              <a:rPr lang="en-US" sz="26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</a:t>
            </a:r>
            <a:r>
              <a:rPr lang="en-US" sz="2600" b="0" i="0" u="none" baseline="-25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6</a:t>
            </a:r>
            <a:endParaRPr/>
          </a:p>
          <a:p>
            <a:pPr marL="447675" marR="0" lvl="0" indent="-384175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⦿"/>
            </a:pPr>
            <a:r>
              <a:rPr lang="en-US" sz="2600" b="0" i="0" u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Different arrangements of the same atoms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Verve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Verve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Verve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Verve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Verve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Verve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Verve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Verve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Verve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On-screen Show (4:3)</PresentationFormat>
  <Paragraphs>91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Arial</vt:lpstr>
      <vt:lpstr>Calibri</vt:lpstr>
      <vt:lpstr>Cambria</vt:lpstr>
      <vt:lpstr>Noto Sans Symbols</vt:lpstr>
      <vt:lpstr>Verdana</vt:lpstr>
      <vt:lpstr>1_Verve</vt:lpstr>
      <vt:lpstr>2_Verve</vt:lpstr>
      <vt:lpstr>8_Verve</vt:lpstr>
      <vt:lpstr>4_Verve</vt:lpstr>
      <vt:lpstr>Verve</vt:lpstr>
      <vt:lpstr>3_Verve</vt:lpstr>
      <vt:lpstr>5_Verve</vt:lpstr>
      <vt:lpstr>6_Verve</vt:lpstr>
      <vt:lpstr>7_Verve</vt:lpstr>
      <vt:lpstr>Chemistry of the Cell</vt:lpstr>
      <vt:lpstr>Key Elements</vt:lpstr>
      <vt:lpstr>Organic Molecules</vt:lpstr>
      <vt:lpstr>Compounds Containing Carbon</vt:lpstr>
      <vt:lpstr>Carbon Compound Characteristics</vt:lpstr>
      <vt:lpstr>Inorganic Molecules</vt:lpstr>
      <vt:lpstr>Biomolecules</vt:lpstr>
      <vt:lpstr>Carbohydrates</vt:lpstr>
      <vt:lpstr>Monosaccharide</vt:lpstr>
      <vt:lpstr>PowerPoint Presentation</vt:lpstr>
      <vt:lpstr>Dissacharides</vt:lpstr>
      <vt:lpstr>Oligosaccharides</vt:lpstr>
      <vt:lpstr>Polysaccharides</vt:lpstr>
      <vt:lpstr>Cellulose &amp; Starch</vt:lpstr>
      <vt:lpstr>Glycogen</vt:lpstr>
      <vt:lpstr>Chitin</vt:lpstr>
      <vt:lpstr>Function of Carbohydrates</vt:lpstr>
      <vt:lpstr>Empty Kilocalories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of the Cell</dc:title>
  <dc:creator>Carolynn Thomason</dc:creator>
  <cp:lastModifiedBy>Carolynn Thomason</cp:lastModifiedBy>
  <cp:revision>1</cp:revision>
  <dcterms:modified xsi:type="dcterms:W3CDTF">2019-08-19T15:58:34Z</dcterms:modified>
</cp:coreProperties>
</file>