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1" r:id="rId2"/>
    <p:sldMasterId id="2147483662" r:id="rId3"/>
    <p:sldMasterId id="2147483663" r:id="rId4"/>
  </p:sldMasterIdLst>
  <p:notesMasterIdLst>
    <p:notesMasterId r:id="rId2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9144000" cy="6858000" type="screen4x3"/>
  <p:notesSz cx="9144000" cy="6858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7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8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9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0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21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2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3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24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25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0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1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4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5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6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00" b="1" i="0" u="none" strike="noStrike" cap="none">
                <a:solidFill>
                  <a:srgbClr val="84BA87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36576" marR="0" lvl="0" indent="-11176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  <a:defRPr sz="2000" b="0" i="0" u="none" strike="noStrike" cap="none">
                <a:solidFill>
                  <a:srgbClr val="7C7D76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ctr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ctr" rtl="0">
              <a:spcBef>
                <a:spcPts val="250"/>
              </a:spcBef>
              <a:spcAft>
                <a:spcPts val="0"/>
              </a:spcAft>
              <a:buClr>
                <a:srgbClr val="AAE9AA"/>
              </a:buClr>
              <a:buSzPts val="2200"/>
              <a:buFont typeface="Noto Sans Symbols"/>
              <a:buNone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ctr" rtl="0">
              <a:spcBef>
                <a:spcPts val="225"/>
              </a:spcBef>
              <a:spcAft>
                <a:spcPts val="0"/>
              </a:spcAft>
              <a:buClr>
                <a:srgbClr val="AAE9AA"/>
              </a:buClr>
              <a:buSzPts val="2128"/>
              <a:buFont typeface="Verdana"/>
              <a:buNone/>
              <a:defRPr sz="1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ctr" rtl="0">
              <a:spcBef>
                <a:spcPts val="250"/>
              </a:spcBef>
              <a:spcAft>
                <a:spcPts val="0"/>
              </a:spcAft>
              <a:buClr>
                <a:srgbClr val="98E8FE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ctr" rtl="0">
              <a:spcBef>
                <a:spcPts val="250"/>
              </a:spcBef>
              <a:spcAft>
                <a:spcPts val="0"/>
              </a:spcAft>
              <a:buClr>
                <a:srgbClr val="96E6FF"/>
              </a:buClr>
              <a:buSzPts val="1700"/>
              <a:buFont typeface="Verdana"/>
              <a:buNone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ctr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None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ctr" rtl="0">
              <a:spcBef>
                <a:spcPts val="257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Verdana"/>
              <a:buNone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ctr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None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348662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2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sldNum" idx="12"/>
          </p:nvPr>
        </p:nvSpPr>
        <p:spPr>
          <a:xfrm>
            <a:off x="8348662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708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68300" algn="l" rtl="0">
              <a:spcBef>
                <a:spcPts val="250"/>
              </a:spcBef>
              <a:spcAft>
                <a:spcPts val="0"/>
              </a:spcAft>
              <a:buClr>
                <a:srgbClr val="AAE9AA"/>
              </a:buClr>
              <a:buSzPts val="2200"/>
              <a:buFont typeface="Noto Sans Symbols"/>
              <a:buChar char="⚫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63728" algn="l" rtl="0">
              <a:spcBef>
                <a:spcPts val="225"/>
              </a:spcBef>
              <a:spcAft>
                <a:spcPts val="0"/>
              </a:spcAft>
              <a:buClr>
                <a:srgbClr val="AAE9AA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250"/>
              </a:spcBef>
              <a:spcAft>
                <a:spcPts val="0"/>
              </a:spcAft>
              <a:buClr>
                <a:srgbClr val="98E8F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96E6FF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sldNum" idx="12"/>
          </p:nvPr>
        </p:nvSpPr>
        <p:spPr>
          <a:xfrm>
            <a:off x="8348662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0542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503237" y="4986337"/>
            <a:ext cx="8183562" cy="1050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ldNum" idx="12"/>
          </p:nvPr>
        </p:nvSpPr>
        <p:spPr>
          <a:xfrm>
            <a:off x="8348662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7081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4"/>
          <p:cNvSpPr txBox="1"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7C7D76"/>
              </a:buClr>
              <a:buSzPts val="1400"/>
              <a:buFont typeface="Verdana"/>
              <a:buNone/>
              <a:defRPr sz="3600" b="0" i="0" u="none" strike="noStrike" cap="none">
                <a:solidFill>
                  <a:srgbClr val="7C7D76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00" name="Google Shape;100;p14"/>
          <p:cNvSpPr txBox="1"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36576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  <a:defRPr sz="1800" b="0" i="0" u="none" strike="noStrike" cap="none">
                <a:solidFill>
                  <a:srgbClr val="51775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  <a:defRPr sz="1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250"/>
              </a:spcBef>
              <a:spcAft>
                <a:spcPts val="0"/>
              </a:spcAft>
              <a:buClr>
                <a:srgbClr val="AAE9AA"/>
              </a:buClr>
              <a:buSzPts val="220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225"/>
              </a:spcBef>
              <a:spcAft>
                <a:spcPts val="0"/>
              </a:spcAft>
              <a:buClr>
                <a:srgbClr val="AAE9AA"/>
              </a:buClr>
              <a:buSzPts val="2128"/>
              <a:buFont typeface="Verdana"/>
              <a:buNone/>
              <a:defRPr sz="14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250"/>
              </a:spcBef>
              <a:spcAft>
                <a:spcPts val="0"/>
              </a:spcAft>
              <a:buClr>
                <a:srgbClr val="98E8FE"/>
              </a:buClr>
              <a:buSzPts val="18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96E6FF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01" name="Google Shape;101;p14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" name="Google Shape;102;p14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" name="Google Shape;103;p14"/>
          <p:cNvSpPr txBox="1">
            <a:spLocks noGrp="1"/>
          </p:cNvSpPr>
          <p:nvPr>
            <p:ph type="sldNum" idx="12"/>
          </p:nvPr>
        </p:nvSpPr>
        <p:spPr>
          <a:xfrm>
            <a:off x="8348662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 txBox="1"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7C7D76"/>
              </a:buClr>
              <a:buSzPts val="1400"/>
              <a:buFont typeface="Verdana"/>
              <a:buNone/>
              <a:defRPr sz="3600" b="0" i="0" u="none" strike="noStrike" cap="none">
                <a:solidFill>
                  <a:srgbClr val="7C7D76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4" name="Google Shape;114;p16"/>
          <p:cNvSpPr txBox="1">
            <a:spLocks noGrp="1"/>
          </p:cNvSpPr>
          <p:nvPr>
            <p:ph type="body" idx="1"/>
          </p:nvPr>
        </p:nvSpPr>
        <p:spPr>
          <a:xfrm>
            <a:off x="6462712" y="533400"/>
            <a:ext cx="2240280" cy="4211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  <a:defRPr sz="14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048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Verdana"/>
              <a:buChar char="◦"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92100" algn="l" rtl="0">
              <a:spcBef>
                <a:spcPts val="250"/>
              </a:spcBef>
              <a:spcAft>
                <a:spcPts val="0"/>
              </a:spcAft>
              <a:buClr>
                <a:srgbClr val="AAE9AA"/>
              </a:buClr>
              <a:buSzPts val="1000"/>
              <a:buFont typeface="Noto Sans Symbols"/>
              <a:buChar char="⚫"/>
              <a:defRPr sz="1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92608" algn="l" rtl="0">
              <a:spcBef>
                <a:spcPts val="225"/>
              </a:spcBef>
              <a:spcAft>
                <a:spcPts val="0"/>
              </a:spcAft>
              <a:buClr>
                <a:srgbClr val="AAE9AA"/>
              </a:buClr>
              <a:buSzPts val="1008"/>
              <a:buFont typeface="Verdana"/>
              <a:buChar char="◦"/>
              <a:defRPr sz="9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85750" algn="l" rtl="0">
              <a:spcBef>
                <a:spcPts val="250"/>
              </a:spcBef>
              <a:spcAft>
                <a:spcPts val="0"/>
              </a:spcAft>
              <a:buClr>
                <a:srgbClr val="98E8FE"/>
              </a:buClr>
              <a:buSzPts val="900"/>
              <a:buFont typeface="Noto Sans Symbols"/>
              <a:buChar char="⚫"/>
              <a:defRPr sz="9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96E6FF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5" name="Google Shape;115;p16"/>
          <p:cNvSpPr>
            <a:spLocks noGrp="1"/>
          </p:cNvSpPr>
          <p:nvPr>
            <p:ph type="pic" idx="2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rgbClr val="52524D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547688" marR="0" lvl="1" indent="-204787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785813" marR="0" lvl="2" indent="-188912" algn="l" rtl="0">
              <a:spcBef>
                <a:spcPts val="250"/>
              </a:spcBef>
              <a:spcAft>
                <a:spcPts val="0"/>
              </a:spcAft>
              <a:buClr>
                <a:srgbClr val="AAE9AA"/>
              </a:buClr>
              <a:buSzPts val="2200"/>
              <a:buFont typeface="Noto Sans Symbols"/>
              <a:buChar char="⚫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023938" marR="0" lvl="3" indent="-185737" algn="l" rtl="0">
              <a:spcBef>
                <a:spcPts val="225"/>
              </a:spcBef>
              <a:spcAft>
                <a:spcPts val="0"/>
              </a:spcAft>
              <a:buClr>
                <a:srgbClr val="AAE9AA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279525" marR="0" lvl="4" indent="-187325" algn="l" rtl="0">
              <a:spcBef>
                <a:spcPts val="250"/>
              </a:spcBef>
              <a:spcAft>
                <a:spcPts val="0"/>
              </a:spcAft>
              <a:buClr>
                <a:srgbClr val="98E8F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1490472" marR="0" lvl="5" indent="-195072" algn="l" rtl="0">
              <a:spcBef>
                <a:spcPts val="250"/>
              </a:spcBef>
              <a:spcAft>
                <a:spcPts val="0"/>
              </a:spcAft>
              <a:buClr>
                <a:srgbClr val="96E6FF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1700784" marR="0" lvl="6" indent="-189483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920240" marR="0" lvl="7" indent="-193039" algn="l" rtl="0">
              <a:spcBef>
                <a:spcPts val="257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2148840" marR="0" lvl="8" indent="-193039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6" name="Google Shape;116;p16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Google Shape;117;p16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8" name="Google Shape;118;p16"/>
          <p:cNvSpPr txBox="1">
            <a:spLocks noGrp="1"/>
          </p:cNvSpPr>
          <p:nvPr>
            <p:ph type="sldNum" idx="12"/>
          </p:nvPr>
        </p:nvSpPr>
        <p:spPr>
          <a:xfrm>
            <a:off x="8348662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304800" y="328612"/>
            <a:ext cx="8532812" cy="6197600"/>
          </a:xfrm>
          <a:prstGeom prst="roundRect">
            <a:avLst>
              <a:gd name="adj" fmla="val 449"/>
            </a:avLst>
          </a:prstGeom>
          <a:gradFill>
            <a:gsLst>
              <a:gs pos="0">
                <a:srgbClr val="FFFFFF"/>
              </a:gs>
              <a:gs pos="97999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0"/>
          </a:gradFill>
          <a:ln w="9525" cap="rnd" cmpd="sng">
            <a:solidFill>
              <a:srgbClr val="A4A3A3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63500" dist="50800" dir="540000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" name="Google Shape;7;p1"/>
          <p:cNvGrpSpPr/>
          <p:nvPr/>
        </p:nvGrpSpPr>
        <p:grpSpPr>
          <a:xfrm>
            <a:off x="420687" y="433387"/>
            <a:ext cx="8302625" cy="3108325"/>
            <a:chOff x="420687" y="433387"/>
            <a:chExt cx="8302625" cy="3108325"/>
          </a:xfrm>
        </p:grpSpPr>
        <p:pic>
          <p:nvPicPr>
            <p:cNvPr id="8" name="Google Shape;8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20687" y="433387"/>
              <a:ext cx="8302625" cy="31083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Google Shape;9;p1"/>
            <p:cNvSpPr txBox="1"/>
            <p:nvPr/>
          </p:nvSpPr>
          <p:spPr>
            <a:xfrm>
              <a:off x="460375" y="476250"/>
              <a:ext cx="8223250" cy="3025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503237" y="4986337"/>
            <a:ext cx="8183562" cy="1050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503237" y="530225"/>
            <a:ext cx="8183562" cy="418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708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68300" algn="l" rtl="0">
              <a:spcBef>
                <a:spcPts val="250"/>
              </a:spcBef>
              <a:spcAft>
                <a:spcPts val="0"/>
              </a:spcAft>
              <a:buClr>
                <a:srgbClr val="AAE9AA"/>
              </a:buClr>
              <a:buSzPts val="2200"/>
              <a:buFont typeface="Noto Sans Symbols"/>
              <a:buChar char="⚫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63728" algn="l" rtl="0">
              <a:spcBef>
                <a:spcPts val="225"/>
              </a:spcBef>
              <a:spcAft>
                <a:spcPts val="0"/>
              </a:spcAft>
              <a:buClr>
                <a:srgbClr val="AAE9AA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250"/>
              </a:spcBef>
              <a:spcAft>
                <a:spcPts val="0"/>
              </a:spcAft>
              <a:buClr>
                <a:srgbClr val="98E8F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96E6FF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348662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/>
          <p:nvPr/>
        </p:nvSpPr>
        <p:spPr>
          <a:xfrm>
            <a:off x="304800" y="328612"/>
            <a:ext cx="8532812" cy="6197600"/>
          </a:xfrm>
          <a:prstGeom prst="roundRect">
            <a:avLst>
              <a:gd name="adj" fmla="val 449"/>
            </a:avLst>
          </a:prstGeom>
          <a:gradFill>
            <a:gsLst>
              <a:gs pos="0">
                <a:srgbClr val="FFFFFF"/>
              </a:gs>
              <a:gs pos="97999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0"/>
          </a:gradFill>
          <a:ln w="9525" cap="rnd" cmpd="sng">
            <a:solidFill>
              <a:srgbClr val="A4A3A3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63500" dist="50800" dir="540000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1"/>
          <p:cNvSpPr txBox="1">
            <a:spLocks noGrp="1"/>
          </p:cNvSpPr>
          <p:nvPr>
            <p:ph type="title"/>
          </p:nvPr>
        </p:nvSpPr>
        <p:spPr>
          <a:xfrm>
            <a:off x="503237" y="4986337"/>
            <a:ext cx="8183562" cy="1050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body" idx="1"/>
          </p:nvPr>
        </p:nvSpPr>
        <p:spPr>
          <a:xfrm>
            <a:off x="503237" y="530225"/>
            <a:ext cx="8183562" cy="418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708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68300" algn="l" rtl="0">
              <a:spcBef>
                <a:spcPts val="250"/>
              </a:spcBef>
              <a:spcAft>
                <a:spcPts val="0"/>
              </a:spcAft>
              <a:buClr>
                <a:srgbClr val="AAE9AA"/>
              </a:buClr>
              <a:buSzPts val="2200"/>
              <a:buFont typeface="Noto Sans Symbols"/>
              <a:buChar char="⚫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63728" algn="l" rtl="0">
              <a:spcBef>
                <a:spcPts val="225"/>
              </a:spcBef>
              <a:spcAft>
                <a:spcPts val="0"/>
              </a:spcAft>
              <a:buClr>
                <a:srgbClr val="AAE9AA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250"/>
              </a:spcBef>
              <a:spcAft>
                <a:spcPts val="0"/>
              </a:spcAft>
              <a:buClr>
                <a:srgbClr val="98E8F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96E6FF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sldNum" idx="12"/>
          </p:nvPr>
        </p:nvSpPr>
        <p:spPr>
          <a:xfrm>
            <a:off x="8348662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  <p:sldLayoutId id="2147483664" r:id="rId2"/>
    <p:sldLayoutId id="2147483665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/>
          <p:nvPr/>
        </p:nvSpPr>
        <p:spPr>
          <a:xfrm>
            <a:off x="304800" y="328612"/>
            <a:ext cx="8532812" cy="6197600"/>
          </a:xfrm>
          <a:prstGeom prst="roundRect">
            <a:avLst>
              <a:gd name="adj" fmla="val 449"/>
            </a:avLst>
          </a:prstGeom>
          <a:gradFill>
            <a:gsLst>
              <a:gs pos="0">
                <a:srgbClr val="FFFFFF"/>
              </a:gs>
              <a:gs pos="97999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0"/>
          </a:gradFill>
          <a:ln w="9525" cap="rnd" cmpd="sng">
            <a:solidFill>
              <a:srgbClr val="A4A3A3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63500" dist="50800" dir="540000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0" name="Google Shape;90;p13"/>
          <p:cNvGrpSpPr/>
          <p:nvPr/>
        </p:nvGrpSpPr>
        <p:grpSpPr>
          <a:xfrm>
            <a:off x="420687" y="433387"/>
            <a:ext cx="8302625" cy="4340225"/>
            <a:chOff x="420687" y="433387"/>
            <a:chExt cx="8302625" cy="4340225"/>
          </a:xfrm>
        </p:grpSpPr>
        <p:pic>
          <p:nvPicPr>
            <p:cNvPr id="91" name="Google Shape;91;p13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20687" y="433387"/>
              <a:ext cx="8302625" cy="43402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2" name="Google Shape;92;p13"/>
            <p:cNvSpPr txBox="1"/>
            <p:nvPr/>
          </p:nvSpPr>
          <p:spPr>
            <a:xfrm>
              <a:off x="446087" y="461962"/>
              <a:ext cx="8251825" cy="42862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3" name="Google Shape;93;p13"/>
          <p:cNvSpPr txBox="1">
            <a:spLocks noGrp="1"/>
          </p:cNvSpPr>
          <p:nvPr>
            <p:ph type="title"/>
          </p:nvPr>
        </p:nvSpPr>
        <p:spPr>
          <a:xfrm>
            <a:off x="503237" y="4986337"/>
            <a:ext cx="8183562" cy="1050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body" idx="1"/>
          </p:nvPr>
        </p:nvSpPr>
        <p:spPr>
          <a:xfrm>
            <a:off x="503237" y="530225"/>
            <a:ext cx="8183562" cy="418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708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68300" algn="l" rtl="0">
              <a:spcBef>
                <a:spcPts val="250"/>
              </a:spcBef>
              <a:spcAft>
                <a:spcPts val="0"/>
              </a:spcAft>
              <a:buClr>
                <a:srgbClr val="AAE9AA"/>
              </a:buClr>
              <a:buSzPts val="2200"/>
              <a:buFont typeface="Noto Sans Symbols"/>
              <a:buChar char="⚫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63728" algn="l" rtl="0">
              <a:spcBef>
                <a:spcPts val="225"/>
              </a:spcBef>
              <a:spcAft>
                <a:spcPts val="0"/>
              </a:spcAft>
              <a:buClr>
                <a:srgbClr val="AAE9AA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250"/>
              </a:spcBef>
              <a:spcAft>
                <a:spcPts val="0"/>
              </a:spcAft>
              <a:buClr>
                <a:srgbClr val="98E8F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96E6FF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Google Shape;96;p13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7" name="Google Shape;97;p13"/>
          <p:cNvSpPr txBox="1">
            <a:spLocks noGrp="1"/>
          </p:cNvSpPr>
          <p:nvPr>
            <p:ph type="sldNum" idx="12"/>
          </p:nvPr>
        </p:nvSpPr>
        <p:spPr>
          <a:xfrm>
            <a:off x="8348662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/>
          <p:nvPr/>
        </p:nvSpPr>
        <p:spPr>
          <a:xfrm>
            <a:off x="304800" y="328612"/>
            <a:ext cx="8532812" cy="6197600"/>
          </a:xfrm>
          <a:prstGeom prst="roundRect">
            <a:avLst>
              <a:gd name="adj" fmla="val 449"/>
            </a:avLst>
          </a:prstGeom>
          <a:gradFill>
            <a:gsLst>
              <a:gs pos="0">
                <a:srgbClr val="FFFFFF"/>
              </a:gs>
              <a:gs pos="97999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0"/>
          </a:gradFill>
          <a:ln w="9525" cap="rnd" cmpd="sng">
            <a:solidFill>
              <a:srgbClr val="A4A3A3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63500" dist="50800" dir="540000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5"/>
          <p:cNvSpPr/>
          <p:nvPr/>
        </p:nvSpPr>
        <p:spPr>
          <a:xfrm>
            <a:off x="6400800" y="433387"/>
            <a:ext cx="2324100" cy="4343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6702" y="0"/>
                </a:lnTo>
                <a:cubicBezTo>
                  <a:pt x="118523" y="0"/>
                  <a:pt x="120000" y="789"/>
                  <a:pt x="120000" y="1764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solidFill>
            <a:srgbClr val="1C1C1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5"/>
          <p:cNvSpPr txBox="1">
            <a:spLocks noGrp="1"/>
          </p:cNvSpPr>
          <p:nvPr>
            <p:ph type="title"/>
          </p:nvPr>
        </p:nvSpPr>
        <p:spPr>
          <a:xfrm>
            <a:off x="503237" y="4986337"/>
            <a:ext cx="8183562" cy="1050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08" name="Google Shape;108;p15"/>
          <p:cNvSpPr txBox="1">
            <a:spLocks noGrp="1"/>
          </p:cNvSpPr>
          <p:nvPr>
            <p:ph type="body" idx="1"/>
          </p:nvPr>
        </p:nvSpPr>
        <p:spPr>
          <a:xfrm>
            <a:off x="503237" y="530225"/>
            <a:ext cx="8183562" cy="418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708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68300" algn="l" rtl="0">
              <a:spcBef>
                <a:spcPts val="250"/>
              </a:spcBef>
              <a:spcAft>
                <a:spcPts val="0"/>
              </a:spcAft>
              <a:buClr>
                <a:srgbClr val="AAE9AA"/>
              </a:buClr>
              <a:buSzPts val="2200"/>
              <a:buFont typeface="Noto Sans Symbols"/>
              <a:buChar char="⚫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63728" algn="l" rtl="0">
              <a:spcBef>
                <a:spcPts val="225"/>
              </a:spcBef>
              <a:spcAft>
                <a:spcPts val="0"/>
              </a:spcAft>
              <a:buClr>
                <a:srgbClr val="AAE9AA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250"/>
              </a:spcBef>
              <a:spcAft>
                <a:spcPts val="0"/>
              </a:spcAft>
              <a:buClr>
                <a:srgbClr val="98E8F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96E6FF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09" name="Google Shape;109;p15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" name="Google Shape;110;p15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1" name="Google Shape;111;p15"/>
          <p:cNvSpPr txBox="1">
            <a:spLocks noGrp="1"/>
          </p:cNvSpPr>
          <p:nvPr>
            <p:ph type="sldNum" idx="12"/>
          </p:nvPr>
        </p:nvSpPr>
        <p:spPr>
          <a:xfrm>
            <a:off x="8348662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7"/>
          <p:cNvSpPr txBox="1">
            <a:spLocks noGrp="1"/>
          </p:cNvSpPr>
          <p:nvPr>
            <p:ph type="ctrTitle"/>
          </p:nvPr>
        </p:nvSpPr>
        <p:spPr>
          <a:xfrm>
            <a:off x="722312" y="1820862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BA88"/>
              </a:buClr>
              <a:buFont typeface="Verdana"/>
              <a:buNone/>
            </a:pPr>
            <a:r>
              <a:rPr lang="en-US" sz="4500" b="1" i="0" u="none" strike="noStrike" cap="none" dirty="0">
                <a:solidFill>
                  <a:schemeClr val="tx1"/>
                </a:solidFill>
                <a:sym typeface="Verdana"/>
              </a:rPr>
              <a:t>Meiosis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24" name="Google Shape;124;p17"/>
          <p:cNvSpPr txBox="1">
            <a:spLocks noGrp="1"/>
          </p:cNvSpPr>
          <p:nvPr>
            <p:ph type="subTitle" idx="1"/>
          </p:nvPr>
        </p:nvSpPr>
        <p:spPr>
          <a:xfrm>
            <a:off x="722312" y="3684587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0" rIns="91425" bIns="45700" anchor="t" anchorCtr="0">
            <a:noAutofit/>
          </a:bodyPr>
          <a:lstStyle/>
          <a:p>
            <a:pPr marL="36576" marR="0" lvl="0" indent="-11176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 sz="2000" b="0" i="0" u="none" strike="noStrike" cap="none">
              <a:solidFill>
                <a:srgbClr val="7C7D76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" name="Google Shape;224;p26"/>
          <p:cNvPicPr preferRelativeResize="0"/>
          <p:nvPr/>
        </p:nvPicPr>
        <p:blipFill rotWithShape="1">
          <a:blip r:embed="rId3">
            <a:alphaModFix/>
          </a:blip>
          <a:srcRect b="3883"/>
          <a:stretch/>
        </p:blipFill>
        <p:spPr>
          <a:xfrm>
            <a:off x="304800" y="1141412"/>
            <a:ext cx="8610600" cy="4386262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26"/>
          <p:cNvSpPr txBox="1"/>
          <p:nvPr/>
        </p:nvSpPr>
        <p:spPr>
          <a:xfrm>
            <a:off x="3984625" y="1398587"/>
            <a:ext cx="3690937" cy="28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1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MEIOSIS </a:t>
            </a:r>
            <a:r>
              <a:rPr lang="en-US" sz="14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-US" sz="1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 Homologous chromosomes separate</a:t>
            </a:r>
            <a:endParaRPr/>
          </a:p>
        </p:txBody>
      </p:sp>
      <p:sp>
        <p:nvSpPr>
          <p:cNvPr id="226" name="Google Shape;226;p26"/>
          <p:cNvSpPr txBox="1"/>
          <p:nvPr/>
        </p:nvSpPr>
        <p:spPr>
          <a:xfrm>
            <a:off x="771525" y="1925637"/>
            <a:ext cx="1296987" cy="28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1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INTERPHASE</a:t>
            </a:r>
            <a:endParaRPr/>
          </a:p>
        </p:txBody>
      </p:sp>
      <p:sp>
        <p:nvSpPr>
          <p:cNvPr id="227" name="Google Shape;227;p26"/>
          <p:cNvSpPr txBox="1"/>
          <p:nvPr/>
        </p:nvSpPr>
        <p:spPr>
          <a:xfrm>
            <a:off x="2695575" y="1925637"/>
            <a:ext cx="1243012" cy="28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1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PROPHASE </a:t>
            </a:r>
            <a:r>
              <a:rPr lang="en-US" sz="14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endParaRPr/>
          </a:p>
        </p:txBody>
      </p:sp>
      <p:sp>
        <p:nvSpPr>
          <p:cNvPr id="228" name="Google Shape;228;p26"/>
          <p:cNvSpPr txBox="1"/>
          <p:nvPr/>
        </p:nvSpPr>
        <p:spPr>
          <a:xfrm>
            <a:off x="4745037" y="1925637"/>
            <a:ext cx="1377950" cy="28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1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METAPHASE </a:t>
            </a:r>
            <a:r>
              <a:rPr lang="en-US" sz="14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endParaRPr/>
          </a:p>
        </p:txBody>
      </p:sp>
      <p:sp>
        <p:nvSpPr>
          <p:cNvPr id="229" name="Google Shape;229;p26"/>
          <p:cNvSpPr txBox="1"/>
          <p:nvPr/>
        </p:nvSpPr>
        <p:spPr>
          <a:xfrm>
            <a:off x="7026275" y="1925637"/>
            <a:ext cx="1274762" cy="28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1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ANAPHASE </a:t>
            </a:r>
            <a:r>
              <a:rPr lang="en-US" sz="14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endParaRPr/>
          </a:p>
        </p:txBody>
      </p:sp>
      <p:sp>
        <p:nvSpPr>
          <p:cNvPr id="230" name="Google Shape;230;p26"/>
          <p:cNvSpPr txBox="1"/>
          <p:nvPr/>
        </p:nvSpPr>
        <p:spPr>
          <a:xfrm>
            <a:off x="292100" y="2438400"/>
            <a:ext cx="981075" cy="752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Centrosomes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(with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centriole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pairs)</a:t>
            </a:r>
            <a:endParaRPr/>
          </a:p>
        </p:txBody>
      </p:sp>
      <p:sp>
        <p:nvSpPr>
          <p:cNvPr id="231" name="Google Shape;231;p26"/>
          <p:cNvSpPr txBox="1"/>
          <p:nvPr/>
        </p:nvSpPr>
        <p:spPr>
          <a:xfrm>
            <a:off x="381000" y="5029200"/>
            <a:ext cx="695325" cy="422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Nuclear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envelope</a:t>
            </a:r>
            <a:endParaRPr/>
          </a:p>
        </p:txBody>
      </p:sp>
      <p:sp>
        <p:nvSpPr>
          <p:cNvPr id="232" name="Google Shape;232;p26"/>
          <p:cNvSpPr txBox="1"/>
          <p:nvPr/>
        </p:nvSpPr>
        <p:spPr>
          <a:xfrm>
            <a:off x="1371600" y="5076825"/>
            <a:ext cx="874712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Chromatin</a:t>
            </a:r>
            <a:endParaRPr/>
          </a:p>
        </p:txBody>
      </p:sp>
      <p:cxnSp>
        <p:nvCxnSpPr>
          <p:cNvPr id="233" name="Google Shape;233;p26"/>
          <p:cNvCxnSpPr/>
          <p:nvPr/>
        </p:nvCxnSpPr>
        <p:spPr>
          <a:xfrm>
            <a:off x="1143000" y="2743200"/>
            <a:ext cx="228600" cy="5334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34" name="Google Shape;234;p26"/>
          <p:cNvCxnSpPr/>
          <p:nvPr/>
        </p:nvCxnSpPr>
        <p:spPr>
          <a:xfrm>
            <a:off x="1143000" y="2743200"/>
            <a:ext cx="76200" cy="6096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235" name="Google Shape;235;p26"/>
          <p:cNvSpPr txBox="1"/>
          <p:nvPr/>
        </p:nvSpPr>
        <p:spPr>
          <a:xfrm>
            <a:off x="2476500" y="2562225"/>
            <a:ext cx="154940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Sites of crossing over</a:t>
            </a:r>
            <a:endParaRPr/>
          </a:p>
        </p:txBody>
      </p:sp>
      <p:cxnSp>
        <p:nvCxnSpPr>
          <p:cNvPr id="236" name="Google Shape;236;p26"/>
          <p:cNvCxnSpPr/>
          <p:nvPr/>
        </p:nvCxnSpPr>
        <p:spPr>
          <a:xfrm>
            <a:off x="3276600" y="2819400"/>
            <a:ext cx="152400" cy="10668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37" name="Google Shape;237;p26"/>
          <p:cNvCxnSpPr/>
          <p:nvPr/>
        </p:nvCxnSpPr>
        <p:spPr>
          <a:xfrm flipH="1">
            <a:off x="3200400" y="2819400"/>
            <a:ext cx="76200" cy="8382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238" name="Google Shape;238;p26"/>
          <p:cNvSpPr txBox="1"/>
          <p:nvPr/>
        </p:nvSpPr>
        <p:spPr>
          <a:xfrm>
            <a:off x="3733800" y="2819400"/>
            <a:ext cx="6889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Spindle</a:t>
            </a:r>
            <a:endParaRPr/>
          </a:p>
        </p:txBody>
      </p:sp>
      <p:cxnSp>
        <p:nvCxnSpPr>
          <p:cNvPr id="239" name="Google Shape;239;p26"/>
          <p:cNvCxnSpPr/>
          <p:nvPr/>
        </p:nvCxnSpPr>
        <p:spPr>
          <a:xfrm flipH="1">
            <a:off x="3810000" y="3048000"/>
            <a:ext cx="228600" cy="4572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40" name="Google Shape;240;p26"/>
          <p:cNvCxnSpPr/>
          <p:nvPr/>
        </p:nvCxnSpPr>
        <p:spPr>
          <a:xfrm flipH="1">
            <a:off x="762000" y="4267200"/>
            <a:ext cx="228600" cy="6858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41" name="Google Shape;241;p26"/>
          <p:cNvCxnSpPr/>
          <p:nvPr/>
        </p:nvCxnSpPr>
        <p:spPr>
          <a:xfrm>
            <a:off x="1524000" y="4191000"/>
            <a:ext cx="304800" cy="8382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242" name="Google Shape;242;p26"/>
          <p:cNvSpPr txBox="1"/>
          <p:nvPr/>
        </p:nvSpPr>
        <p:spPr>
          <a:xfrm>
            <a:off x="2438400" y="5029200"/>
            <a:ext cx="901700" cy="422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Sister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chromatids</a:t>
            </a:r>
            <a:endParaRPr/>
          </a:p>
        </p:txBody>
      </p:sp>
      <p:sp>
        <p:nvSpPr>
          <p:cNvPr id="243" name="Google Shape;243;p26"/>
          <p:cNvSpPr txBox="1"/>
          <p:nvPr/>
        </p:nvSpPr>
        <p:spPr>
          <a:xfrm>
            <a:off x="3733800" y="5029200"/>
            <a:ext cx="6000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Tetrad</a:t>
            </a:r>
            <a:endParaRPr/>
          </a:p>
        </p:txBody>
      </p:sp>
      <p:cxnSp>
        <p:nvCxnSpPr>
          <p:cNvPr id="244" name="Google Shape;244;p26"/>
          <p:cNvCxnSpPr/>
          <p:nvPr/>
        </p:nvCxnSpPr>
        <p:spPr>
          <a:xfrm flipH="1">
            <a:off x="2819400" y="4191000"/>
            <a:ext cx="76200" cy="8382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45" name="Google Shape;245;p26"/>
          <p:cNvCxnSpPr/>
          <p:nvPr/>
        </p:nvCxnSpPr>
        <p:spPr>
          <a:xfrm flipH="1">
            <a:off x="2819400" y="4191000"/>
            <a:ext cx="152400" cy="8382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46" name="Google Shape;246;p26"/>
          <p:cNvCxnSpPr/>
          <p:nvPr/>
        </p:nvCxnSpPr>
        <p:spPr>
          <a:xfrm>
            <a:off x="3886200" y="4343400"/>
            <a:ext cx="152400" cy="6858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247" name="Google Shape;247;p26"/>
          <p:cNvSpPr/>
          <p:nvPr/>
        </p:nvSpPr>
        <p:spPr>
          <a:xfrm rot="2160000">
            <a:off x="3733800" y="4114800"/>
            <a:ext cx="152400" cy="381000"/>
          </a:xfrm>
          <a:prstGeom prst="rightBrace">
            <a:avLst>
              <a:gd name="adj1" fmla="val 8333"/>
              <a:gd name="adj2" fmla="val 10475"/>
            </a:avLst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26"/>
          <p:cNvSpPr txBox="1"/>
          <p:nvPr/>
        </p:nvSpPr>
        <p:spPr>
          <a:xfrm>
            <a:off x="4419600" y="2438400"/>
            <a:ext cx="1295400" cy="587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Microtubules attached to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kinetochore </a:t>
            </a:r>
            <a:endParaRPr/>
          </a:p>
        </p:txBody>
      </p:sp>
      <p:sp>
        <p:nvSpPr>
          <p:cNvPr id="249" name="Google Shape;249;p26"/>
          <p:cNvSpPr txBox="1"/>
          <p:nvPr/>
        </p:nvSpPr>
        <p:spPr>
          <a:xfrm>
            <a:off x="5715000" y="2514600"/>
            <a:ext cx="842962" cy="422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Metaphase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plate</a:t>
            </a:r>
            <a:endParaRPr/>
          </a:p>
        </p:txBody>
      </p:sp>
      <p:sp>
        <p:nvSpPr>
          <p:cNvPr id="250" name="Google Shape;250;p26"/>
          <p:cNvSpPr txBox="1"/>
          <p:nvPr/>
        </p:nvSpPr>
        <p:spPr>
          <a:xfrm>
            <a:off x="4648200" y="5029200"/>
            <a:ext cx="1339850" cy="422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Centromere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(with kinetochore)</a:t>
            </a:r>
            <a:endParaRPr/>
          </a:p>
        </p:txBody>
      </p:sp>
      <p:cxnSp>
        <p:nvCxnSpPr>
          <p:cNvPr id="251" name="Google Shape;251;p26"/>
          <p:cNvCxnSpPr/>
          <p:nvPr/>
        </p:nvCxnSpPr>
        <p:spPr>
          <a:xfrm>
            <a:off x="4876800" y="3048000"/>
            <a:ext cx="304800" cy="6096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52" name="Google Shape;252;p26"/>
          <p:cNvCxnSpPr/>
          <p:nvPr/>
        </p:nvCxnSpPr>
        <p:spPr>
          <a:xfrm flipH="1">
            <a:off x="4953000" y="4038600"/>
            <a:ext cx="228600" cy="9906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53" name="Google Shape;253;p26"/>
          <p:cNvCxnSpPr/>
          <p:nvPr/>
        </p:nvCxnSpPr>
        <p:spPr>
          <a:xfrm>
            <a:off x="6172200" y="2895600"/>
            <a:ext cx="304800" cy="10668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54" name="Google Shape;254;p26"/>
          <p:cNvCxnSpPr/>
          <p:nvPr/>
        </p:nvCxnSpPr>
        <p:spPr>
          <a:xfrm flipH="1">
            <a:off x="7924800" y="2895600"/>
            <a:ext cx="76200" cy="4572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255" name="Google Shape;255;p26"/>
          <p:cNvSpPr txBox="1"/>
          <p:nvPr/>
        </p:nvSpPr>
        <p:spPr>
          <a:xfrm>
            <a:off x="7467600" y="2514600"/>
            <a:ext cx="1328737" cy="422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Sister chromatids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remain attached</a:t>
            </a:r>
            <a:endParaRPr/>
          </a:p>
        </p:txBody>
      </p:sp>
      <p:sp>
        <p:nvSpPr>
          <p:cNvPr id="256" name="Google Shape;256;p26"/>
          <p:cNvSpPr/>
          <p:nvPr/>
        </p:nvSpPr>
        <p:spPr>
          <a:xfrm rot="-4440000">
            <a:off x="7848600" y="3200400"/>
            <a:ext cx="152400" cy="381000"/>
          </a:xfrm>
          <a:prstGeom prst="rightBrace">
            <a:avLst>
              <a:gd name="adj1" fmla="val 8333"/>
              <a:gd name="adj2" fmla="val 10475"/>
            </a:avLst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7" name="Google Shape;257;p26"/>
          <p:cNvCxnSpPr/>
          <p:nvPr/>
        </p:nvCxnSpPr>
        <p:spPr>
          <a:xfrm flipH="1">
            <a:off x="7086600" y="3581400"/>
            <a:ext cx="152400" cy="14478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58" name="Google Shape;258;p26"/>
          <p:cNvCxnSpPr/>
          <p:nvPr/>
        </p:nvCxnSpPr>
        <p:spPr>
          <a:xfrm flipH="1">
            <a:off x="7086600" y="4419600"/>
            <a:ext cx="152400" cy="6096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259" name="Google Shape;259;p26"/>
          <p:cNvSpPr txBox="1"/>
          <p:nvPr/>
        </p:nvSpPr>
        <p:spPr>
          <a:xfrm>
            <a:off x="6719887" y="5064125"/>
            <a:ext cx="1568450" cy="422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Homologous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chromosomes separate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BA88"/>
              </a:buClr>
              <a:buFont typeface="Verdana"/>
              <a:buNone/>
            </a:pPr>
            <a:r>
              <a:rPr lang="en-US" sz="3600" b="1" i="0" u="none" strike="noStrike" cap="none" dirty="0">
                <a:solidFill>
                  <a:schemeClr val="tx1"/>
                </a:solidFill>
                <a:sym typeface="Verdana"/>
              </a:rPr>
              <a:t>Product of Meiosis I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65" name="Google Shape;265;p2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2" marR="0" lvl="0" indent="-265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 ________________ cells</a:t>
            </a:r>
            <a:endParaRPr dirty="0"/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Each contains ____________________of each of the homologous pairs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BA88"/>
              </a:buClr>
              <a:buFont typeface="Verdana"/>
              <a:buNone/>
            </a:pPr>
            <a:r>
              <a:rPr lang="en-US" sz="3600" b="1" i="0" u="none" strike="noStrike" cap="none" dirty="0">
                <a:solidFill>
                  <a:schemeClr val="tx1"/>
                </a:solidFill>
                <a:sym typeface="Verdana"/>
              </a:rPr>
              <a:t>Interkinesis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71" name="Google Shape;271;p2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2" marR="0" lvl="0" indent="-265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________________________before meiosis II begins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BA88"/>
              </a:buClr>
              <a:buFont typeface="Verdana"/>
              <a:buNone/>
            </a:pPr>
            <a:r>
              <a:rPr lang="en-US" sz="3600" b="1" i="0" u="none" strike="noStrike" cap="none" dirty="0">
                <a:solidFill>
                  <a:schemeClr val="tx1"/>
                </a:solidFill>
                <a:sym typeface="Verdana"/>
              </a:rPr>
              <a:t>Meiosis II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77" name="Google Shape;277;p2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2" marR="0" lvl="0" indent="-265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 daughter cells _________________</a:t>
            </a:r>
            <a:endParaRPr dirty="0"/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No replication of chromosomes since we are trying to _____________chromosome number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" name="Google Shape;282;p30"/>
          <p:cNvPicPr preferRelativeResize="0"/>
          <p:nvPr/>
        </p:nvPicPr>
        <p:blipFill rotWithShape="1">
          <a:blip r:embed="rId3">
            <a:alphaModFix/>
          </a:blip>
          <a:srcRect b="4884"/>
          <a:stretch/>
        </p:blipFill>
        <p:spPr>
          <a:xfrm>
            <a:off x="228600" y="876300"/>
            <a:ext cx="8686800" cy="4914900"/>
          </a:xfrm>
          <a:prstGeom prst="rect">
            <a:avLst/>
          </a:prstGeom>
          <a:noFill/>
          <a:ln>
            <a:noFill/>
          </a:ln>
        </p:spPr>
      </p:pic>
      <p:sp>
        <p:nvSpPr>
          <p:cNvPr id="283" name="Google Shape;283;p30"/>
          <p:cNvSpPr txBox="1"/>
          <p:nvPr/>
        </p:nvSpPr>
        <p:spPr>
          <a:xfrm>
            <a:off x="3570287" y="1143000"/>
            <a:ext cx="3768725" cy="314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1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MEIOSIS </a:t>
            </a:r>
            <a:r>
              <a:rPr lang="en-US" sz="14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</a:t>
            </a:r>
            <a:r>
              <a:rPr lang="en-US" sz="1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 Sister chromatids separate</a:t>
            </a:r>
            <a:endParaRPr/>
          </a:p>
        </p:txBody>
      </p:sp>
      <p:sp>
        <p:nvSpPr>
          <p:cNvPr id="284" name="Google Shape;284;p30"/>
          <p:cNvSpPr txBox="1"/>
          <p:nvPr/>
        </p:nvSpPr>
        <p:spPr>
          <a:xfrm>
            <a:off x="314325" y="1571625"/>
            <a:ext cx="1957387" cy="536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1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TELOPHASE</a:t>
            </a:r>
            <a:r>
              <a:rPr lang="en-US" sz="14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</a:t>
            </a:r>
            <a:br>
              <a:rPr lang="en-US" sz="1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AND CYTOKINESIS</a:t>
            </a:r>
            <a:endParaRPr/>
          </a:p>
        </p:txBody>
      </p:sp>
      <p:sp>
        <p:nvSpPr>
          <p:cNvPr id="285" name="Google Shape;285;p30"/>
          <p:cNvSpPr txBox="1"/>
          <p:nvPr/>
        </p:nvSpPr>
        <p:spPr>
          <a:xfrm>
            <a:off x="2374900" y="1682750"/>
            <a:ext cx="1346200" cy="314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1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PROPHASE </a:t>
            </a:r>
            <a:r>
              <a:rPr lang="en-US" sz="14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</a:t>
            </a:r>
            <a:endParaRPr/>
          </a:p>
        </p:txBody>
      </p:sp>
      <p:sp>
        <p:nvSpPr>
          <p:cNvPr id="286" name="Google Shape;286;p30"/>
          <p:cNvSpPr txBox="1"/>
          <p:nvPr/>
        </p:nvSpPr>
        <p:spPr>
          <a:xfrm>
            <a:off x="3797300" y="1682750"/>
            <a:ext cx="1516062" cy="314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1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METAPHASE </a:t>
            </a:r>
            <a:r>
              <a:rPr lang="en-US" sz="14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</a:t>
            </a:r>
            <a:endParaRPr/>
          </a:p>
        </p:txBody>
      </p:sp>
      <p:sp>
        <p:nvSpPr>
          <p:cNvPr id="287" name="Google Shape;287;p30"/>
          <p:cNvSpPr txBox="1"/>
          <p:nvPr/>
        </p:nvSpPr>
        <p:spPr>
          <a:xfrm>
            <a:off x="5473700" y="1682750"/>
            <a:ext cx="1400175" cy="314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1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ANAPHASE </a:t>
            </a:r>
            <a:r>
              <a:rPr lang="en-US" sz="14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</a:t>
            </a:r>
            <a:endParaRPr/>
          </a:p>
        </p:txBody>
      </p:sp>
      <p:sp>
        <p:nvSpPr>
          <p:cNvPr id="288" name="Google Shape;288;p30"/>
          <p:cNvSpPr txBox="1"/>
          <p:nvPr/>
        </p:nvSpPr>
        <p:spPr>
          <a:xfrm>
            <a:off x="228600" y="2590800"/>
            <a:ext cx="814387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Cleavage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furrow</a:t>
            </a:r>
            <a:endParaRPr/>
          </a:p>
        </p:txBody>
      </p:sp>
      <p:cxnSp>
        <p:nvCxnSpPr>
          <p:cNvPr id="289" name="Google Shape;289;p30"/>
          <p:cNvCxnSpPr/>
          <p:nvPr/>
        </p:nvCxnSpPr>
        <p:spPr>
          <a:xfrm>
            <a:off x="609600" y="3048000"/>
            <a:ext cx="0" cy="9906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90" name="Google Shape;290;p30"/>
          <p:cNvCxnSpPr/>
          <p:nvPr/>
        </p:nvCxnSpPr>
        <p:spPr>
          <a:xfrm>
            <a:off x="6019800" y="4343400"/>
            <a:ext cx="0" cy="3810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291" name="Google Shape;291;p30"/>
          <p:cNvSpPr txBox="1"/>
          <p:nvPr/>
        </p:nvSpPr>
        <p:spPr>
          <a:xfrm>
            <a:off x="5410200" y="3733800"/>
            <a:ext cx="1219200" cy="590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Sister chromatids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separate</a:t>
            </a:r>
            <a:endParaRPr/>
          </a:p>
        </p:txBody>
      </p:sp>
      <p:sp>
        <p:nvSpPr>
          <p:cNvPr id="292" name="Google Shape;292;p30"/>
          <p:cNvSpPr txBox="1"/>
          <p:nvPr/>
        </p:nvSpPr>
        <p:spPr>
          <a:xfrm>
            <a:off x="6943725" y="1571625"/>
            <a:ext cx="1957387" cy="536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1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TELOPHASE</a:t>
            </a:r>
            <a:r>
              <a:rPr lang="en-US" sz="14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II</a:t>
            </a:r>
            <a:br>
              <a:rPr lang="en-US" sz="1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AND CYTOKINESIS</a:t>
            </a:r>
            <a:endParaRPr/>
          </a:p>
        </p:txBody>
      </p:sp>
      <p:sp>
        <p:nvSpPr>
          <p:cNvPr id="293" name="Google Shape;293;p30"/>
          <p:cNvSpPr txBox="1"/>
          <p:nvPr/>
        </p:nvSpPr>
        <p:spPr>
          <a:xfrm>
            <a:off x="7315200" y="3733800"/>
            <a:ext cx="1219200" cy="860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Haploid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daughter cells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forming</a:t>
            </a:r>
            <a:endParaRPr/>
          </a:p>
        </p:txBody>
      </p:sp>
      <p:cxnSp>
        <p:nvCxnSpPr>
          <p:cNvPr id="294" name="Google Shape;294;p30"/>
          <p:cNvCxnSpPr/>
          <p:nvPr/>
        </p:nvCxnSpPr>
        <p:spPr>
          <a:xfrm>
            <a:off x="6019800" y="4343400"/>
            <a:ext cx="304800" cy="3810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95" name="Google Shape;295;p30"/>
          <p:cNvCxnSpPr/>
          <p:nvPr/>
        </p:nvCxnSpPr>
        <p:spPr>
          <a:xfrm rot="10800000">
            <a:off x="609600" y="4038600"/>
            <a:ext cx="304800" cy="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BA88"/>
              </a:buClr>
              <a:buFont typeface="Verdana"/>
              <a:buNone/>
            </a:pPr>
            <a:r>
              <a:rPr lang="en-US" sz="3600" b="1" i="0" u="none" strike="noStrike" cap="none" dirty="0">
                <a:solidFill>
                  <a:schemeClr val="tx1"/>
                </a:solidFill>
                <a:sym typeface="Verdana"/>
              </a:rPr>
              <a:t>Product of Meiosis II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01" name="Google Shape;301;p3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2" marR="0" lvl="0" indent="-265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4 ______________________ daughter cells that are </a:t>
            </a:r>
            <a:r>
              <a:rPr lang="en-US" dirty="0"/>
              <a:t>__________________</a:t>
            </a:r>
            <a:endParaRPr dirty="0"/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When _______________________ of the egg occurs, the </a:t>
            </a:r>
            <a:r>
              <a:rPr lang="en-US" dirty="0"/>
              <a:t>______________</a:t>
            </a:r>
            <a:r>
              <a:rPr lang="en-US" sz="2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number of chromosomes is restored</a:t>
            </a: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2"/>
          <p:cNvSpPr txBox="1"/>
          <p:nvPr/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</a:pPr>
            <a:r>
              <a:rPr lang="en-US" sz="4400" b="0" i="0" u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Oogenesis</a:t>
            </a:r>
            <a:endParaRPr/>
          </a:p>
        </p:txBody>
      </p:sp>
      <p:pic>
        <p:nvPicPr>
          <p:cNvPr id="307" name="Google Shape;307;p32" descr="fig 10_09a.jpg                                                 00008025Groucho                        B44EFCCD: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62100" y="1676400"/>
            <a:ext cx="6019800" cy="4965700"/>
          </a:xfrm>
          <a:prstGeom prst="rect">
            <a:avLst/>
          </a:prstGeom>
          <a:noFill/>
          <a:ln>
            <a:noFill/>
          </a:ln>
        </p:spPr>
      </p:pic>
      <p:sp>
        <p:nvSpPr>
          <p:cNvPr id="308" name="Google Shape;308;p32"/>
          <p:cNvSpPr txBox="1"/>
          <p:nvPr/>
        </p:nvSpPr>
        <p:spPr>
          <a:xfrm>
            <a:off x="1765300" y="6229350"/>
            <a:ext cx="822325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Verdana"/>
              <a:buNone/>
            </a:pPr>
            <a:r>
              <a:rPr lang="en-US" sz="1200" b="1" i="0" u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Growth</a:t>
            </a:r>
            <a:endParaRPr/>
          </a:p>
        </p:txBody>
      </p:sp>
      <p:sp>
        <p:nvSpPr>
          <p:cNvPr id="309" name="Google Shape;309;p32"/>
          <p:cNvSpPr txBox="1"/>
          <p:nvPr/>
        </p:nvSpPr>
        <p:spPr>
          <a:xfrm>
            <a:off x="2916237" y="6164262"/>
            <a:ext cx="19558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Verdana"/>
              <a:buNone/>
            </a:pPr>
            <a:r>
              <a:rPr lang="en-US" sz="1200" b="1" i="0" u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Mitosis I,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Verdana"/>
              <a:buNone/>
            </a:pPr>
            <a:r>
              <a:rPr lang="en-US" sz="1200" b="1" i="0" u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Cytoplasmic division</a:t>
            </a:r>
            <a:endParaRPr/>
          </a:p>
        </p:txBody>
      </p:sp>
      <p:sp>
        <p:nvSpPr>
          <p:cNvPr id="310" name="Google Shape;310;p32"/>
          <p:cNvSpPr txBox="1"/>
          <p:nvPr/>
        </p:nvSpPr>
        <p:spPr>
          <a:xfrm>
            <a:off x="5383212" y="6164262"/>
            <a:ext cx="19558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Verdana"/>
              <a:buNone/>
            </a:pPr>
            <a:r>
              <a:rPr lang="en-US" sz="1200" b="1" i="0" u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Meiosis II,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Verdana"/>
              <a:buNone/>
            </a:pPr>
            <a:r>
              <a:rPr lang="en-US" sz="1200" b="1" i="0" u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Cytoplasmic division</a:t>
            </a:r>
            <a:endParaRPr/>
          </a:p>
        </p:txBody>
      </p:sp>
      <p:sp>
        <p:nvSpPr>
          <p:cNvPr id="311" name="Google Shape;311;p32"/>
          <p:cNvSpPr txBox="1"/>
          <p:nvPr/>
        </p:nvSpPr>
        <p:spPr>
          <a:xfrm>
            <a:off x="6450012" y="5588000"/>
            <a:ext cx="969962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Verdana"/>
              <a:buNone/>
            </a:pPr>
            <a:r>
              <a:rPr lang="en-US" sz="14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ovum (haploid)</a:t>
            </a:r>
            <a:endParaRPr/>
          </a:p>
        </p:txBody>
      </p:sp>
      <p:sp>
        <p:nvSpPr>
          <p:cNvPr id="312" name="Google Shape;312;p32"/>
          <p:cNvSpPr txBox="1"/>
          <p:nvPr/>
        </p:nvSpPr>
        <p:spPr>
          <a:xfrm>
            <a:off x="2863850" y="4457700"/>
            <a:ext cx="1712912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Verdana"/>
              <a:buNone/>
            </a:pPr>
            <a:r>
              <a:rPr lang="en-US" sz="14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primary oocyte (diploid)</a:t>
            </a:r>
            <a:endParaRPr/>
          </a:p>
        </p:txBody>
      </p:sp>
      <p:sp>
        <p:nvSpPr>
          <p:cNvPr id="313" name="Google Shape;313;p32"/>
          <p:cNvSpPr txBox="1"/>
          <p:nvPr/>
        </p:nvSpPr>
        <p:spPr>
          <a:xfrm>
            <a:off x="1447800" y="4457700"/>
            <a:ext cx="1357312" cy="9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Verdana"/>
              <a:buNone/>
            </a:pPr>
            <a:r>
              <a:rPr lang="en-US" sz="14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oogonium (diploid reproductive cell)</a:t>
            </a:r>
            <a:endParaRPr/>
          </a:p>
        </p:txBody>
      </p:sp>
      <p:sp>
        <p:nvSpPr>
          <p:cNvPr id="314" name="Google Shape;314;p32"/>
          <p:cNvSpPr txBox="1"/>
          <p:nvPr/>
        </p:nvSpPr>
        <p:spPr>
          <a:xfrm>
            <a:off x="4876800" y="5054600"/>
            <a:ext cx="1204912" cy="70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Verdana"/>
              <a:buNone/>
            </a:pPr>
            <a:r>
              <a:rPr lang="en-US" sz="14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secondary oocyte haploid)</a:t>
            </a:r>
            <a:endParaRPr/>
          </a:p>
        </p:txBody>
      </p:sp>
      <p:sp>
        <p:nvSpPr>
          <p:cNvPr id="315" name="Google Shape;315;p32"/>
          <p:cNvSpPr txBox="1"/>
          <p:nvPr/>
        </p:nvSpPr>
        <p:spPr>
          <a:xfrm>
            <a:off x="4876800" y="1943100"/>
            <a:ext cx="1204912" cy="70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Verdana"/>
              <a:buNone/>
            </a:pPr>
            <a:r>
              <a:rPr lang="en-US" sz="14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first polar body haploid)</a:t>
            </a:r>
            <a:endParaRPr/>
          </a:p>
        </p:txBody>
      </p:sp>
      <p:sp>
        <p:nvSpPr>
          <p:cNvPr id="316" name="Google Shape;316;p32"/>
          <p:cNvSpPr txBox="1"/>
          <p:nvPr/>
        </p:nvSpPr>
        <p:spPr>
          <a:xfrm>
            <a:off x="6381750" y="1638300"/>
            <a:ext cx="1204912" cy="70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Verdana"/>
              <a:buNone/>
            </a:pPr>
            <a:r>
              <a:rPr lang="en-US" sz="14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three polar bodies haploid)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33"/>
          <p:cNvSpPr txBox="1"/>
          <p:nvPr/>
        </p:nvSpPr>
        <p:spPr>
          <a:xfrm>
            <a:off x="7747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</a:pPr>
            <a:r>
              <a:rPr lang="en-US" sz="4400" b="0" i="0" u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Spermatogenesis</a:t>
            </a:r>
            <a:endParaRPr/>
          </a:p>
        </p:txBody>
      </p:sp>
      <p:pic>
        <p:nvPicPr>
          <p:cNvPr id="322" name="Google Shape;322;p33" descr="&#10;fig 10_08.jpg                                                  00008025Groucho                        B44EFCCD:"/>
          <p:cNvPicPr preferRelativeResize="0"/>
          <p:nvPr/>
        </p:nvPicPr>
        <p:blipFill rotWithShape="1">
          <a:blip r:embed="rId3">
            <a:alphaModFix/>
          </a:blip>
          <a:srcRect r="8471"/>
          <a:stretch/>
        </p:blipFill>
        <p:spPr>
          <a:xfrm>
            <a:off x="88900" y="2233612"/>
            <a:ext cx="9144000" cy="4624387"/>
          </a:xfrm>
          <a:prstGeom prst="rect">
            <a:avLst/>
          </a:prstGeom>
          <a:noFill/>
          <a:ln>
            <a:noFill/>
          </a:ln>
        </p:spPr>
      </p:pic>
      <p:sp>
        <p:nvSpPr>
          <p:cNvPr id="323" name="Google Shape;323;p33"/>
          <p:cNvSpPr txBox="1"/>
          <p:nvPr/>
        </p:nvSpPr>
        <p:spPr>
          <a:xfrm>
            <a:off x="306387" y="5956300"/>
            <a:ext cx="822325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Verdana"/>
              <a:buNone/>
            </a:pPr>
            <a:r>
              <a:rPr lang="en-US" sz="1200" b="1" i="0" u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Growth</a:t>
            </a:r>
            <a:endParaRPr/>
          </a:p>
        </p:txBody>
      </p:sp>
      <p:sp>
        <p:nvSpPr>
          <p:cNvPr id="324" name="Google Shape;324;p33"/>
          <p:cNvSpPr txBox="1"/>
          <p:nvPr/>
        </p:nvSpPr>
        <p:spPr>
          <a:xfrm>
            <a:off x="1430337" y="5864225"/>
            <a:ext cx="19558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Verdana"/>
              <a:buNone/>
            </a:pPr>
            <a:r>
              <a:rPr lang="en-US" sz="1200" b="1" i="0" u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Mitosis  I,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Verdana"/>
              <a:buNone/>
            </a:pPr>
            <a:r>
              <a:rPr lang="en-US" sz="1200" b="1" i="0" u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Cytoplasmic division</a:t>
            </a:r>
            <a:endParaRPr/>
          </a:p>
        </p:txBody>
      </p:sp>
      <p:sp>
        <p:nvSpPr>
          <p:cNvPr id="325" name="Google Shape;325;p33"/>
          <p:cNvSpPr txBox="1"/>
          <p:nvPr/>
        </p:nvSpPr>
        <p:spPr>
          <a:xfrm>
            <a:off x="3868737" y="5864225"/>
            <a:ext cx="19558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Verdana"/>
              <a:buNone/>
            </a:pPr>
            <a:r>
              <a:rPr lang="en-US" sz="1200" b="1" i="0" u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Meiosis  II,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Verdana"/>
              <a:buNone/>
            </a:pPr>
            <a:r>
              <a:rPr lang="en-US" sz="1200" b="1" i="0" u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Cytoplasmic division</a:t>
            </a:r>
            <a:endParaRPr/>
          </a:p>
        </p:txBody>
      </p:sp>
      <p:sp>
        <p:nvSpPr>
          <p:cNvPr id="326" name="Google Shape;326;p33"/>
          <p:cNvSpPr txBox="1"/>
          <p:nvPr/>
        </p:nvSpPr>
        <p:spPr>
          <a:xfrm>
            <a:off x="4211637" y="5583237"/>
            <a:ext cx="1912937" cy="295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Verdana"/>
              <a:buNone/>
            </a:pPr>
            <a:r>
              <a:rPr lang="en-US" sz="14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spermatids (haploid)</a:t>
            </a:r>
            <a:endParaRPr/>
          </a:p>
        </p:txBody>
      </p:sp>
      <p:sp>
        <p:nvSpPr>
          <p:cNvPr id="327" name="Google Shape;327;p33"/>
          <p:cNvSpPr txBox="1"/>
          <p:nvPr/>
        </p:nvSpPr>
        <p:spPr>
          <a:xfrm>
            <a:off x="3435350" y="3687762"/>
            <a:ext cx="1712912" cy="70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Verdana"/>
              <a:buNone/>
            </a:pPr>
            <a:r>
              <a:rPr lang="en-US" sz="14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secondary spermatocytes (haploid)</a:t>
            </a:r>
            <a:endParaRPr/>
          </a:p>
        </p:txBody>
      </p:sp>
      <p:sp>
        <p:nvSpPr>
          <p:cNvPr id="328" name="Google Shape;328;p33"/>
          <p:cNvSpPr txBox="1"/>
          <p:nvPr/>
        </p:nvSpPr>
        <p:spPr>
          <a:xfrm>
            <a:off x="1377950" y="4729162"/>
            <a:ext cx="1712912" cy="70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Verdana"/>
              <a:buNone/>
            </a:pPr>
            <a:r>
              <a:rPr lang="en-US" sz="14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primary spermatocyte (diploid)</a:t>
            </a:r>
            <a:endParaRPr/>
          </a:p>
        </p:txBody>
      </p:sp>
      <p:sp>
        <p:nvSpPr>
          <p:cNvPr id="329" name="Google Shape;329;p33"/>
          <p:cNvSpPr txBox="1"/>
          <p:nvPr/>
        </p:nvSpPr>
        <p:spPr>
          <a:xfrm>
            <a:off x="0" y="4576762"/>
            <a:ext cx="1357312" cy="1108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Verdana"/>
              <a:buNone/>
            </a:pPr>
            <a:r>
              <a:rPr lang="en-US" sz="14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spermato-</a:t>
            </a:r>
            <a:endParaRPr/>
          </a:p>
          <a:p>
            <a:pPr marL="0" marR="0" lvl="0" indent="0" algn="ctr" rtl="0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Verdana"/>
              <a:buNone/>
            </a:pPr>
            <a:r>
              <a:rPr lang="en-US" sz="14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gonium (diploid male reproductive cell)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4" name="Google Shape;334;p34"/>
          <p:cNvPicPr preferRelativeResize="0"/>
          <p:nvPr/>
        </p:nvPicPr>
        <p:blipFill rotWithShape="1">
          <a:blip r:embed="rId3">
            <a:alphaModFix/>
          </a:blip>
          <a:srcRect b="3845"/>
          <a:stretch/>
        </p:blipFill>
        <p:spPr>
          <a:xfrm>
            <a:off x="228600" y="304800"/>
            <a:ext cx="8686800" cy="5961062"/>
          </a:xfrm>
          <a:prstGeom prst="rect">
            <a:avLst/>
          </a:prstGeom>
          <a:noFill/>
          <a:ln>
            <a:noFill/>
          </a:ln>
        </p:spPr>
      </p:pic>
      <p:sp>
        <p:nvSpPr>
          <p:cNvPr id="335" name="Google Shape;335;p34"/>
          <p:cNvSpPr txBox="1"/>
          <p:nvPr/>
        </p:nvSpPr>
        <p:spPr>
          <a:xfrm>
            <a:off x="1871662" y="363537"/>
            <a:ext cx="923925" cy="28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12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MITOSIS</a:t>
            </a:r>
            <a:endParaRPr/>
          </a:p>
        </p:txBody>
      </p:sp>
      <p:cxnSp>
        <p:nvCxnSpPr>
          <p:cNvPr id="336" name="Google Shape;336;p34"/>
          <p:cNvCxnSpPr/>
          <p:nvPr/>
        </p:nvCxnSpPr>
        <p:spPr>
          <a:xfrm>
            <a:off x="6477000" y="1143000"/>
            <a:ext cx="304800" cy="3810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337" name="Google Shape;337;p34"/>
          <p:cNvCxnSpPr/>
          <p:nvPr/>
        </p:nvCxnSpPr>
        <p:spPr>
          <a:xfrm rot="10800000" flipH="1">
            <a:off x="1295400" y="1676400"/>
            <a:ext cx="990600" cy="762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338" name="Google Shape;338;p34"/>
          <p:cNvSpPr txBox="1"/>
          <p:nvPr/>
        </p:nvSpPr>
        <p:spPr>
          <a:xfrm>
            <a:off x="6278562" y="363537"/>
            <a:ext cx="912812" cy="28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12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MEIOSIS</a:t>
            </a:r>
            <a:endParaRPr/>
          </a:p>
        </p:txBody>
      </p:sp>
      <p:sp>
        <p:nvSpPr>
          <p:cNvPr id="339" name="Google Shape;339;p34"/>
          <p:cNvSpPr txBox="1"/>
          <p:nvPr/>
        </p:nvSpPr>
        <p:spPr>
          <a:xfrm>
            <a:off x="3203575" y="668337"/>
            <a:ext cx="2557462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PARENT CELL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(before chromosome replication)</a:t>
            </a:r>
            <a:endParaRPr/>
          </a:p>
        </p:txBody>
      </p:sp>
      <p:sp>
        <p:nvSpPr>
          <p:cNvPr id="340" name="Google Shape;340;p34"/>
          <p:cNvSpPr txBox="1"/>
          <p:nvPr/>
        </p:nvSpPr>
        <p:spPr>
          <a:xfrm>
            <a:off x="5943600" y="668337"/>
            <a:ext cx="1146175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Site of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crossing over</a:t>
            </a:r>
            <a:endParaRPr/>
          </a:p>
        </p:txBody>
      </p:sp>
      <p:sp>
        <p:nvSpPr>
          <p:cNvPr id="341" name="Google Shape;341;p34"/>
          <p:cNvSpPr txBox="1"/>
          <p:nvPr/>
        </p:nvSpPr>
        <p:spPr>
          <a:xfrm>
            <a:off x="7772400" y="762000"/>
            <a:ext cx="990600" cy="228600"/>
          </a:xfrm>
          <a:prstGeom prst="rect">
            <a:avLst/>
          </a:prstGeom>
          <a:solidFill>
            <a:srgbClr val="70549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34"/>
          <p:cNvSpPr txBox="1"/>
          <p:nvPr/>
        </p:nvSpPr>
        <p:spPr>
          <a:xfrm>
            <a:off x="7772400" y="681037"/>
            <a:ext cx="100965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12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MEIOSIS</a:t>
            </a:r>
            <a:r>
              <a:rPr lang="en-US" sz="12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</a:t>
            </a:r>
            <a:endParaRPr/>
          </a:p>
        </p:txBody>
      </p:sp>
      <p:sp>
        <p:nvSpPr>
          <p:cNvPr id="343" name="Google Shape;343;p34"/>
          <p:cNvSpPr txBox="1"/>
          <p:nvPr/>
        </p:nvSpPr>
        <p:spPr>
          <a:xfrm>
            <a:off x="7543800" y="1216025"/>
            <a:ext cx="1295400" cy="1052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PROPHASE </a:t>
            </a:r>
            <a:r>
              <a:rPr lang="en-US" sz="1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Tetrad formed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by synapsis of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homologous 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chromosomes</a:t>
            </a:r>
            <a:endParaRPr/>
          </a:p>
        </p:txBody>
      </p:sp>
      <p:sp>
        <p:nvSpPr>
          <p:cNvPr id="344" name="Google Shape;344;p34"/>
          <p:cNvSpPr txBox="1"/>
          <p:nvPr/>
        </p:nvSpPr>
        <p:spPr>
          <a:xfrm>
            <a:off x="304800" y="1266825"/>
            <a:ext cx="1295400" cy="28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PROPHASE</a:t>
            </a:r>
            <a:endParaRPr/>
          </a:p>
        </p:txBody>
      </p:sp>
      <p:sp>
        <p:nvSpPr>
          <p:cNvPr id="345" name="Google Shape;345;p34"/>
          <p:cNvSpPr txBox="1"/>
          <p:nvPr/>
        </p:nvSpPr>
        <p:spPr>
          <a:xfrm>
            <a:off x="304800" y="1600200"/>
            <a:ext cx="1905000" cy="860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Duplicated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chromosome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(two sister chromatids)</a:t>
            </a:r>
            <a:endParaRPr/>
          </a:p>
        </p:txBody>
      </p:sp>
      <p:sp>
        <p:nvSpPr>
          <p:cNvPr id="346" name="Google Shape;346;p34"/>
          <p:cNvSpPr txBox="1"/>
          <p:nvPr/>
        </p:nvSpPr>
        <p:spPr>
          <a:xfrm>
            <a:off x="304800" y="2743200"/>
            <a:ext cx="1295400" cy="28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METAPHASE</a:t>
            </a:r>
            <a:endParaRPr/>
          </a:p>
        </p:txBody>
      </p:sp>
      <p:sp>
        <p:nvSpPr>
          <p:cNvPr id="347" name="Google Shape;347;p34"/>
          <p:cNvSpPr txBox="1"/>
          <p:nvPr/>
        </p:nvSpPr>
        <p:spPr>
          <a:xfrm>
            <a:off x="2819400" y="1558925"/>
            <a:ext cx="1371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Chromosome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replication</a:t>
            </a:r>
            <a:endParaRPr/>
          </a:p>
        </p:txBody>
      </p:sp>
      <p:sp>
        <p:nvSpPr>
          <p:cNvPr id="348" name="Google Shape;348;p34"/>
          <p:cNvSpPr txBox="1"/>
          <p:nvPr/>
        </p:nvSpPr>
        <p:spPr>
          <a:xfrm>
            <a:off x="4953000" y="1558925"/>
            <a:ext cx="1371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Chromosome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replication</a:t>
            </a:r>
            <a:endParaRPr/>
          </a:p>
        </p:txBody>
      </p:sp>
      <p:sp>
        <p:nvSpPr>
          <p:cNvPr id="349" name="Google Shape;349;p34"/>
          <p:cNvSpPr txBox="1"/>
          <p:nvPr/>
        </p:nvSpPr>
        <p:spPr>
          <a:xfrm>
            <a:off x="4114800" y="1905000"/>
            <a:ext cx="838200" cy="28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en-US" sz="12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</a:t>
            </a: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= 4</a:t>
            </a:r>
            <a:endParaRPr/>
          </a:p>
        </p:txBody>
      </p:sp>
      <p:cxnSp>
        <p:nvCxnSpPr>
          <p:cNvPr id="350" name="Google Shape;350;p34"/>
          <p:cNvCxnSpPr/>
          <p:nvPr/>
        </p:nvCxnSpPr>
        <p:spPr>
          <a:xfrm>
            <a:off x="7010400" y="1752600"/>
            <a:ext cx="533400" cy="2286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351" name="Google Shape;351;p34"/>
          <p:cNvSpPr/>
          <p:nvPr/>
        </p:nvSpPr>
        <p:spPr>
          <a:xfrm rot="-3960000">
            <a:off x="6964362" y="1595437"/>
            <a:ext cx="119062" cy="195262"/>
          </a:xfrm>
          <a:prstGeom prst="leftBrace">
            <a:avLst>
              <a:gd name="adj1" fmla="val 8333"/>
              <a:gd name="adj2" fmla="val 11229"/>
            </a:avLst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2" name="Google Shape;352;p34"/>
          <p:cNvSpPr txBox="1"/>
          <p:nvPr/>
        </p:nvSpPr>
        <p:spPr>
          <a:xfrm>
            <a:off x="304800" y="3581400"/>
            <a:ext cx="1295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ANAPHASE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TELOPHASE</a:t>
            </a:r>
            <a:endParaRPr/>
          </a:p>
        </p:txBody>
      </p:sp>
      <p:sp>
        <p:nvSpPr>
          <p:cNvPr id="353" name="Google Shape;353;p34"/>
          <p:cNvSpPr txBox="1"/>
          <p:nvPr/>
        </p:nvSpPr>
        <p:spPr>
          <a:xfrm>
            <a:off x="2819400" y="2590800"/>
            <a:ext cx="1524000" cy="668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Chromosomes 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align at the 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metaphase plate</a:t>
            </a:r>
            <a:endParaRPr/>
          </a:p>
        </p:txBody>
      </p:sp>
      <p:sp>
        <p:nvSpPr>
          <p:cNvPr id="354" name="Google Shape;354;p34"/>
          <p:cNvSpPr txBox="1"/>
          <p:nvPr/>
        </p:nvSpPr>
        <p:spPr>
          <a:xfrm>
            <a:off x="4572000" y="2590800"/>
            <a:ext cx="1524000" cy="668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Tetrads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align at the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metaphase plate</a:t>
            </a:r>
            <a:endParaRPr/>
          </a:p>
        </p:txBody>
      </p:sp>
      <p:sp>
        <p:nvSpPr>
          <p:cNvPr id="355" name="Google Shape;355;p34"/>
          <p:cNvSpPr txBox="1"/>
          <p:nvPr/>
        </p:nvSpPr>
        <p:spPr>
          <a:xfrm>
            <a:off x="7543800" y="2714625"/>
            <a:ext cx="1295400" cy="28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METAPHASE </a:t>
            </a:r>
            <a:r>
              <a:rPr lang="en-US" sz="1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endParaRPr/>
          </a:p>
        </p:txBody>
      </p:sp>
      <p:sp>
        <p:nvSpPr>
          <p:cNvPr id="356" name="Google Shape;356;p34"/>
          <p:cNvSpPr txBox="1"/>
          <p:nvPr/>
        </p:nvSpPr>
        <p:spPr>
          <a:xfrm>
            <a:off x="7543800" y="3505200"/>
            <a:ext cx="1295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ANAPHASE </a:t>
            </a:r>
            <a:r>
              <a:rPr lang="en-US" sz="1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endParaRPr/>
          </a:p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TELOPHASE </a:t>
            </a:r>
            <a:r>
              <a:rPr lang="en-US" sz="1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endParaRPr/>
          </a:p>
        </p:txBody>
      </p:sp>
      <p:sp>
        <p:nvSpPr>
          <p:cNvPr id="357" name="Google Shape;357;p34"/>
          <p:cNvSpPr txBox="1"/>
          <p:nvPr/>
        </p:nvSpPr>
        <p:spPr>
          <a:xfrm>
            <a:off x="2819400" y="3581400"/>
            <a:ext cx="1524000" cy="668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Sister chromatids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separate during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anaphase</a:t>
            </a:r>
            <a:endParaRPr/>
          </a:p>
        </p:txBody>
      </p:sp>
      <p:sp>
        <p:nvSpPr>
          <p:cNvPr id="358" name="Google Shape;358;p34"/>
          <p:cNvSpPr txBox="1"/>
          <p:nvPr/>
        </p:nvSpPr>
        <p:spPr>
          <a:xfrm>
            <a:off x="4572000" y="3581400"/>
            <a:ext cx="1524000" cy="162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Homologous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chromosomes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separate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during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anaphase </a:t>
            </a:r>
            <a:r>
              <a:rPr lang="en-US" sz="1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;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sister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chromatids remain together</a:t>
            </a:r>
            <a:endParaRPr/>
          </a:p>
        </p:txBody>
      </p:sp>
      <p:sp>
        <p:nvSpPr>
          <p:cNvPr id="359" name="Google Shape;359;p34"/>
          <p:cNvSpPr txBox="1"/>
          <p:nvPr/>
        </p:nvSpPr>
        <p:spPr>
          <a:xfrm>
            <a:off x="4572000" y="5029200"/>
            <a:ext cx="1524000" cy="12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No further chromosomal replication; sister chromatids separate during anaphase </a:t>
            </a:r>
            <a:r>
              <a:rPr lang="en-US" sz="1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</a:t>
            </a:r>
            <a:endParaRPr/>
          </a:p>
        </p:txBody>
      </p:sp>
      <p:sp>
        <p:nvSpPr>
          <p:cNvPr id="360" name="Google Shape;360;p34"/>
          <p:cNvSpPr txBox="1"/>
          <p:nvPr/>
        </p:nvSpPr>
        <p:spPr>
          <a:xfrm>
            <a:off x="1676400" y="5029200"/>
            <a:ext cx="381000" cy="28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en-US" sz="12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</a:t>
            </a:r>
            <a:endParaRPr/>
          </a:p>
        </p:txBody>
      </p:sp>
      <p:sp>
        <p:nvSpPr>
          <p:cNvPr id="361" name="Google Shape;361;p34"/>
          <p:cNvSpPr txBox="1"/>
          <p:nvPr/>
        </p:nvSpPr>
        <p:spPr>
          <a:xfrm>
            <a:off x="3429000" y="5029200"/>
            <a:ext cx="381000" cy="28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en-US" sz="12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</a:t>
            </a:r>
            <a:endParaRPr/>
          </a:p>
        </p:txBody>
      </p:sp>
      <p:sp>
        <p:nvSpPr>
          <p:cNvPr id="362" name="Google Shape;362;p34"/>
          <p:cNvSpPr txBox="1"/>
          <p:nvPr/>
        </p:nvSpPr>
        <p:spPr>
          <a:xfrm>
            <a:off x="1600200" y="5334000"/>
            <a:ext cx="1447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Daughter cells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of mitosis</a:t>
            </a:r>
            <a:endParaRPr/>
          </a:p>
        </p:txBody>
      </p:sp>
      <p:sp>
        <p:nvSpPr>
          <p:cNvPr id="363" name="Google Shape;363;p34"/>
          <p:cNvSpPr txBox="1"/>
          <p:nvPr/>
        </p:nvSpPr>
        <p:spPr>
          <a:xfrm>
            <a:off x="5638800" y="6067425"/>
            <a:ext cx="2590800" cy="28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Daughter cells of meiosis </a:t>
            </a:r>
            <a:r>
              <a:rPr lang="en-US" sz="1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</a:t>
            </a:r>
            <a:endParaRPr/>
          </a:p>
        </p:txBody>
      </p:sp>
      <p:sp>
        <p:nvSpPr>
          <p:cNvPr id="364" name="Google Shape;364;p34"/>
          <p:cNvSpPr txBox="1"/>
          <p:nvPr/>
        </p:nvSpPr>
        <p:spPr>
          <a:xfrm>
            <a:off x="7772400" y="5181600"/>
            <a:ext cx="990600" cy="228600"/>
          </a:xfrm>
          <a:prstGeom prst="rect">
            <a:avLst/>
          </a:prstGeom>
          <a:solidFill>
            <a:srgbClr val="9E3A9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34"/>
          <p:cNvSpPr txBox="1"/>
          <p:nvPr/>
        </p:nvSpPr>
        <p:spPr>
          <a:xfrm>
            <a:off x="7772400" y="5100637"/>
            <a:ext cx="1069975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12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MEIOSIS</a:t>
            </a:r>
            <a:r>
              <a:rPr lang="en-US" sz="12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II</a:t>
            </a:r>
            <a:endParaRPr/>
          </a:p>
        </p:txBody>
      </p:sp>
      <p:sp>
        <p:nvSpPr>
          <p:cNvPr id="366" name="Google Shape;366;p34"/>
          <p:cNvSpPr txBox="1"/>
          <p:nvPr/>
        </p:nvSpPr>
        <p:spPr>
          <a:xfrm>
            <a:off x="6400800" y="4608512"/>
            <a:ext cx="1066800" cy="60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Daughter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cells of 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meiosis </a:t>
            </a:r>
            <a:r>
              <a:rPr lang="en-US" sz="1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endParaRPr/>
          </a:p>
        </p:txBody>
      </p:sp>
      <p:sp>
        <p:nvSpPr>
          <p:cNvPr id="367" name="Google Shape;367;p34"/>
          <p:cNvSpPr txBox="1"/>
          <p:nvPr/>
        </p:nvSpPr>
        <p:spPr>
          <a:xfrm>
            <a:off x="7924800" y="4267200"/>
            <a:ext cx="838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Haploid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</a:t>
            </a: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= 2</a:t>
            </a:r>
            <a:endParaRPr/>
          </a:p>
        </p:txBody>
      </p:sp>
      <p:sp>
        <p:nvSpPr>
          <p:cNvPr id="368" name="Google Shape;368;p34"/>
          <p:cNvSpPr txBox="1"/>
          <p:nvPr/>
        </p:nvSpPr>
        <p:spPr>
          <a:xfrm>
            <a:off x="6096000" y="5867400"/>
            <a:ext cx="381000" cy="28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</a:t>
            </a:r>
            <a:endParaRPr/>
          </a:p>
        </p:txBody>
      </p:sp>
      <p:sp>
        <p:nvSpPr>
          <p:cNvPr id="369" name="Google Shape;369;p34"/>
          <p:cNvSpPr txBox="1"/>
          <p:nvPr/>
        </p:nvSpPr>
        <p:spPr>
          <a:xfrm>
            <a:off x="6629400" y="5867400"/>
            <a:ext cx="381000" cy="28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</a:t>
            </a:r>
            <a:endParaRPr/>
          </a:p>
        </p:txBody>
      </p:sp>
      <p:sp>
        <p:nvSpPr>
          <p:cNvPr id="370" name="Google Shape;370;p34"/>
          <p:cNvSpPr txBox="1"/>
          <p:nvPr/>
        </p:nvSpPr>
        <p:spPr>
          <a:xfrm>
            <a:off x="7239000" y="5867400"/>
            <a:ext cx="381000" cy="28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</a:t>
            </a:r>
            <a:endParaRPr/>
          </a:p>
        </p:txBody>
      </p:sp>
      <p:sp>
        <p:nvSpPr>
          <p:cNvPr id="371" name="Google Shape;371;p34"/>
          <p:cNvSpPr txBox="1"/>
          <p:nvPr/>
        </p:nvSpPr>
        <p:spPr>
          <a:xfrm>
            <a:off x="7772400" y="5867400"/>
            <a:ext cx="381000" cy="28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BA88"/>
              </a:buClr>
              <a:buFont typeface="Verdana"/>
              <a:buNone/>
            </a:pPr>
            <a:r>
              <a:rPr lang="en-US" sz="3600" b="1" i="0" u="none" strike="noStrike" cap="none" dirty="0">
                <a:solidFill>
                  <a:schemeClr val="tx1"/>
                </a:solidFill>
                <a:sym typeface="Verdana"/>
              </a:rPr>
              <a:t>Meiosis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30" name="Google Shape;130;p1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2" marR="0" lvl="0" indent="-265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Cell division for sexual _______________</a:t>
            </a:r>
            <a:endParaRPr dirty="0"/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Limited to reproductive cells</a:t>
            </a:r>
            <a:endParaRPr dirty="0"/>
          </a:p>
          <a:p>
            <a:pPr marL="547687" marR="0" lvl="1" indent="-204787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____________</a:t>
            </a:r>
            <a:endParaRPr dirty="0"/>
          </a:p>
          <a:p>
            <a:pPr marL="547687" marR="0" lvl="1" indent="-204787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____________</a:t>
            </a:r>
            <a:endParaRPr dirty="0"/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Produces _____ haploid reproductive cells</a:t>
            </a:r>
            <a:endParaRPr dirty="0"/>
          </a:p>
          <a:p>
            <a:pPr marL="547687" marR="0" lvl="1" indent="-204787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Gametes</a:t>
            </a:r>
            <a:endParaRPr dirty="0"/>
          </a:p>
          <a:p>
            <a:pPr marL="785812" marR="0" lvl="2" indent="-1889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AAE9AA"/>
              </a:buClr>
              <a:buSzPts val="2200"/>
              <a:buFont typeface="Noto Sans Symbols"/>
              <a:buChar char="⚫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Male – ______________</a:t>
            </a:r>
            <a:endParaRPr dirty="0"/>
          </a:p>
          <a:p>
            <a:pPr marL="785812" marR="0" lvl="2" indent="-1889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AAE9AA"/>
              </a:buClr>
              <a:buSzPts val="2200"/>
              <a:buFont typeface="Noto Sans Symbols"/>
              <a:buChar char="⚫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Female – _________</a:t>
            </a:r>
            <a:endParaRPr dirty="0"/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Not identical to mother cell</a:t>
            </a:r>
            <a:endParaRPr dirty="0"/>
          </a:p>
          <a:p>
            <a:pPr marL="265113" marR="0" lvl="0" indent="-122873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</a:pPr>
            <a:endParaRPr sz="2800" b="0" i="0" u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BA88"/>
              </a:buClr>
              <a:buFont typeface="Verdana"/>
              <a:buNone/>
            </a:pPr>
            <a:r>
              <a:rPr lang="en-US" sz="3600" b="1" i="0" u="none" strike="noStrike" cap="none" dirty="0">
                <a:solidFill>
                  <a:schemeClr val="tx1"/>
                </a:solidFill>
                <a:sym typeface="Verdana"/>
              </a:rPr>
              <a:t>Interphase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36" name="Google Shape;136;p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2" marR="0" lvl="0" indent="-265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Each ________ of chromosomes replicates </a:t>
            </a:r>
            <a:endParaRPr dirty="0"/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Cell </a:t>
            </a:r>
            <a:r>
              <a:rPr lang="en-US" dirty="0"/>
              <a:t>_____________________</a:t>
            </a:r>
            <a:endParaRPr dirty="0"/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Cell replicates </a:t>
            </a:r>
            <a:r>
              <a:rPr lang="en-US" dirty="0"/>
              <a:t>_________________</a:t>
            </a:r>
            <a:r>
              <a:rPr lang="en-US" sz="2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and makes more </a:t>
            </a:r>
            <a:r>
              <a:rPr lang="en-US" dirty="0"/>
              <a:t>_____________________</a:t>
            </a:r>
            <a:endParaRPr dirty="0"/>
          </a:p>
          <a:p>
            <a:pPr marL="265113" marR="0" lvl="0" indent="-122873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</a:pPr>
            <a:endParaRPr sz="2800" b="0" i="0" u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BA88"/>
              </a:buClr>
              <a:buFont typeface="Verdana"/>
              <a:buNone/>
            </a:pPr>
            <a:r>
              <a:rPr lang="en-US" sz="3600" b="1" i="0" u="none" strike="noStrike" cap="none" dirty="0">
                <a:solidFill>
                  <a:schemeClr val="tx1"/>
                </a:solidFill>
                <a:sym typeface="Verdana"/>
              </a:rPr>
              <a:t>Meiosis I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42" name="Google Shape;142;p2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2" marR="0" lvl="0" indent="-265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Each set of replicated chromosomes _____ _____ with its homologous pair in Prophase I forming a four chromosome structure called a ________________</a:t>
            </a:r>
            <a:endParaRPr dirty="0"/>
          </a:p>
          <a:p>
            <a:pPr marL="265113" marR="0" lvl="0" indent="-122873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</a:pPr>
            <a:endParaRPr sz="2800" b="0" i="0" u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7" name="Google Shape;147;p21"/>
          <p:cNvCxnSpPr/>
          <p:nvPr/>
        </p:nvCxnSpPr>
        <p:spPr>
          <a:xfrm>
            <a:off x="304800" y="685800"/>
            <a:ext cx="8534400" cy="0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</p:cxnSp>
      <p:pic>
        <p:nvPicPr>
          <p:cNvPr id="148" name="Google Shape;148;p21"/>
          <p:cNvPicPr preferRelativeResize="0"/>
          <p:nvPr/>
        </p:nvPicPr>
        <p:blipFill rotWithShape="1">
          <a:blip r:embed="rId3">
            <a:alphaModFix/>
          </a:blip>
          <a:srcRect t="21687" b="15992"/>
          <a:stretch/>
        </p:blipFill>
        <p:spPr>
          <a:xfrm>
            <a:off x="4724400" y="2798762"/>
            <a:ext cx="4343400" cy="299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21"/>
          <p:cNvSpPr txBox="1"/>
          <p:nvPr/>
        </p:nvSpPr>
        <p:spPr>
          <a:xfrm>
            <a:off x="5870575" y="2058987"/>
            <a:ext cx="1311275" cy="314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Chromosomes</a:t>
            </a:r>
            <a:endParaRPr/>
          </a:p>
        </p:txBody>
      </p:sp>
      <p:cxnSp>
        <p:nvCxnSpPr>
          <p:cNvPr id="150" name="Google Shape;150;p21"/>
          <p:cNvCxnSpPr/>
          <p:nvPr/>
        </p:nvCxnSpPr>
        <p:spPr>
          <a:xfrm>
            <a:off x="6477000" y="2362200"/>
            <a:ext cx="990600" cy="360362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51" name="Google Shape;151;p21"/>
          <p:cNvCxnSpPr/>
          <p:nvPr/>
        </p:nvCxnSpPr>
        <p:spPr>
          <a:xfrm flipH="1">
            <a:off x="5486400" y="2362200"/>
            <a:ext cx="990600" cy="360362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152" name="Google Shape;152;p21"/>
          <p:cNvSpPr/>
          <p:nvPr/>
        </p:nvSpPr>
        <p:spPr>
          <a:xfrm rot="5400000">
            <a:off x="5334000" y="2265362"/>
            <a:ext cx="228600" cy="1143000"/>
          </a:xfrm>
          <a:prstGeom prst="leftBrace">
            <a:avLst>
              <a:gd name="adj1" fmla="val 8333"/>
              <a:gd name="adj2" fmla="val 10350"/>
            </a:avLst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1"/>
          <p:cNvSpPr/>
          <p:nvPr/>
        </p:nvSpPr>
        <p:spPr>
          <a:xfrm rot="5400000">
            <a:off x="7315200" y="2265362"/>
            <a:ext cx="228600" cy="1143000"/>
          </a:xfrm>
          <a:prstGeom prst="leftBrace">
            <a:avLst>
              <a:gd name="adj1" fmla="val 8333"/>
              <a:gd name="adj2" fmla="val 10140"/>
            </a:avLst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1"/>
          <p:cNvSpPr txBox="1"/>
          <p:nvPr/>
        </p:nvSpPr>
        <p:spPr>
          <a:xfrm>
            <a:off x="7810500" y="3846512"/>
            <a:ext cx="1171575" cy="314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Centromere</a:t>
            </a:r>
            <a:endParaRPr/>
          </a:p>
        </p:txBody>
      </p:sp>
      <p:cxnSp>
        <p:nvCxnSpPr>
          <p:cNvPr id="155" name="Google Shape;155;p21"/>
          <p:cNvCxnSpPr/>
          <p:nvPr/>
        </p:nvCxnSpPr>
        <p:spPr>
          <a:xfrm>
            <a:off x="7467600" y="4017962"/>
            <a:ext cx="381000" cy="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156" name="Google Shape;156;p21"/>
          <p:cNvSpPr txBox="1"/>
          <p:nvPr/>
        </p:nvSpPr>
        <p:spPr>
          <a:xfrm>
            <a:off x="4551362" y="6132512"/>
            <a:ext cx="1724025" cy="314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Sister chromatids</a:t>
            </a:r>
            <a:endParaRPr/>
          </a:p>
        </p:txBody>
      </p:sp>
      <p:cxnSp>
        <p:nvCxnSpPr>
          <p:cNvPr id="157" name="Google Shape;157;p21"/>
          <p:cNvCxnSpPr/>
          <p:nvPr/>
        </p:nvCxnSpPr>
        <p:spPr>
          <a:xfrm>
            <a:off x="5105400" y="5541962"/>
            <a:ext cx="381000" cy="5334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58" name="Google Shape;158;p21"/>
          <p:cNvCxnSpPr/>
          <p:nvPr/>
        </p:nvCxnSpPr>
        <p:spPr>
          <a:xfrm flipH="1">
            <a:off x="5486400" y="5541962"/>
            <a:ext cx="304800" cy="5334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159" name="Google Shape;159;p21"/>
          <p:cNvSpPr txBox="1">
            <a:spLocks noGrp="1"/>
          </p:cNvSpPr>
          <p:nvPr>
            <p:ph type="title"/>
          </p:nvPr>
        </p:nvSpPr>
        <p:spPr>
          <a:xfrm>
            <a:off x="457200" y="5410200"/>
            <a:ext cx="8183562" cy="1050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BA88"/>
              </a:buClr>
              <a:buFont typeface="Verdana"/>
              <a:buNone/>
            </a:pPr>
            <a:r>
              <a:rPr lang="en-US" sz="3200" b="1" i="0" u="none" strike="noStrike" cap="none" dirty="0">
                <a:solidFill>
                  <a:schemeClr val="tx1"/>
                </a:solidFill>
                <a:sym typeface="Verdana"/>
              </a:rPr>
              <a:t>Homologous </a:t>
            </a:r>
            <a:br>
              <a:rPr lang="en-US" sz="3200" b="1" i="0" u="none" strike="noStrike" cap="none" dirty="0">
                <a:solidFill>
                  <a:schemeClr val="tx1"/>
                </a:solidFill>
                <a:sym typeface="Verdana"/>
              </a:rPr>
            </a:br>
            <a:r>
              <a:rPr lang="en-US" sz="3200" b="1" i="0" u="none" strike="noStrike" cap="none" dirty="0">
                <a:solidFill>
                  <a:schemeClr val="tx1"/>
                </a:solidFill>
                <a:sym typeface="Verdana"/>
              </a:rPr>
              <a:t>Chromosomes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60" name="Google Shape;160;p21"/>
          <p:cNvSpPr txBox="1"/>
          <p:nvPr/>
        </p:nvSpPr>
        <p:spPr>
          <a:xfrm>
            <a:off x="457200" y="762000"/>
            <a:ext cx="3916362" cy="418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65112" marR="0" lvl="0" indent="-265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Matched pairs of </a:t>
            </a:r>
            <a:r>
              <a:rPr lang="en-US" sz="2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_______________</a:t>
            </a:r>
            <a:r>
              <a:rPr lang="en-US" sz="2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Similar in size and shape</a:t>
            </a:r>
            <a:endParaRPr dirty="0"/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Carry same kinds of _____________</a:t>
            </a:r>
            <a:endParaRPr dirty="0"/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Not ____________</a:t>
            </a:r>
            <a:endParaRPr dirty="0"/>
          </a:p>
          <a:p>
            <a:pPr marL="547687" marR="0" lvl="1" indent="-204787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Each set comes from a different _____________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BA88"/>
              </a:buClr>
              <a:buFont typeface="Verdana"/>
              <a:buNone/>
            </a:pPr>
            <a:r>
              <a:rPr lang="en-US" sz="3600" b="1" i="0" u="none" strike="noStrike" cap="none" dirty="0">
                <a:solidFill>
                  <a:schemeClr val="tx1"/>
                </a:solidFill>
                <a:sym typeface="Verdana"/>
              </a:rPr>
              <a:t>Crossing Over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66" name="Google Shape;166;p2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2" marR="0" lvl="0" indent="-265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During _____________________, homologous chromosomes break apart and exchange segments</a:t>
            </a:r>
            <a:endParaRPr dirty="0"/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This is a huge source of genetic ______________________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3"/>
          <p:cNvSpPr txBox="1"/>
          <p:nvPr/>
        </p:nvSpPr>
        <p:spPr>
          <a:xfrm>
            <a:off x="304800" y="457200"/>
            <a:ext cx="3962400" cy="3073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Char char="•"/>
            </a:pPr>
            <a:r>
              <a:rPr lang="en-US" sz="32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How crossing over leads to genetic _____________</a:t>
            </a:r>
            <a:endParaRPr dirty="0"/>
          </a:p>
        </p:txBody>
      </p:sp>
      <p:pic>
        <p:nvPicPr>
          <p:cNvPr id="172" name="Google Shape;172;p23" descr="&#10;08-18B-NL.gif                                                  0000441ECRMT-TA/IPL drive              B7D09A82:"/>
          <p:cNvPicPr preferRelativeResize="0"/>
          <p:nvPr/>
        </p:nvPicPr>
        <p:blipFill rotWithShape="1">
          <a:blip r:embed="rId3">
            <a:alphaModFix/>
          </a:blip>
          <a:srcRect t="4525" r="58020" b="6078"/>
          <a:stretch/>
        </p:blipFill>
        <p:spPr>
          <a:xfrm>
            <a:off x="4876800" y="457200"/>
            <a:ext cx="1543050" cy="5867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23"/>
          <p:cNvSpPr txBox="1"/>
          <p:nvPr/>
        </p:nvSpPr>
        <p:spPr>
          <a:xfrm>
            <a:off x="6508750" y="609600"/>
            <a:ext cx="2178050" cy="620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Tetrad</a:t>
            </a:r>
            <a:b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(homologous pair of</a:t>
            </a:r>
            <a:b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chromosomes in synapsis)</a:t>
            </a:r>
            <a:endParaRPr/>
          </a:p>
        </p:txBody>
      </p:sp>
      <p:sp>
        <p:nvSpPr>
          <p:cNvPr id="174" name="Google Shape;174;p23"/>
          <p:cNvSpPr/>
          <p:nvPr/>
        </p:nvSpPr>
        <p:spPr>
          <a:xfrm>
            <a:off x="6356350" y="609600"/>
            <a:ext cx="152400" cy="5334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23"/>
          <p:cNvSpPr txBox="1"/>
          <p:nvPr/>
        </p:nvSpPr>
        <p:spPr>
          <a:xfrm>
            <a:off x="5867400" y="1295400"/>
            <a:ext cx="2667000" cy="268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Breakage of homologous chromatids</a:t>
            </a:r>
            <a:endParaRPr/>
          </a:p>
        </p:txBody>
      </p:sp>
      <p:sp>
        <p:nvSpPr>
          <p:cNvPr id="176" name="Google Shape;176;p23"/>
          <p:cNvSpPr txBox="1"/>
          <p:nvPr/>
        </p:nvSpPr>
        <p:spPr>
          <a:xfrm>
            <a:off x="5867400" y="2362200"/>
            <a:ext cx="2667000" cy="268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Joining of homologous chromatids</a:t>
            </a:r>
            <a:endParaRPr/>
          </a:p>
        </p:txBody>
      </p:sp>
      <p:sp>
        <p:nvSpPr>
          <p:cNvPr id="177" name="Google Shape;177;p23"/>
          <p:cNvSpPr txBox="1"/>
          <p:nvPr/>
        </p:nvSpPr>
        <p:spPr>
          <a:xfrm>
            <a:off x="6400800" y="2881312"/>
            <a:ext cx="9906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Chiasma</a:t>
            </a:r>
            <a:endParaRPr/>
          </a:p>
        </p:txBody>
      </p:sp>
      <p:sp>
        <p:nvSpPr>
          <p:cNvPr id="178" name="Google Shape;178;p23"/>
          <p:cNvSpPr txBox="1"/>
          <p:nvPr/>
        </p:nvSpPr>
        <p:spPr>
          <a:xfrm>
            <a:off x="5943600" y="3352800"/>
            <a:ext cx="2590800" cy="4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Separation of homologous</a:t>
            </a:r>
            <a:b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chromosomes at anaphase </a:t>
            </a:r>
            <a:r>
              <a:rPr lang="en-US" sz="11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endParaRPr/>
          </a:p>
        </p:txBody>
      </p:sp>
      <p:sp>
        <p:nvSpPr>
          <p:cNvPr id="179" name="Google Shape;179;p23"/>
          <p:cNvSpPr txBox="1"/>
          <p:nvPr/>
        </p:nvSpPr>
        <p:spPr>
          <a:xfrm>
            <a:off x="5943600" y="4724400"/>
            <a:ext cx="2971800" cy="4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Separation of chromatids at</a:t>
            </a:r>
            <a:b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anaphase </a:t>
            </a:r>
            <a:r>
              <a:rPr lang="en-US" sz="11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 </a:t>
            </a: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and completion of meiosis</a:t>
            </a:r>
            <a:endParaRPr/>
          </a:p>
        </p:txBody>
      </p:sp>
      <p:sp>
        <p:nvSpPr>
          <p:cNvPr id="180" name="Google Shape;180;p23"/>
          <p:cNvSpPr txBox="1"/>
          <p:nvPr/>
        </p:nvSpPr>
        <p:spPr>
          <a:xfrm>
            <a:off x="6324600" y="5181600"/>
            <a:ext cx="2590800" cy="268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Parental type of chromosome</a:t>
            </a:r>
            <a:endParaRPr/>
          </a:p>
        </p:txBody>
      </p:sp>
      <p:sp>
        <p:nvSpPr>
          <p:cNvPr id="181" name="Google Shape;181;p23"/>
          <p:cNvSpPr txBox="1"/>
          <p:nvPr/>
        </p:nvSpPr>
        <p:spPr>
          <a:xfrm>
            <a:off x="6324600" y="5486400"/>
            <a:ext cx="2590800" cy="268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Recombinant chromosome</a:t>
            </a:r>
            <a:endParaRPr/>
          </a:p>
        </p:txBody>
      </p:sp>
      <p:sp>
        <p:nvSpPr>
          <p:cNvPr id="182" name="Google Shape;182;p23"/>
          <p:cNvSpPr txBox="1"/>
          <p:nvPr/>
        </p:nvSpPr>
        <p:spPr>
          <a:xfrm>
            <a:off x="6324600" y="5776912"/>
            <a:ext cx="2590800" cy="268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Recombinant chromosome</a:t>
            </a:r>
            <a:endParaRPr/>
          </a:p>
        </p:txBody>
      </p:sp>
      <p:sp>
        <p:nvSpPr>
          <p:cNvPr id="183" name="Google Shape;183;p23"/>
          <p:cNvSpPr txBox="1"/>
          <p:nvPr/>
        </p:nvSpPr>
        <p:spPr>
          <a:xfrm>
            <a:off x="6324600" y="6019800"/>
            <a:ext cx="2590800" cy="268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Parental type of chromosome</a:t>
            </a:r>
            <a:endParaRPr/>
          </a:p>
        </p:txBody>
      </p:sp>
      <p:sp>
        <p:nvSpPr>
          <p:cNvPr id="184" name="Google Shape;184;p23"/>
          <p:cNvSpPr txBox="1"/>
          <p:nvPr/>
        </p:nvSpPr>
        <p:spPr>
          <a:xfrm>
            <a:off x="5181600" y="6310312"/>
            <a:ext cx="2590800" cy="268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Gametes of four genetic types</a:t>
            </a:r>
            <a:endParaRPr/>
          </a:p>
        </p:txBody>
      </p:sp>
      <p:sp>
        <p:nvSpPr>
          <p:cNvPr id="185" name="Google Shape;185;p23"/>
          <p:cNvSpPr/>
          <p:nvPr/>
        </p:nvSpPr>
        <p:spPr>
          <a:xfrm>
            <a:off x="5486400" y="1279525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3"/>
          <p:cNvSpPr txBox="1"/>
          <p:nvPr/>
        </p:nvSpPr>
        <p:spPr>
          <a:xfrm>
            <a:off x="5486400" y="1279525"/>
            <a:ext cx="228600" cy="268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10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endParaRPr/>
          </a:p>
        </p:txBody>
      </p:sp>
      <p:sp>
        <p:nvSpPr>
          <p:cNvPr id="187" name="Google Shape;187;p23"/>
          <p:cNvSpPr/>
          <p:nvPr/>
        </p:nvSpPr>
        <p:spPr>
          <a:xfrm>
            <a:off x="5486400" y="2362200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3"/>
          <p:cNvSpPr txBox="1"/>
          <p:nvPr/>
        </p:nvSpPr>
        <p:spPr>
          <a:xfrm>
            <a:off x="5486400" y="2362200"/>
            <a:ext cx="228600" cy="268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10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endParaRPr/>
          </a:p>
        </p:txBody>
      </p:sp>
      <p:sp>
        <p:nvSpPr>
          <p:cNvPr id="189" name="Google Shape;189;p23"/>
          <p:cNvSpPr/>
          <p:nvPr/>
        </p:nvSpPr>
        <p:spPr>
          <a:xfrm>
            <a:off x="5486400" y="3429000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23"/>
          <p:cNvSpPr txBox="1"/>
          <p:nvPr/>
        </p:nvSpPr>
        <p:spPr>
          <a:xfrm>
            <a:off x="5486400" y="3429000"/>
            <a:ext cx="228600" cy="268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10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endParaRPr/>
          </a:p>
        </p:txBody>
      </p:sp>
      <p:sp>
        <p:nvSpPr>
          <p:cNvPr id="191" name="Google Shape;191;p23"/>
          <p:cNvSpPr/>
          <p:nvPr/>
        </p:nvSpPr>
        <p:spPr>
          <a:xfrm>
            <a:off x="5486400" y="4800600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23"/>
          <p:cNvSpPr txBox="1"/>
          <p:nvPr/>
        </p:nvSpPr>
        <p:spPr>
          <a:xfrm>
            <a:off x="5486400" y="4800600"/>
            <a:ext cx="228600" cy="268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10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4</a:t>
            </a:r>
            <a:endParaRPr/>
          </a:p>
        </p:txBody>
      </p:sp>
      <p:cxnSp>
        <p:nvCxnSpPr>
          <p:cNvPr id="193" name="Google Shape;193;p23"/>
          <p:cNvCxnSpPr/>
          <p:nvPr/>
        </p:nvCxnSpPr>
        <p:spPr>
          <a:xfrm rot="10800000">
            <a:off x="5715000" y="2971800"/>
            <a:ext cx="7620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194" name="Google Shape;194;p23"/>
          <p:cNvSpPr txBox="1"/>
          <p:nvPr/>
        </p:nvSpPr>
        <p:spPr>
          <a:xfrm>
            <a:off x="4794250" y="122237"/>
            <a:ext cx="896937" cy="4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Coat-color</a:t>
            </a:r>
            <a:b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genes</a:t>
            </a:r>
            <a:endParaRPr/>
          </a:p>
        </p:txBody>
      </p:sp>
      <p:sp>
        <p:nvSpPr>
          <p:cNvPr id="195" name="Google Shape;195;p23"/>
          <p:cNvSpPr txBox="1"/>
          <p:nvPr/>
        </p:nvSpPr>
        <p:spPr>
          <a:xfrm>
            <a:off x="5648325" y="122237"/>
            <a:ext cx="836612" cy="4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Eye-color</a:t>
            </a:r>
            <a:b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genes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BA88"/>
              </a:buClr>
              <a:buFont typeface="Verdana"/>
              <a:buNone/>
            </a:pPr>
            <a:r>
              <a:rPr lang="en-US" sz="3600" b="1" i="0" u="none" strike="noStrike" cap="none" dirty="0">
                <a:solidFill>
                  <a:schemeClr val="tx1"/>
                </a:solidFill>
                <a:sym typeface="Verdana"/>
              </a:rPr>
              <a:t>Random Alignment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01" name="Google Shape;201;p2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2" marR="0" lvl="0" indent="-265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Random _______________ of chromosomes also creates genetic variation </a:t>
            </a:r>
            <a:endParaRPr dirty="0"/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Occurs during </a:t>
            </a:r>
            <a:r>
              <a:rPr lang="en-US" dirty="0"/>
              <a:t>_________________</a:t>
            </a:r>
            <a:r>
              <a:rPr lang="en-US" sz="28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as _________________ line up on the equator of the cell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" name="Google Shape;206;p25" descr="08-16-IndepenOrientation-NL.gif                                00000011&#10;CRMT4eCIPL                     B9474DD3:"/>
          <p:cNvPicPr preferRelativeResize="0"/>
          <p:nvPr/>
        </p:nvPicPr>
        <p:blipFill rotWithShape="1">
          <a:blip r:embed="rId3">
            <a:alphaModFix/>
          </a:blip>
          <a:srcRect b="8538"/>
          <a:stretch/>
        </p:blipFill>
        <p:spPr>
          <a:xfrm>
            <a:off x="762000" y="838200"/>
            <a:ext cx="7696200" cy="4689475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25"/>
          <p:cNvSpPr txBox="1"/>
          <p:nvPr/>
        </p:nvSpPr>
        <p:spPr>
          <a:xfrm>
            <a:off x="1676400" y="609600"/>
            <a:ext cx="1600200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POSSIBILITY 1</a:t>
            </a:r>
            <a:endParaRPr/>
          </a:p>
        </p:txBody>
      </p:sp>
      <p:sp>
        <p:nvSpPr>
          <p:cNvPr id="208" name="Google Shape;208;p25"/>
          <p:cNvSpPr txBox="1"/>
          <p:nvPr/>
        </p:nvSpPr>
        <p:spPr>
          <a:xfrm>
            <a:off x="6172200" y="609600"/>
            <a:ext cx="1524000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POSSIBILITY 2</a:t>
            </a:r>
            <a:endParaRPr/>
          </a:p>
        </p:txBody>
      </p:sp>
      <p:sp>
        <p:nvSpPr>
          <p:cNvPr id="209" name="Google Shape;209;p25"/>
          <p:cNvSpPr txBox="1"/>
          <p:nvPr/>
        </p:nvSpPr>
        <p:spPr>
          <a:xfrm>
            <a:off x="3581400" y="1295400"/>
            <a:ext cx="1981200" cy="1203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Two equally probable arrangements of chromosomes at metaphase </a:t>
            </a:r>
            <a:r>
              <a:rPr lang="en-US" sz="1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endParaRPr/>
          </a:p>
        </p:txBody>
      </p:sp>
      <p:sp>
        <p:nvSpPr>
          <p:cNvPr id="210" name="Google Shape;210;p25"/>
          <p:cNvSpPr txBox="1"/>
          <p:nvPr/>
        </p:nvSpPr>
        <p:spPr>
          <a:xfrm>
            <a:off x="3962400" y="3429000"/>
            <a:ext cx="1295400" cy="506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Metaphase </a:t>
            </a:r>
            <a:r>
              <a:rPr lang="en-US" sz="1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</a:t>
            </a:r>
            <a:endParaRPr/>
          </a:p>
        </p:txBody>
      </p:sp>
      <p:sp>
        <p:nvSpPr>
          <p:cNvPr id="211" name="Google Shape;211;p25"/>
          <p:cNvSpPr txBox="1"/>
          <p:nvPr/>
        </p:nvSpPr>
        <p:spPr>
          <a:xfrm>
            <a:off x="4114800" y="4876800"/>
            <a:ext cx="1143000" cy="314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Gametes</a:t>
            </a:r>
            <a:endParaRPr/>
          </a:p>
        </p:txBody>
      </p:sp>
      <p:sp>
        <p:nvSpPr>
          <p:cNvPr id="212" name="Google Shape;212;p25"/>
          <p:cNvSpPr txBox="1"/>
          <p:nvPr/>
        </p:nvSpPr>
        <p:spPr>
          <a:xfrm>
            <a:off x="762000" y="5715000"/>
            <a:ext cx="1447800" cy="314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Combination 1</a:t>
            </a:r>
            <a:endParaRPr/>
          </a:p>
        </p:txBody>
      </p:sp>
      <p:sp>
        <p:nvSpPr>
          <p:cNvPr id="213" name="Google Shape;213;p25"/>
          <p:cNvSpPr/>
          <p:nvPr/>
        </p:nvSpPr>
        <p:spPr>
          <a:xfrm rot="5400000">
            <a:off x="1409700" y="4838700"/>
            <a:ext cx="152400" cy="1447800"/>
          </a:xfrm>
          <a:prstGeom prst="rightBrace">
            <a:avLst>
              <a:gd name="adj1" fmla="val 8333"/>
              <a:gd name="adj2" fmla="val 50000"/>
            </a:avLst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25"/>
          <p:cNvSpPr txBox="1"/>
          <p:nvPr/>
        </p:nvSpPr>
        <p:spPr>
          <a:xfrm>
            <a:off x="2362200" y="5715000"/>
            <a:ext cx="1447800" cy="314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Combination 2</a:t>
            </a:r>
            <a:endParaRPr/>
          </a:p>
        </p:txBody>
      </p:sp>
      <p:sp>
        <p:nvSpPr>
          <p:cNvPr id="215" name="Google Shape;215;p25"/>
          <p:cNvSpPr/>
          <p:nvPr/>
        </p:nvSpPr>
        <p:spPr>
          <a:xfrm rot="5400000">
            <a:off x="3009900" y="4838700"/>
            <a:ext cx="152400" cy="1447800"/>
          </a:xfrm>
          <a:prstGeom prst="rightBrace">
            <a:avLst>
              <a:gd name="adj1" fmla="val 8333"/>
              <a:gd name="adj2" fmla="val 50000"/>
            </a:avLst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25"/>
          <p:cNvSpPr txBox="1"/>
          <p:nvPr/>
        </p:nvSpPr>
        <p:spPr>
          <a:xfrm>
            <a:off x="5410200" y="5715000"/>
            <a:ext cx="1447800" cy="314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Combination 3</a:t>
            </a:r>
            <a:endParaRPr/>
          </a:p>
        </p:txBody>
      </p:sp>
      <p:sp>
        <p:nvSpPr>
          <p:cNvPr id="217" name="Google Shape;217;p25"/>
          <p:cNvSpPr/>
          <p:nvPr/>
        </p:nvSpPr>
        <p:spPr>
          <a:xfrm rot="5400000">
            <a:off x="6057900" y="4838700"/>
            <a:ext cx="152400" cy="1447800"/>
          </a:xfrm>
          <a:prstGeom prst="rightBrace">
            <a:avLst>
              <a:gd name="adj1" fmla="val 8333"/>
              <a:gd name="adj2" fmla="val 50000"/>
            </a:avLst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25"/>
          <p:cNvSpPr txBox="1"/>
          <p:nvPr/>
        </p:nvSpPr>
        <p:spPr>
          <a:xfrm>
            <a:off x="7010400" y="5715000"/>
            <a:ext cx="1447800" cy="314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Combination 4</a:t>
            </a:r>
            <a:endParaRPr/>
          </a:p>
        </p:txBody>
      </p:sp>
      <p:sp>
        <p:nvSpPr>
          <p:cNvPr id="219" name="Google Shape;219;p25"/>
          <p:cNvSpPr/>
          <p:nvPr/>
        </p:nvSpPr>
        <p:spPr>
          <a:xfrm rot="5400000">
            <a:off x="7658100" y="4838700"/>
            <a:ext cx="152400" cy="1447800"/>
          </a:xfrm>
          <a:prstGeom prst="rightBrace">
            <a:avLst>
              <a:gd name="adj1" fmla="val 8333"/>
              <a:gd name="adj2" fmla="val 50000"/>
            </a:avLst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Aspect">
  <a:themeElements>
    <a:clrScheme name="Foundry">
      <a:dk1>
        <a:srgbClr val="000000"/>
      </a:dk1>
      <a:lt1>
        <a:srgbClr val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Aspect">
  <a:themeElements>
    <a:clrScheme name="Foundry">
      <a:dk1>
        <a:srgbClr val="000000"/>
      </a:dk1>
      <a:lt1>
        <a:srgbClr val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Aspect">
  <a:themeElements>
    <a:clrScheme name="Foundry">
      <a:dk1>
        <a:srgbClr val="000000"/>
      </a:dk1>
      <a:lt1>
        <a:srgbClr val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Aspect">
  <a:themeElements>
    <a:clrScheme name="Foundry">
      <a:dk1>
        <a:srgbClr val="000000"/>
      </a:dk1>
      <a:lt1>
        <a:srgbClr val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461</Words>
  <Application>Microsoft Office PowerPoint</Application>
  <PresentationFormat>On-screen Show (4:3)</PresentationFormat>
  <Paragraphs>152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Noto Sans Symbols</vt:lpstr>
      <vt:lpstr>Times New Roman</vt:lpstr>
      <vt:lpstr>Verdana</vt:lpstr>
      <vt:lpstr>1_Aspect</vt:lpstr>
      <vt:lpstr>3_Aspect</vt:lpstr>
      <vt:lpstr>2_Aspect</vt:lpstr>
      <vt:lpstr>4_Aspect</vt:lpstr>
      <vt:lpstr>Meiosis</vt:lpstr>
      <vt:lpstr>Meiosis</vt:lpstr>
      <vt:lpstr>Interphase</vt:lpstr>
      <vt:lpstr>Meiosis I</vt:lpstr>
      <vt:lpstr>Homologous  Chromosomes</vt:lpstr>
      <vt:lpstr>Crossing Over</vt:lpstr>
      <vt:lpstr>PowerPoint Presentation</vt:lpstr>
      <vt:lpstr>Random Alignment</vt:lpstr>
      <vt:lpstr>PowerPoint Presentation</vt:lpstr>
      <vt:lpstr>PowerPoint Presentation</vt:lpstr>
      <vt:lpstr>Product of Meiosis I</vt:lpstr>
      <vt:lpstr>Interkinesis</vt:lpstr>
      <vt:lpstr>Meiosis II</vt:lpstr>
      <vt:lpstr>PowerPoint Presentation</vt:lpstr>
      <vt:lpstr>Product of Meiosis II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Meiosis</dc:title>
  <dc:creator>Carolynn Thomason</dc:creator>
  <cp:lastModifiedBy>cthomason@wcpschools.wcpss.local</cp:lastModifiedBy>
  <cp:revision>3</cp:revision>
  <dcterms:modified xsi:type="dcterms:W3CDTF">2019-10-16T12:35:20Z</dcterms:modified>
</cp:coreProperties>
</file>